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29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mrnkhct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xh5iwq68"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 by Christ</a:t>
            </a:r>
          </a:p>
        </p:txBody>
      </p:sp>
      <p:sp>
        <p:nvSpPr>
          <p:cNvPr id="3" name="Subtitle 2"/>
          <p:cNvSpPr>
            <a:spLocks noGrp="1"/>
          </p:cNvSpPr>
          <p:nvPr>
            <p:ph type="subTitle" idx="1"/>
          </p:nvPr>
        </p:nvSpPr>
        <p:spPr>
          <a:xfrm>
            <a:off x="1524000" y="3942608"/>
            <a:ext cx="9144000" cy="1315192"/>
          </a:xfrm>
        </p:spPr>
        <p:txBody>
          <a:bodyPr/>
          <a:lstStyle/>
          <a:p>
            <a:r>
              <a:rPr lang="en-US" dirty="0"/>
              <a:t>July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61C1-885D-771D-D3B6-EAEA030C3D0C}"/>
              </a:ext>
            </a:extLst>
          </p:cNvPr>
          <p:cNvSpPr>
            <a:spLocks noGrp="1"/>
          </p:cNvSpPr>
          <p:nvPr>
            <p:ph type="title"/>
          </p:nvPr>
        </p:nvSpPr>
        <p:spPr/>
        <p:txBody>
          <a:bodyPr/>
          <a:lstStyle/>
          <a:p>
            <a:pPr algn="l"/>
            <a:r>
              <a:rPr lang="en-US" dirty="0"/>
              <a:t>Listen for the meaning of being alive in Christ Jesus.</a:t>
            </a:r>
          </a:p>
        </p:txBody>
      </p:sp>
      <p:sp>
        <p:nvSpPr>
          <p:cNvPr id="3" name="Content Placeholder 2">
            <a:extLst>
              <a:ext uri="{FF2B5EF4-FFF2-40B4-BE49-F238E27FC236}">
                <a16:creationId xmlns:a16="http://schemas.microsoft.com/office/drawing/2014/main" id="{D7F6B760-8C9E-8156-04FE-A6BE0931D3D1}"/>
              </a:ext>
            </a:extLst>
          </p:cNvPr>
          <p:cNvSpPr>
            <a:spLocks noGrp="1"/>
          </p:cNvSpPr>
          <p:nvPr>
            <p:ph idx="1"/>
          </p:nvPr>
        </p:nvSpPr>
        <p:spPr>
          <a:xfrm>
            <a:off x="1736201" y="2129742"/>
            <a:ext cx="8286509" cy="4000922"/>
          </a:xfrm>
        </p:spPr>
        <p:txBody>
          <a:bodyPr/>
          <a:lstStyle/>
          <a:p>
            <a:pPr marL="0" indent="0" algn="ctr">
              <a:buNone/>
            </a:pPr>
            <a:r>
              <a:rPr lang="en-US" dirty="0"/>
              <a:t>mastery over him. 10  The death he died, he died to sin once for all; but the life he lives, he lives to God. 11  In the same way, count yourselves dead to sin but alive to God in Christ Jesus.</a:t>
            </a:r>
          </a:p>
        </p:txBody>
      </p:sp>
      <p:pic>
        <p:nvPicPr>
          <p:cNvPr id="4" name="Picture 3">
            <a:extLst>
              <a:ext uri="{FF2B5EF4-FFF2-40B4-BE49-F238E27FC236}">
                <a16:creationId xmlns:a16="http://schemas.microsoft.com/office/drawing/2014/main" id="{D72A9653-E86F-1033-F65C-E63DDF388151}"/>
              </a:ext>
            </a:extLst>
          </p:cNvPr>
          <p:cNvPicPr>
            <a:picLocks noChangeAspect="1"/>
          </p:cNvPicPr>
          <p:nvPr/>
        </p:nvPicPr>
        <p:blipFill>
          <a:blip r:embed="rId2"/>
          <a:stretch>
            <a:fillRect/>
          </a:stretch>
        </p:blipFill>
        <p:spPr>
          <a:xfrm>
            <a:off x="4762385" y="5269516"/>
            <a:ext cx="2019048" cy="3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444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DD48-ECC0-6720-B069-6945D5674324}"/>
              </a:ext>
            </a:extLst>
          </p:cNvPr>
          <p:cNvSpPr>
            <a:spLocks noGrp="1"/>
          </p:cNvSpPr>
          <p:nvPr>
            <p:ph type="title"/>
          </p:nvPr>
        </p:nvSpPr>
        <p:spPr/>
        <p:txBody>
          <a:bodyPr/>
          <a:lstStyle/>
          <a:p>
            <a:r>
              <a:rPr lang="en-US" dirty="0"/>
              <a:t>The Promise of Eternal Life</a:t>
            </a:r>
          </a:p>
        </p:txBody>
      </p:sp>
      <p:sp>
        <p:nvSpPr>
          <p:cNvPr id="3" name="Content Placeholder 2">
            <a:extLst>
              <a:ext uri="{FF2B5EF4-FFF2-40B4-BE49-F238E27FC236}">
                <a16:creationId xmlns:a16="http://schemas.microsoft.com/office/drawing/2014/main" id="{CED28AEB-2668-438F-E7A9-2EB9F2070A66}"/>
              </a:ext>
            </a:extLst>
          </p:cNvPr>
          <p:cNvSpPr>
            <a:spLocks noGrp="1"/>
          </p:cNvSpPr>
          <p:nvPr>
            <p:ph idx="1"/>
          </p:nvPr>
        </p:nvSpPr>
        <p:spPr/>
        <p:txBody>
          <a:bodyPr/>
          <a:lstStyle/>
          <a:p>
            <a:r>
              <a:rPr lang="en-US" dirty="0"/>
              <a:t>Identify the truths in verse 8 Paul urged his readers to believe?</a:t>
            </a:r>
          </a:p>
          <a:p>
            <a:r>
              <a:rPr lang="en-US" dirty="0"/>
              <a:t>How will uniting with Christ in His death change the future of our lives? </a:t>
            </a:r>
          </a:p>
          <a:p>
            <a:r>
              <a:rPr lang="en-US" dirty="0"/>
              <a:t>What does the word “reckon” (or “count”) mean in this passage?</a:t>
            </a:r>
          </a:p>
        </p:txBody>
      </p:sp>
    </p:spTree>
    <p:extLst>
      <p:ext uri="{BB962C8B-B14F-4D97-AF65-F5344CB8AC3E}">
        <p14:creationId xmlns:p14="http://schemas.microsoft.com/office/powerpoint/2010/main" val="31251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696B-5634-CAE0-CEC4-CB5691B85FB5}"/>
              </a:ext>
            </a:extLst>
          </p:cNvPr>
          <p:cNvSpPr>
            <a:spLocks noGrp="1"/>
          </p:cNvSpPr>
          <p:nvPr>
            <p:ph type="title"/>
          </p:nvPr>
        </p:nvSpPr>
        <p:spPr/>
        <p:txBody>
          <a:bodyPr/>
          <a:lstStyle/>
          <a:p>
            <a:r>
              <a:rPr lang="en-US" dirty="0"/>
              <a:t>The Promise of Eternal Life</a:t>
            </a:r>
          </a:p>
        </p:txBody>
      </p:sp>
      <p:sp>
        <p:nvSpPr>
          <p:cNvPr id="3" name="Content Placeholder 2">
            <a:extLst>
              <a:ext uri="{FF2B5EF4-FFF2-40B4-BE49-F238E27FC236}">
                <a16:creationId xmlns:a16="http://schemas.microsoft.com/office/drawing/2014/main" id="{E8A8F160-0D29-0E6F-98B7-E0B6D583F057}"/>
              </a:ext>
            </a:extLst>
          </p:cNvPr>
          <p:cNvSpPr>
            <a:spLocks noGrp="1"/>
          </p:cNvSpPr>
          <p:nvPr>
            <p:ph idx="1"/>
          </p:nvPr>
        </p:nvSpPr>
        <p:spPr/>
        <p:txBody>
          <a:bodyPr/>
          <a:lstStyle/>
          <a:p>
            <a:r>
              <a:rPr lang="en-US" dirty="0"/>
              <a:t>What is the value of thinking carefully about what Christ has done for those who believe? </a:t>
            </a:r>
          </a:p>
          <a:p>
            <a:r>
              <a:rPr lang="en-US" dirty="0"/>
              <a:t>How does the promise of living with Christ in the next life encourage you to face the challenges of this life?</a:t>
            </a:r>
          </a:p>
          <a:p>
            <a:r>
              <a:rPr lang="en-US" dirty="0"/>
              <a:t>How would your life change if you really lived as if your eternal life has already begun? </a:t>
            </a:r>
          </a:p>
        </p:txBody>
      </p:sp>
    </p:spTree>
    <p:extLst>
      <p:ext uri="{BB962C8B-B14F-4D97-AF65-F5344CB8AC3E}">
        <p14:creationId xmlns:p14="http://schemas.microsoft.com/office/powerpoint/2010/main" val="66066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433E-4760-8C73-6007-89ECD71442E5}"/>
              </a:ext>
            </a:extLst>
          </p:cNvPr>
          <p:cNvSpPr>
            <a:spLocks noGrp="1"/>
          </p:cNvSpPr>
          <p:nvPr>
            <p:ph type="title"/>
          </p:nvPr>
        </p:nvSpPr>
        <p:spPr/>
        <p:txBody>
          <a:bodyPr/>
          <a:lstStyle/>
          <a:p>
            <a:r>
              <a:rPr lang="en-US" dirty="0"/>
              <a:t>Listen for what the “therefore” is there for.</a:t>
            </a:r>
          </a:p>
        </p:txBody>
      </p:sp>
      <p:sp>
        <p:nvSpPr>
          <p:cNvPr id="3" name="Content Placeholder 2">
            <a:extLst>
              <a:ext uri="{FF2B5EF4-FFF2-40B4-BE49-F238E27FC236}">
                <a16:creationId xmlns:a16="http://schemas.microsoft.com/office/drawing/2014/main" id="{21916529-7F82-0A61-E26E-9FCD0E407C3C}"/>
              </a:ext>
            </a:extLst>
          </p:cNvPr>
          <p:cNvSpPr>
            <a:spLocks noGrp="1"/>
          </p:cNvSpPr>
          <p:nvPr>
            <p:ph idx="1"/>
          </p:nvPr>
        </p:nvSpPr>
        <p:spPr>
          <a:xfrm>
            <a:off x="1443459" y="1987671"/>
            <a:ext cx="9305081" cy="4351338"/>
          </a:xfrm>
        </p:spPr>
        <p:txBody>
          <a:bodyPr/>
          <a:lstStyle/>
          <a:p>
            <a:pPr marL="0" indent="0" algn="ctr">
              <a:buNone/>
            </a:pPr>
            <a:r>
              <a:rPr lang="en-US" dirty="0"/>
              <a:t>Romans 6:12-14 (NIV)  Therefore do not let sin reign in your mortal body so that you obey its evil desires. 13  Do not offer the parts of your body to sin, as instruments of wickedness, but rather offer yourselves </a:t>
            </a:r>
          </a:p>
        </p:txBody>
      </p:sp>
    </p:spTree>
    <p:extLst>
      <p:ext uri="{BB962C8B-B14F-4D97-AF65-F5344CB8AC3E}">
        <p14:creationId xmlns:p14="http://schemas.microsoft.com/office/powerpoint/2010/main" val="75319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433E-4760-8C73-6007-89ECD71442E5}"/>
              </a:ext>
            </a:extLst>
          </p:cNvPr>
          <p:cNvSpPr>
            <a:spLocks noGrp="1"/>
          </p:cNvSpPr>
          <p:nvPr>
            <p:ph type="title"/>
          </p:nvPr>
        </p:nvSpPr>
        <p:spPr/>
        <p:txBody>
          <a:bodyPr/>
          <a:lstStyle/>
          <a:p>
            <a:r>
              <a:rPr lang="en-US" dirty="0"/>
              <a:t>Listen for what the “therefore” is there for.</a:t>
            </a:r>
          </a:p>
        </p:txBody>
      </p:sp>
      <p:sp>
        <p:nvSpPr>
          <p:cNvPr id="3" name="Content Placeholder 2">
            <a:extLst>
              <a:ext uri="{FF2B5EF4-FFF2-40B4-BE49-F238E27FC236}">
                <a16:creationId xmlns:a16="http://schemas.microsoft.com/office/drawing/2014/main" id="{21916529-7F82-0A61-E26E-9FCD0E407C3C}"/>
              </a:ext>
            </a:extLst>
          </p:cNvPr>
          <p:cNvSpPr>
            <a:spLocks noGrp="1"/>
          </p:cNvSpPr>
          <p:nvPr>
            <p:ph idx="1"/>
          </p:nvPr>
        </p:nvSpPr>
        <p:spPr>
          <a:xfrm>
            <a:off x="1443459" y="1987671"/>
            <a:ext cx="9305081" cy="4351338"/>
          </a:xfrm>
        </p:spPr>
        <p:txBody>
          <a:bodyPr/>
          <a:lstStyle/>
          <a:p>
            <a:pPr marL="0" indent="0" algn="ctr">
              <a:buNone/>
            </a:pPr>
            <a:r>
              <a:rPr lang="en-US" dirty="0"/>
              <a:t>to God, as those who have been brought from death to life; and offer the parts of your body to him as instruments of righteousness. 14  For sin shall not be your master, because you are not under law, but under grace.</a:t>
            </a:r>
          </a:p>
        </p:txBody>
      </p:sp>
      <p:pic>
        <p:nvPicPr>
          <p:cNvPr id="4" name="Picture 3">
            <a:extLst>
              <a:ext uri="{FF2B5EF4-FFF2-40B4-BE49-F238E27FC236}">
                <a16:creationId xmlns:a16="http://schemas.microsoft.com/office/drawing/2014/main" id="{1A93F460-81F3-5480-CBAC-95CC8FBA1119}"/>
              </a:ext>
            </a:extLst>
          </p:cNvPr>
          <p:cNvPicPr>
            <a:picLocks noChangeAspect="1"/>
          </p:cNvPicPr>
          <p:nvPr/>
        </p:nvPicPr>
        <p:blipFill>
          <a:blip r:embed="rId2"/>
          <a:stretch>
            <a:fillRect/>
          </a:stretch>
        </p:blipFill>
        <p:spPr>
          <a:xfrm>
            <a:off x="4785534" y="5200067"/>
            <a:ext cx="2019048" cy="3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209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9E0D-1940-0F9B-7E73-19EA6975D663}"/>
              </a:ext>
            </a:extLst>
          </p:cNvPr>
          <p:cNvSpPr>
            <a:spLocks noGrp="1"/>
          </p:cNvSpPr>
          <p:nvPr>
            <p:ph type="title"/>
          </p:nvPr>
        </p:nvSpPr>
        <p:spPr/>
        <p:txBody>
          <a:bodyPr/>
          <a:lstStyle/>
          <a:p>
            <a:r>
              <a:rPr lang="en-US" dirty="0"/>
              <a:t>Live in Righteousness</a:t>
            </a:r>
          </a:p>
        </p:txBody>
      </p:sp>
      <p:sp>
        <p:nvSpPr>
          <p:cNvPr id="3" name="Content Placeholder 2">
            <a:extLst>
              <a:ext uri="{FF2B5EF4-FFF2-40B4-BE49-F238E27FC236}">
                <a16:creationId xmlns:a16="http://schemas.microsoft.com/office/drawing/2014/main" id="{F0E7EEC8-903D-A921-E0EB-F1DD48BD35F1}"/>
              </a:ext>
            </a:extLst>
          </p:cNvPr>
          <p:cNvSpPr>
            <a:spLocks noGrp="1"/>
          </p:cNvSpPr>
          <p:nvPr>
            <p:ph idx="1"/>
          </p:nvPr>
        </p:nvSpPr>
        <p:spPr/>
        <p:txBody>
          <a:bodyPr/>
          <a:lstStyle/>
          <a:p>
            <a:r>
              <a:rPr lang="en-US" dirty="0"/>
              <a:t>What are the commands in these verses? </a:t>
            </a:r>
          </a:p>
          <a:p>
            <a:r>
              <a:rPr lang="en-US" dirty="0"/>
              <a:t>To whom are believers </a:t>
            </a:r>
            <a:r>
              <a:rPr lang="en-US" i="1" dirty="0"/>
              <a:t>not</a:t>
            </a:r>
            <a:r>
              <a:rPr lang="en-US" dirty="0"/>
              <a:t> to yield themselves? </a:t>
            </a:r>
          </a:p>
          <a:p>
            <a:r>
              <a:rPr lang="en-US" dirty="0"/>
              <a:t>What does the word “offer” mean here?</a:t>
            </a:r>
          </a:p>
          <a:p>
            <a:r>
              <a:rPr lang="en-US" dirty="0"/>
              <a:t>Let’s make a list of things we can offer God.</a:t>
            </a:r>
          </a:p>
          <a:p>
            <a:r>
              <a:rPr lang="en-US" dirty="0"/>
              <a:t>What actions and attitudes will demonstrate to people around us that we have committed ourselves in obedience to God?</a:t>
            </a:r>
          </a:p>
        </p:txBody>
      </p:sp>
    </p:spTree>
    <p:extLst>
      <p:ext uri="{BB962C8B-B14F-4D97-AF65-F5344CB8AC3E}">
        <p14:creationId xmlns:p14="http://schemas.microsoft.com/office/powerpoint/2010/main" val="265683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81B0-2AF3-A79D-3FFE-78BAF659503F}"/>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09F62D1-72A8-883C-6C4C-66B6A8B2869E}"/>
              </a:ext>
            </a:extLst>
          </p:cNvPr>
          <p:cNvSpPr>
            <a:spLocks noGrp="1"/>
          </p:cNvSpPr>
          <p:nvPr>
            <p:ph idx="1"/>
          </p:nvPr>
        </p:nvSpPr>
        <p:spPr>
          <a:xfrm>
            <a:off x="838200" y="2118167"/>
            <a:ext cx="10515600" cy="4058796"/>
          </a:xfrm>
        </p:spPr>
        <p:txBody>
          <a:bodyPr/>
          <a:lstStyle/>
          <a:p>
            <a:r>
              <a:rPr lang="en-US" dirty="0"/>
              <a:t>Consider. </a:t>
            </a:r>
          </a:p>
          <a:p>
            <a:pPr lvl="1"/>
            <a:r>
              <a:rPr lang="en-US" dirty="0"/>
              <a:t>Consider whether you have been trying to live the Christian life from the outside-in or the inside-out. </a:t>
            </a:r>
          </a:p>
          <a:p>
            <a:pPr lvl="1"/>
            <a:r>
              <a:rPr lang="en-US" dirty="0"/>
              <a:t>Ask God to help you rely on the power of His Spirit for overcoming sin.</a:t>
            </a:r>
          </a:p>
          <a:p>
            <a:endParaRPr lang="en-US" dirty="0"/>
          </a:p>
        </p:txBody>
      </p:sp>
    </p:spTree>
    <p:extLst>
      <p:ext uri="{BB962C8B-B14F-4D97-AF65-F5344CB8AC3E}">
        <p14:creationId xmlns:p14="http://schemas.microsoft.com/office/powerpoint/2010/main" val="297297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81B0-2AF3-A79D-3FFE-78BAF659503F}"/>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E09F62D1-72A8-883C-6C4C-66B6A8B2869E}"/>
              </a:ext>
            </a:extLst>
          </p:cNvPr>
          <p:cNvSpPr>
            <a:spLocks noGrp="1"/>
          </p:cNvSpPr>
          <p:nvPr>
            <p:ph idx="1"/>
          </p:nvPr>
        </p:nvSpPr>
        <p:spPr>
          <a:xfrm>
            <a:off x="838200" y="2141315"/>
            <a:ext cx="10515600" cy="4035647"/>
          </a:xfrm>
        </p:spPr>
        <p:txBody>
          <a:bodyPr/>
          <a:lstStyle/>
          <a:p>
            <a:r>
              <a:rPr lang="en-US" dirty="0"/>
              <a:t>Confess. </a:t>
            </a:r>
          </a:p>
          <a:p>
            <a:pPr lvl="1"/>
            <a:r>
              <a:rPr lang="en-US" dirty="0"/>
              <a:t>During the next week, invite God to expose areas of disobedience in your thoughts, beliefs, motivations, attitudes, and behaviors. </a:t>
            </a:r>
          </a:p>
          <a:p>
            <a:pPr lvl="1"/>
            <a:r>
              <a:rPr lang="en-US" dirty="0"/>
              <a:t>Commit to confess these, seeking cleansing and freedom.</a:t>
            </a:r>
          </a:p>
          <a:p>
            <a:endParaRPr lang="en-US" dirty="0"/>
          </a:p>
        </p:txBody>
      </p:sp>
    </p:spTree>
    <p:extLst>
      <p:ext uri="{BB962C8B-B14F-4D97-AF65-F5344CB8AC3E}">
        <p14:creationId xmlns:p14="http://schemas.microsoft.com/office/powerpoint/2010/main" val="386616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81B0-2AF3-A79D-3FFE-78BAF659503F}"/>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E09F62D1-72A8-883C-6C4C-66B6A8B2869E}"/>
              </a:ext>
            </a:extLst>
          </p:cNvPr>
          <p:cNvSpPr>
            <a:spLocks noGrp="1"/>
          </p:cNvSpPr>
          <p:nvPr>
            <p:ph idx="1"/>
          </p:nvPr>
        </p:nvSpPr>
        <p:spPr/>
        <p:txBody>
          <a:bodyPr>
            <a:normAutofit fontScale="92500" lnSpcReduction="10000"/>
          </a:bodyPr>
          <a:lstStyle/>
          <a:p>
            <a:r>
              <a:rPr lang="en-US" dirty="0"/>
              <a:t>Cooperate. </a:t>
            </a:r>
          </a:p>
          <a:p>
            <a:pPr lvl="1"/>
            <a:r>
              <a:rPr lang="en-US" dirty="0"/>
              <a:t>God has declared you victorious over sin through Christ (1 John 5:5). </a:t>
            </a:r>
          </a:p>
          <a:p>
            <a:pPr lvl="1"/>
            <a:r>
              <a:rPr lang="en-US" dirty="0"/>
              <a:t>That’s a fact, but we must still live out that truth through faith. </a:t>
            </a:r>
          </a:p>
          <a:p>
            <a:pPr lvl="1"/>
            <a:r>
              <a:rPr lang="en-US" dirty="0"/>
              <a:t>Invite a fellow group member (of the same gender) or another Christian you know to meet regularly for the purpose of accountability. </a:t>
            </a:r>
          </a:p>
          <a:p>
            <a:pPr lvl="1"/>
            <a:r>
              <a:rPr lang="en-US" dirty="0"/>
              <a:t>Develop a list of questions you can ask one another and spend time praying for one another. </a:t>
            </a:r>
          </a:p>
          <a:p>
            <a:endParaRPr lang="en-US" dirty="0"/>
          </a:p>
        </p:txBody>
      </p:sp>
    </p:spTree>
    <p:extLst>
      <p:ext uri="{BB962C8B-B14F-4D97-AF65-F5344CB8AC3E}">
        <p14:creationId xmlns:p14="http://schemas.microsoft.com/office/powerpoint/2010/main" val="249003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C4231-FB70-BB1F-4530-16F083B94688}"/>
              </a:ext>
            </a:extLst>
          </p:cNvPr>
          <p:cNvSpPr>
            <a:spLocks noGrp="1"/>
          </p:cNvSpPr>
          <p:nvPr>
            <p:ph type="title"/>
          </p:nvPr>
        </p:nvSpPr>
        <p:spPr/>
        <p:txBody>
          <a:bodyPr/>
          <a:lstStyle/>
          <a:p>
            <a:r>
              <a:rPr lang="en-US" dirty="0"/>
              <a:t>Family Activities</a:t>
            </a:r>
          </a:p>
        </p:txBody>
      </p:sp>
      <p:pic>
        <p:nvPicPr>
          <p:cNvPr id="5" name="Picture 4" descr="A picture containing diagram, technical drawing, plan, schematic&#10;&#10;Description automatically generated">
            <a:extLst>
              <a:ext uri="{FF2B5EF4-FFF2-40B4-BE49-F238E27FC236}">
                <a16:creationId xmlns:a16="http://schemas.microsoft.com/office/drawing/2014/main" id="{72FE61C5-D96A-5642-0361-D9289DEC957A}"/>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1575128"/>
            <a:ext cx="4800869" cy="474946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descr="A person with her arms out&#10;&#10;Description automatically generated">
            <a:extLst>
              <a:ext uri="{FF2B5EF4-FFF2-40B4-BE49-F238E27FC236}">
                <a16:creationId xmlns:a16="http://schemas.microsoft.com/office/drawing/2014/main" id="{4B2C550D-FA16-78FC-C812-26F438621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22055" y="1765625"/>
            <a:ext cx="3065522" cy="4368472"/>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22C0DDE8-3CED-26AC-EEF7-BAB0834D4082}"/>
              </a:ext>
            </a:extLst>
          </p:cNvPr>
          <p:cNvSpPr/>
          <p:nvPr/>
        </p:nvSpPr>
        <p:spPr>
          <a:xfrm>
            <a:off x="7546693" y="1481559"/>
            <a:ext cx="4340507" cy="2592730"/>
          </a:xfrm>
          <a:prstGeom prst="wedgeRoundRectCallout">
            <a:avLst>
              <a:gd name="adj1" fmla="val -78503"/>
              <a:gd name="adj2" fmla="val -109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must say, it’s about time we see the Crossword puzzle!  Those men in the back row like the Cryptograms, but I like the Crossword better. </a:t>
            </a:r>
            <a:br>
              <a:rPr lang="en-US" dirty="0">
                <a:latin typeface="Comic Sans MS" panose="030F0702030302020204" pitchFamily="66" charset="0"/>
              </a:rPr>
            </a:br>
            <a:r>
              <a:rPr lang="en-US" dirty="0">
                <a:latin typeface="Comic Sans MS" panose="030F0702030302020204" pitchFamily="66" charset="0"/>
              </a:rPr>
              <a:t>Oh … don’t forget there’s help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https://tinyurl.com/mrnkhctv</a:t>
            </a:r>
            <a:r>
              <a:rPr lang="en-US" dirty="0">
                <a:latin typeface="Comic Sans MS" panose="030F0702030302020204" pitchFamily="66" charset="0"/>
              </a:rPr>
              <a:t>  And there is a Cryptogram there also just for you guys at the back.</a:t>
            </a:r>
          </a:p>
        </p:txBody>
      </p:sp>
    </p:spTree>
    <p:extLst>
      <p:ext uri="{BB962C8B-B14F-4D97-AF65-F5344CB8AC3E}">
        <p14:creationId xmlns:p14="http://schemas.microsoft.com/office/powerpoint/2010/main" val="115716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82B74-C51F-54E3-0FBF-D443DF7B975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EFAA09E-A15F-56C8-6128-7871519ED47D}"/>
              </a:ext>
            </a:extLst>
          </p:cNvPr>
          <p:cNvGrpSpPr/>
          <p:nvPr/>
        </p:nvGrpSpPr>
        <p:grpSpPr>
          <a:xfrm>
            <a:off x="2849598" y="1690688"/>
            <a:ext cx="6492803" cy="4021343"/>
            <a:chOff x="2849598" y="1690688"/>
            <a:chExt cx="6492803" cy="4021343"/>
          </a:xfrm>
        </p:grpSpPr>
        <p:pic>
          <p:nvPicPr>
            <p:cNvPr id="6" name="Picture 5" descr="A statue of a person and earth&#10;&#10;Description automatically generated">
              <a:extLst>
                <a:ext uri="{FF2B5EF4-FFF2-40B4-BE49-F238E27FC236}">
                  <a16:creationId xmlns:a16="http://schemas.microsoft.com/office/drawing/2014/main" id="{0F7BFA92-0D8D-8742-8EEE-A528F2D7D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71857"/>
              <a:ext cx="5714286" cy="2914286"/>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a:hlinkClick r:id="rId3"/>
              <a:extLst>
                <a:ext uri="{FF2B5EF4-FFF2-40B4-BE49-F238E27FC236}">
                  <a16:creationId xmlns:a16="http://schemas.microsoft.com/office/drawing/2014/main" id="{949CDFB6-553C-72F5-C8C3-8CFA0D1E9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021343"/>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2193992-425E-7C5F-0003-6D30C0F249E4}"/>
              </a:ext>
            </a:extLst>
          </p:cNvPr>
          <p:cNvSpPr txBox="1"/>
          <p:nvPr/>
        </p:nvSpPr>
        <p:spPr>
          <a:xfrm>
            <a:off x="4263242" y="5762367"/>
            <a:ext cx="3467594"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13395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 by Christ</a:t>
            </a:r>
          </a:p>
        </p:txBody>
      </p:sp>
      <p:sp>
        <p:nvSpPr>
          <p:cNvPr id="3" name="Subtitle 2"/>
          <p:cNvSpPr>
            <a:spLocks noGrp="1"/>
          </p:cNvSpPr>
          <p:nvPr>
            <p:ph type="subTitle" idx="1"/>
          </p:nvPr>
        </p:nvSpPr>
        <p:spPr>
          <a:xfrm>
            <a:off x="1524000" y="3942608"/>
            <a:ext cx="9144000" cy="1315192"/>
          </a:xfrm>
        </p:spPr>
        <p:txBody>
          <a:bodyPr/>
          <a:lstStyle/>
          <a:p>
            <a:r>
              <a:rPr lang="en-US" dirty="0"/>
              <a:t>July 23</a:t>
            </a:r>
          </a:p>
        </p:txBody>
      </p:sp>
    </p:spTree>
    <p:extLst>
      <p:ext uri="{BB962C8B-B14F-4D97-AF65-F5344CB8AC3E}">
        <p14:creationId xmlns:p14="http://schemas.microsoft.com/office/powerpoint/2010/main" val="255895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FBBA2-46BD-CAE5-5D11-65A30FAAB46F}"/>
              </a:ext>
            </a:extLst>
          </p:cNvPr>
          <p:cNvSpPr>
            <a:spLocks noGrp="1"/>
          </p:cNvSpPr>
          <p:nvPr>
            <p:ph type="title"/>
          </p:nvPr>
        </p:nvSpPr>
        <p:spPr/>
        <p:txBody>
          <a:bodyPr/>
          <a:lstStyle/>
          <a:p>
            <a:r>
              <a:rPr lang="en-US" dirty="0"/>
              <a:t>What do you think?</a:t>
            </a:r>
          </a:p>
        </p:txBody>
      </p:sp>
      <p:sp>
        <p:nvSpPr>
          <p:cNvPr id="4" name="Content Placeholder 3">
            <a:extLst>
              <a:ext uri="{FF2B5EF4-FFF2-40B4-BE49-F238E27FC236}">
                <a16:creationId xmlns:a16="http://schemas.microsoft.com/office/drawing/2014/main" id="{E5DDB894-1A8D-9528-497E-281ACA5955C5}"/>
              </a:ext>
            </a:extLst>
          </p:cNvPr>
          <p:cNvSpPr>
            <a:spLocks noGrp="1"/>
          </p:cNvSpPr>
          <p:nvPr>
            <p:ph idx="1"/>
          </p:nvPr>
        </p:nvSpPr>
        <p:spPr/>
        <p:txBody>
          <a:bodyPr/>
          <a:lstStyle/>
          <a:p>
            <a:r>
              <a:rPr lang="en-US" dirty="0"/>
              <a:t>What would most people like to change about their lives?</a:t>
            </a:r>
          </a:p>
          <a:p>
            <a:endParaRPr lang="en-US" dirty="0"/>
          </a:p>
          <a:p>
            <a:r>
              <a:rPr lang="en-US" dirty="0">
                <a:solidFill>
                  <a:srgbClr val="C00000"/>
                </a:solidFill>
              </a:rPr>
              <a:t>Today we study Paul’s explanation of how believers’ lives can be changed for the better.</a:t>
            </a:r>
          </a:p>
          <a:p>
            <a:pPr lvl="1"/>
            <a:r>
              <a:rPr lang="en-US" dirty="0">
                <a:solidFill>
                  <a:srgbClr val="C00000"/>
                </a:solidFill>
              </a:rPr>
              <a:t>We learn that in Christ we are dead to sin</a:t>
            </a:r>
          </a:p>
          <a:p>
            <a:pPr lvl="1"/>
            <a:r>
              <a:rPr lang="en-US" dirty="0">
                <a:solidFill>
                  <a:srgbClr val="C00000"/>
                </a:solidFill>
              </a:rPr>
              <a:t>And we are alive to Christ </a:t>
            </a:r>
          </a:p>
          <a:p>
            <a:endParaRPr lang="en-US" dirty="0"/>
          </a:p>
        </p:txBody>
      </p:sp>
      <p:grpSp>
        <p:nvGrpSpPr>
          <p:cNvPr id="16" name="Group 15">
            <a:extLst>
              <a:ext uri="{FF2B5EF4-FFF2-40B4-BE49-F238E27FC236}">
                <a16:creationId xmlns:a16="http://schemas.microsoft.com/office/drawing/2014/main" id="{FE1E4C00-7958-FEA1-1F4A-8F07ECDF4EB9}"/>
              </a:ext>
            </a:extLst>
          </p:cNvPr>
          <p:cNvGrpSpPr/>
          <p:nvPr/>
        </p:nvGrpSpPr>
        <p:grpSpPr>
          <a:xfrm>
            <a:off x="1232928" y="2729761"/>
            <a:ext cx="9322624" cy="3512668"/>
            <a:chOff x="1151905" y="2801837"/>
            <a:chExt cx="9322624" cy="3512668"/>
          </a:xfrm>
        </p:grpSpPr>
        <p:pic>
          <p:nvPicPr>
            <p:cNvPr id="9" name="Picture 8">
              <a:extLst>
                <a:ext uri="{FF2B5EF4-FFF2-40B4-BE49-F238E27FC236}">
                  <a16:creationId xmlns:a16="http://schemas.microsoft.com/office/drawing/2014/main" id="{A2D89110-2250-D7C9-927C-2525AD2AC0C8}"/>
                </a:ext>
              </a:extLst>
            </p:cNvPr>
            <p:cNvPicPr>
              <a:picLocks noChangeAspect="1"/>
            </p:cNvPicPr>
            <p:nvPr/>
          </p:nvPicPr>
          <p:blipFill>
            <a:blip r:embed="rId2"/>
            <a:stretch>
              <a:fillRect/>
            </a:stretch>
          </p:blipFill>
          <p:spPr>
            <a:xfrm>
              <a:off x="4783313" y="2801837"/>
              <a:ext cx="2857143" cy="2038095"/>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45BC3D7E-6F93-C7F8-5281-F37CA4D1CBD6}"/>
                </a:ext>
              </a:extLst>
            </p:cNvPr>
            <p:cNvSpPr txBox="1"/>
            <p:nvPr/>
          </p:nvSpPr>
          <p:spPr>
            <a:xfrm>
              <a:off x="4908467" y="5139115"/>
              <a:ext cx="2375065" cy="369332"/>
            </a:xfrm>
            <a:prstGeom prst="rect">
              <a:avLst/>
            </a:prstGeom>
            <a:noFill/>
          </p:spPr>
          <p:txBody>
            <a:bodyPr wrap="square" rtlCol="0">
              <a:spAutoFit/>
            </a:bodyPr>
            <a:lstStyle/>
            <a:p>
              <a:pPr algn="ctr"/>
              <a:r>
                <a:rPr lang="en-US" dirty="0">
                  <a:latin typeface="Comic Sans MS" panose="030F0702030302020204" pitchFamily="66" charset="0"/>
                </a:rPr>
                <a:t>Your team WINS !!</a:t>
              </a:r>
            </a:p>
          </p:txBody>
        </p:sp>
        <p:pic>
          <p:nvPicPr>
            <p:cNvPr id="12" name="Picture 11">
              <a:extLst>
                <a:ext uri="{FF2B5EF4-FFF2-40B4-BE49-F238E27FC236}">
                  <a16:creationId xmlns:a16="http://schemas.microsoft.com/office/drawing/2014/main" id="{A6B9648F-38DF-FA4C-2276-F9E8B92FC878}"/>
                </a:ext>
              </a:extLst>
            </p:cNvPr>
            <p:cNvPicPr>
              <a:picLocks noChangeAspect="1"/>
            </p:cNvPicPr>
            <p:nvPr/>
          </p:nvPicPr>
          <p:blipFill>
            <a:blip r:embed="rId3"/>
            <a:stretch>
              <a:fillRect/>
            </a:stretch>
          </p:blipFill>
          <p:spPr>
            <a:xfrm>
              <a:off x="8363188" y="2801837"/>
              <a:ext cx="1847619" cy="299047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B974D660-4B0B-39A1-B4E7-679BC3E73939}"/>
                </a:ext>
              </a:extLst>
            </p:cNvPr>
            <p:cNvSpPr txBox="1"/>
            <p:nvPr/>
          </p:nvSpPr>
          <p:spPr>
            <a:xfrm>
              <a:off x="8099464" y="5945173"/>
              <a:ext cx="2375065" cy="369332"/>
            </a:xfrm>
            <a:prstGeom prst="rect">
              <a:avLst/>
            </a:prstGeom>
            <a:noFill/>
          </p:spPr>
          <p:txBody>
            <a:bodyPr wrap="square" rtlCol="0">
              <a:spAutoFit/>
            </a:bodyPr>
            <a:lstStyle/>
            <a:p>
              <a:pPr algn="ctr"/>
              <a:r>
                <a:rPr lang="en-US" dirty="0">
                  <a:latin typeface="Comic Sans MS" panose="030F0702030302020204" pitchFamily="66" charset="0"/>
                </a:rPr>
                <a:t>New Job !!!</a:t>
              </a:r>
            </a:p>
          </p:txBody>
        </p:sp>
        <p:pic>
          <p:nvPicPr>
            <p:cNvPr id="15" name="Picture 14">
              <a:extLst>
                <a:ext uri="{FF2B5EF4-FFF2-40B4-BE49-F238E27FC236}">
                  <a16:creationId xmlns:a16="http://schemas.microsoft.com/office/drawing/2014/main" id="{4234003E-DF6C-6770-79E8-5EFB19F378BD}"/>
                </a:ext>
              </a:extLst>
            </p:cNvPr>
            <p:cNvPicPr>
              <a:picLocks noChangeAspect="1"/>
            </p:cNvPicPr>
            <p:nvPr/>
          </p:nvPicPr>
          <p:blipFill>
            <a:blip r:embed="rId4"/>
            <a:stretch>
              <a:fillRect/>
            </a:stretch>
          </p:blipFill>
          <p:spPr>
            <a:xfrm>
              <a:off x="1151905" y="3725647"/>
              <a:ext cx="2948259" cy="197460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539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0BB6-3314-D5F4-42AB-306F40CACC5E}"/>
              </a:ext>
            </a:extLst>
          </p:cNvPr>
          <p:cNvSpPr>
            <a:spLocks noGrp="1"/>
          </p:cNvSpPr>
          <p:nvPr>
            <p:ph type="title"/>
          </p:nvPr>
        </p:nvSpPr>
        <p:spPr/>
        <p:txBody>
          <a:bodyPr/>
          <a:lstStyle/>
          <a:p>
            <a:pPr algn="l"/>
            <a:r>
              <a:rPr lang="en-US" dirty="0"/>
              <a:t>Listen for references to death</a:t>
            </a:r>
          </a:p>
        </p:txBody>
      </p:sp>
      <p:sp>
        <p:nvSpPr>
          <p:cNvPr id="3" name="Content Placeholder 2">
            <a:extLst>
              <a:ext uri="{FF2B5EF4-FFF2-40B4-BE49-F238E27FC236}">
                <a16:creationId xmlns:a16="http://schemas.microsoft.com/office/drawing/2014/main" id="{D0637B0D-6627-3B7F-1287-CCD566A84554}"/>
              </a:ext>
            </a:extLst>
          </p:cNvPr>
          <p:cNvSpPr>
            <a:spLocks noGrp="1"/>
          </p:cNvSpPr>
          <p:nvPr>
            <p:ph idx="1"/>
          </p:nvPr>
        </p:nvSpPr>
        <p:spPr/>
        <p:txBody>
          <a:bodyPr/>
          <a:lstStyle/>
          <a:p>
            <a:pPr marL="0" indent="0" algn="ctr">
              <a:buNone/>
            </a:pPr>
            <a:r>
              <a:rPr lang="en-US" dirty="0"/>
              <a:t>Romans 6:5-7 (NIV)  If we have been united with him like this in his death, we will certainly also be united with him in his resurrection. 6  For we know that our old self was crucified with him so that the body of sin might be done away with, that we should no longer be slaves to sin-- 7  because anyone who has died has been freed from sin.</a:t>
            </a:r>
          </a:p>
        </p:txBody>
      </p:sp>
      <p:pic>
        <p:nvPicPr>
          <p:cNvPr id="5" name="Picture 4">
            <a:extLst>
              <a:ext uri="{FF2B5EF4-FFF2-40B4-BE49-F238E27FC236}">
                <a16:creationId xmlns:a16="http://schemas.microsoft.com/office/drawing/2014/main" id="{DFDF31B8-CCD7-D985-D3D9-A95BB849F48B}"/>
              </a:ext>
            </a:extLst>
          </p:cNvPr>
          <p:cNvPicPr>
            <a:picLocks noChangeAspect="1"/>
          </p:cNvPicPr>
          <p:nvPr/>
        </p:nvPicPr>
        <p:blipFill>
          <a:blip r:embed="rId2"/>
          <a:stretch>
            <a:fillRect/>
          </a:stretch>
        </p:blipFill>
        <p:spPr>
          <a:xfrm>
            <a:off x="4959155" y="5686204"/>
            <a:ext cx="2019048" cy="3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518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262E-D4F8-D6DD-12D4-2E97EF021C6B}"/>
              </a:ext>
            </a:extLst>
          </p:cNvPr>
          <p:cNvSpPr>
            <a:spLocks noGrp="1"/>
          </p:cNvSpPr>
          <p:nvPr>
            <p:ph type="title"/>
          </p:nvPr>
        </p:nvSpPr>
        <p:spPr/>
        <p:txBody>
          <a:bodyPr/>
          <a:lstStyle/>
          <a:p>
            <a:r>
              <a:rPr lang="en-US" dirty="0"/>
              <a:t>Set Free from Sin’s Grip</a:t>
            </a:r>
          </a:p>
        </p:txBody>
      </p:sp>
      <p:sp>
        <p:nvSpPr>
          <p:cNvPr id="3" name="Content Placeholder 2">
            <a:extLst>
              <a:ext uri="{FF2B5EF4-FFF2-40B4-BE49-F238E27FC236}">
                <a16:creationId xmlns:a16="http://schemas.microsoft.com/office/drawing/2014/main" id="{79F767E6-33F2-7185-F6AF-0DB3A3E354CD}"/>
              </a:ext>
            </a:extLst>
          </p:cNvPr>
          <p:cNvSpPr>
            <a:spLocks noGrp="1"/>
          </p:cNvSpPr>
          <p:nvPr>
            <p:ph idx="1"/>
          </p:nvPr>
        </p:nvSpPr>
        <p:spPr>
          <a:xfrm>
            <a:off x="838200" y="1825625"/>
            <a:ext cx="10515600" cy="4667250"/>
          </a:xfrm>
        </p:spPr>
        <p:txBody>
          <a:bodyPr>
            <a:normAutofit/>
          </a:bodyPr>
          <a:lstStyle/>
          <a:p>
            <a:r>
              <a:rPr lang="en-US" dirty="0"/>
              <a:t>According to Paul, in what ways are we “united to” Christ?</a:t>
            </a:r>
          </a:p>
          <a:p>
            <a:r>
              <a:rPr lang="en-US" dirty="0"/>
              <a:t>How does being united with Christ through His death change our relationship to sin? </a:t>
            </a:r>
          </a:p>
          <a:p>
            <a:r>
              <a:rPr lang="en-US" dirty="0"/>
              <a:t>Why do we no longer have to live under the domination of sin?</a:t>
            </a:r>
          </a:p>
        </p:txBody>
      </p:sp>
    </p:spTree>
    <p:extLst>
      <p:ext uri="{BB962C8B-B14F-4D97-AF65-F5344CB8AC3E}">
        <p14:creationId xmlns:p14="http://schemas.microsoft.com/office/powerpoint/2010/main" val="3848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1CC35-3285-1727-2538-39B6F33ACAA4}"/>
              </a:ext>
            </a:extLst>
          </p:cNvPr>
          <p:cNvSpPr>
            <a:spLocks noGrp="1"/>
          </p:cNvSpPr>
          <p:nvPr>
            <p:ph type="title"/>
          </p:nvPr>
        </p:nvSpPr>
        <p:spPr/>
        <p:txBody>
          <a:bodyPr/>
          <a:lstStyle/>
          <a:p>
            <a:r>
              <a:rPr lang="en-US" dirty="0"/>
              <a:t>Set Free from Sin’s Grip</a:t>
            </a:r>
          </a:p>
        </p:txBody>
      </p:sp>
      <p:sp>
        <p:nvSpPr>
          <p:cNvPr id="3" name="Content Placeholder 2">
            <a:extLst>
              <a:ext uri="{FF2B5EF4-FFF2-40B4-BE49-F238E27FC236}">
                <a16:creationId xmlns:a16="http://schemas.microsoft.com/office/drawing/2014/main" id="{B4CC737A-CBA9-C6DB-DAA0-E457A3D2A782}"/>
              </a:ext>
            </a:extLst>
          </p:cNvPr>
          <p:cNvSpPr>
            <a:spLocks noGrp="1"/>
          </p:cNvSpPr>
          <p:nvPr>
            <p:ph idx="1"/>
          </p:nvPr>
        </p:nvSpPr>
        <p:spPr/>
        <p:txBody>
          <a:bodyPr/>
          <a:lstStyle/>
          <a:p>
            <a:r>
              <a:rPr lang="en-US" dirty="0"/>
              <a:t>If we are freed from sin, why do we continue to struggle with sin?</a:t>
            </a:r>
          </a:p>
          <a:p>
            <a:r>
              <a:rPr lang="en-US" dirty="0"/>
              <a:t>Why should a Christian stop sinning even though he or she knows God has forgiven and will forgive those sins? </a:t>
            </a:r>
          </a:p>
          <a:p>
            <a:endParaRPr lang="en-US" dirty="0"/>
          </a:p>
        </p:txBody>
      </p:sp>
    </p:spTree>
    <p:extLst>
      <p:ext uri="{BB962C8B-B14F-4D97-AF65-F5344CB8AC3E}">
        <p14:creationId xmlns:p14="http://schemas.microsoft.com/office/powerpoint/2010/main" val="28632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D35B-7BCE-FDCB-4780-DC877F4F045F}"/>
              </a:ext>
            </a:extLst>
          </p:cNvPr>
          <p:cNvSpPr>
            <a:spLocks noGrp="1"/>
          </p:cNvSpPr>
          <p:nvPr>
            <p:ph type="title"/>
          </p:nvPr>
        </p:nvSpPr>
        <p:spPr/>
        <p:txBody>
          <a:bodyPr/>
          <a:lstStyle/>
          <a:p>
            <a:r>
              <a:rPr lang="en-US" dirty="0"/>
              <a:t>Set Free from Sin’s Grip</a:t>
            </a:r>
          </a:p>
        </p:txBody>
      </p:sp>
      <p:sp>
        <p:nvSpPr>
          <p:cNvPr id="3" name="Content Placeholder 2">
            <a:extLst>
              <a:ext uri="{FF2B5EF4-FFF2-40B4-BE49-F238E27FC236}">
                <a16:creationId xmlns:a16="http://schemas.microsoft.com/office/drawing/2014/main" id="{2932EB74-61FE-8554-F466-7148F8B2A0BA}"/>
              </a:ext>
            </a:extLst>
          </p:cNvPr>
          <p:cNvSpPr>
            <a:spLocks noGrp="1"/>
          </p:cNvSpPr>
          <p:nvPr>
            <p:ph idx="1"/>
          </p:nvPr>
        </p:nvSpPr>
        <p:spPr>
          <a:xfrm>
            <a:off x="702197" y="1482606"/>
            <a:ext cx="10787605" cy="5022628"/>
          </a:xfrm>
        </p:spPr>
        <p:txBody>
          <a:bodyPr>
            <a:normAutofit/>
          </a:bodyPr>
          <a:lstStyle/>
          <a:p>
            <a:r>
              <a:rPr lang="en-US" dirty="0">
                <a:solidFill>
                  <a:srgbClr val="C00000"/>
                </a:solidFill>
              </a:rPr>
              <a:t>Consider how our death to sin and being alive to Christ carries over to  our resurrection when Jesus comes again </a:t>
            </a:r>
          </a:p>
          <a:p>
            <a:pPr lvl="1"/>
            <a:r>
              <a:rPr lang="en-US" dirty="0">
                <a:solidFill>
                  <a:srgbClr val="C00000"/>
                </a:solidFill>
              </a:rPr>
              <a:t>We are now “positionally” dead to sin – God views us</a:t>
            </a:r>
          </a:p>
          <a:p>
            <a:pPr lvl="1"/>
            <a:r>
              <a:rPr lang="en-US" dirty="0">
                <a:solidFill>
                  <a:srgbClr val="C00000"/>
                </a:solidFill>
              </a:rPr>
              <a:t>Now still in physical bodies</a:t>
            </a:r>
          </a:p>
          <a:p>
            <a:pPr lvl="1"/>
            <a:r>
              <a:rPr lang="en-US" dirty="0">
                <a:solidFill>
                  <a:srgbClr val="C00000"/>
                </a:solidFill>
              </a:rPr>
              <a:t>We must experience “death to sin” by faith</a:t>
            </a:r>
          </a:p>
          <a:p>
            <a:pPr lvl="1"/>
            <a:r>
              <a:rPr lang="en-US" dirty="0">
                <a:solidFill>
                  <a:srgbClr val="C00000"/>
                </a:solidFill>
              </a:rPr>
              <a:t>When Jesus comes, we will be “experientially” separated from (dead to) sin</a:t>
            </a:r>
          </a:p>
          <a:p>
            <a:pPr lvl="1"/>
            <a:r>
              <a:rPr lang="en-US" dirty="0">
                <a:solidFill>
                  <a:srgbClr val="C00000"/>
                </a:solidFill>
              </a:rPr>
              <a:t>We will be joined to Christ in eternal union – eternal life</a:t>
            </a:r>
          </a:p>
        </p:txBody>
      </p:sp>
    </p:spTree>
    <p:extLst>
      <p:ext uri="{BB962C8B-B14F-4D97-AF65-F5344CB8AC3E}">
        <p14:creationId xmlns:p14="http://schemas.microsoft.com/office/powerpoint/2010/main" val="61557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43E5-9EBA-8017-AA3A-6A865F262681}"/>
              </a:ext>
            </a:extLst>
          </p:cNvPr>
          <p:cNvSpPr>
            <a:spLocks noGrp="1"/>
          </p:cNvSpPr>
          <p:nvPr>
            <p:ph type="title"/>
          </p:nvPr>
        </p:nvSpPr>
        <p:spPr/>
        <p:txBody>
          <a:bodyPr/>
          <a:lstStyle/>
          <a:p>
            <a:r>
              <a:rPr lang="en-US" dirty="0"/>
              <a:t>Set Free from Sin’s Grip</a:t>
            </a:r>
          </a:p>
        </p:txBody>
      </p:sp>
      <p:sp>
        <p:nvSpPr>
          <p:cNvPr id="3" name="Content Placeholder 2">
            <a:extLst>
              <a:ext uri="{FF2B5EF4-FFF2-40B4-BE49-F238E27FC236}">
                <a16:creationId xmlns:a16="http://schemas.microsoft.com/office/drawing/2014/main" id="{EA08AE0C-FB0F-12D4-AF70-1F6C2C08224F}"/>
              </a:ext>
            </a:extLst>
          </p:cNvPr>
          <p:cNvSpPr>
            <a:spLocks noGrp="1"/>
          </p:cNvSpPr>
          <p:nvPr>
            <p:ph idx="1"/>
          </p:nvPr>
        </p:nvSpPr>
        <p:spPr>
          <a:xfrm>
            <a:off x="838200" y="2083443"/>
            <a:ext cx="10515600" cy="4093520"/>
          </a:xfrm>
        </p:spPr>
        <p:txBody>
          <a:bodyPr/>
          <a:lstStyle/>
          <a:p>
            <a:r>
              <a:rPr lang="en-US" dirty="0"/>
              <a:t>How might anticipating this truth affect our daily lives?</a:t>
            </a:r>
          </a:p>
        </p:txBody>
      </p:sp>
      <p:pic>
        <p:nvPicPr>
          <p:cNvPr id="1026" name="Picture 2" descr="Free man stairs heaven illustration">
            <a:extLst>
              <a:ext uri="{FF2B5EF4-FFF2-40B4-BE49-F238E27FC236}">
                <a16:creationId xmlns:a16="http://schemas.microsoft.com/office/drawing/2014/main" id="{5F2A31FF-D86A-587F-5490-E351BA5605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2557" y="3252485"/>
            <a:ext cx="4166886" cy="2343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8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61C1-885D-771D-D3B6-EAEA030C3D0C}"/>
              </a:ext>
            </a:extLst>
          </p:cNvPr>
          <p:cNvSpPr>
            <a:spLocks noGrp="1"/>
          </p:cNvSpPr>
          <p:nvPr>
            <p:ph type="title"/>
          </p:nvPr>
        </p:nvSpPr>
        <p:spPr/>
        <p:txBody>
          <a:bodyPr/>
          <a:lstStyle/>
          <a:p>
            <a:pPr algn="l"/>
            <a:r>
              <a:rPr lang="en-US" dirty="0"/>
              <a:t>Listen for the meaning of being alive in Christ Jesus.</a:t>
            </a:r>
          </a:p>
        </p:txBody>
      </p:sp>
      <p:sp>
        <p:nvSpPr>
          <p:cNvPr id="3" name="Content Placeholder 2">
            <a:extLst>
              <a:ext uri="{FF2B5EF4-FFF2-40B4-BE49-F238E27FC236}">
                <a16:creationId xmlns:a16="http://schemas.microsoft.com/office/drawing/2014/main" id="{D7F6B760-8C9E-8156-04FE-A6BE0931D3D1}"/>
              </a:ext>
            </a:extLst>
          </p:cNvPr>
          <p:cNvSpPr>
            <a:spLocks noGrp="1"/>
          </p:cNvSpPr>
          <p:nvPr>
            <p:ph idx="1"/>
          </p:nvPr>
        </p:nvSpPr>
        <p:spPr>
          <a:xfrm>
            <a:off x="1736201" y="2129742"/>
            <a:ext cx="8286509" cy="4000922"/>
          </a:xfrm>
        </p:spPr>
        <p:txBody>
          <a:bodyPr/>
          <a:lstStyle/>
          <a:p>
            <a:pPr marL="0" indent="0" algn="ctr">
              <a:buNone/>
            </a:pPr>
            <a:r>
              <a:rPr lang="en-US" dirty="0"/>
              <a:t>Romans 6:8-11 (NIV)   Now if we died with Christ, we believe that we will also live with him. 9  For we know that since Christ was raised from the dead, he cannot die again; death no longer has</a:t>
            </a:r>
          </a:p>
        </p:txBody>
      </p:sp>
    </p:spTree>
    <p:extLst>
      <p:ext uri="{BB962C8B-B14F-4D97-AF65-F5344CB8AC3E}">
        <p14:creationId xmlns:p14="http://schemas.microsoft.com/office/powerpoint/2010/main" val="379191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64</TotalTime>
  <Words>954</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Set Apart by Christ</vt:lpstr>
      <vt:lpstr>Video Introduction</vt:lpstr>
      <vt:lpstr>What do you think?</vt:lpstr>
      <vt:lpstr>Listen for references to death</vt:lpstr>
      <vt:lpstr>Set Free from Sin’s Grip</vt:lpstr>
      <vt:lpstr>Set Free from Sin’s Grip</vt:lpstr>
      <vt:lpstr>Set Free from Sin’s Grip</vt:lpstr>
      <vt:lpstr>Set Free from Sin’s Grip</vt:lpstr>
      <vt:lpstr>Listen for the meaning of being alive in Christ Jesus.</vt:lpstr>
      <vt:lpstr>Listen for the meaning of being alive in Christ Jesus.</vt:lpstr>
      <vt:lpstr>The Promise of Eternal Life</vt:lpstr>
      <vt:lpstr>The Promise of Eternal Life</vt:lpstr>
      <vt:lpstr>Listen for what the “therefore” is there for.</vt:lpstr>
      <vt:lpstr>Listen for what the “therefore” is there for.</vt:lpstr>
      <vt:lpstr>Live in Righteousness</vt:lpstr>
      <vt:lpstr>Applications</vt:lpstr>
      <vt:lpstr>Applications</vt:lpstr>
      <vt:lpstr>Applications</vt:lpstr>
      <vt:lpstr>Family Activities</vt:lpstr>
      <vt:lpstr>Set Apart by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Apart by Christ</dc:title>
  <dc:creator>Armstrong, Stephen (General Math and Science)</dc:creator>
  <cp:lastModifiedBy>Armstrong, Stephen (General Math and Science)</cp:lastModifiedBy>
  <cp:revision>3</cp:revision>
  <dcterms:created xsi:type="dcterms:W3CDTF">2023-07-06T01:15:47Z</dcterms:created>
  <dcterms:modified xsi:type="dcterms:W3CDTF">2023-07-06T11:56:52Z</dcterms:modified>
</cp:coreProperties>
</file>