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2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v5gbwfzg"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mtdz8as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a:t>
            </a:r>
            <a:br>
              <a:rPr lang="en-US" dirty="0"/>
            </a:br>
            <a:r>
              <a:rPr lang="en-US" dirty="0"/>
              <a:t>in the Way We Think</a:t>
            </a:r>
          </a:p>
        </p:txBody>
      </p:sp>
      <p:sp>
        <p:nvSpPr>
          <p:cNvPr id="3" name="Subtitle 2"/>
          <p:cNvSpPr>
            <a:spLocks noGrp="1"/>
          </p:cNvSpPr>
          <p:nvPr>
            <p:ph type="subTitle" idx="1"/>
          </p:nvPr>
        </p:nvSpPr>
        <p:spPr>
          <a:xfrm>
            <a:off x="1524000" y="3883230"/>
            <a:ext cx="9144000" cy="1374569"/>
          </a:xfrm>
        </p:spPr>
        <p:txBody>
          <a:bodyPr/>
          <a:lstStyle/>
          <a:p>
            <a:r>
              <a:rPr lang="en-US" dirty="0"/>
              <a:t>August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2BD9-6FDC-63AD-86B0-6EFE543FD503}"/>
              </a:ext>
            </a:extLst>
          </p:cNvPr>
          <p:cNvSpPr>
            <a:spLocks noGrp="1"/>
          </p:cNvSpPr>
          <p:nvPr>
            <p:ph type="title"/>
          </p:nvPr>
        </p:nvSpPr>
        <p:spPr/>
        <p:txBody>
          <a:bodyPr/>
          <a:lstStyle/>
          <a:p>
            <a:pPr algn="l"/>
            <a:r>
              <a:rPr lang="en-US" dirty="0"/>
              <a:t>Listen for how to think about yourself.</a:t>
            </a:r>
          </a:p>
        </p:txBody>
      </p:sp>
      <p:sp>
        <p:nvSpPr>
          <p:cNvPr id="3" name="Content Placeholder 2">
            <a:extLst>
              <a:ext uri="{FF2B5EF4-FFF2-40B4-BE49-F238E27FC236}">
                <a16:creationId xmlns:a16="http://schemas.microsoft.com/office/drawing/2014/main" id="{EAA414B3-1C25-8F73-D88F-10765AADDC9A}"/>
              </a:ext>
            </a:extLst>
          </p:cNvPr>
          <p:cNvSpPr>
            <a:spLocks noGrp="1"/>
          </p:cNvSpPr>
          <p:nvPr>
            <p:ph idx="1"/>
          </p:nvPr>
        </p:nvSpPr>
        <p:spPr>
          <a:xfrm>
            <a:off x="1695697" y="1813749"/>
            <a:ext cx="8800605" cy="4351338"/>
          </a:xfrm>
        </p:spPr>
        <p:txBody>
          <a:bodyPr/>
          <a:lstStyle/>
          <a:p>
            <a:pPr marL="0" indent="0" algn="ctr">
              <a:buNone/>
            </a:pPr>
            <a:r>
              <a:rPr lang="en-US" dirty="0"/>
              <a:t>Romans 12:3-5 (NIV)  For by the grace given me I say to every one of you: Do not think of yourself more highly than you ought, but rather think of yourself with sober judgment, in accordance with the measure of faith God has </a:t>
            </a:r>
          </a:p>
        </p:txBody>
      </p:sp>
    </p:spTree>
    <p:extLst>
      <p:ext uri="{BB962C8B-B14F-4D97-AF65-F5344CB8AC3E}">
        <p14:creationId xmlns:p14="http://schemas.microsoft.com/office/powerpoint/2010/main" val="26477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2BD9-6FDC-63AD-86B0-6EFE543FD503}"/>
              </a:ext>
            </a:extLst>
          </p:cNvPr>
          <p:cNvSpPr>
            <a:spLocks noGrp="1"/>
          </p:cNvSpPr>
          <p:nvPr>
            <p:ph type="title"/>
          </p:nvPr>
        </p:nvSpPr>
        <p:spPr/>
        <p:txBody>
          <a:bodyPr/>
          <a:lstStyle/>
          <a:p>
            <a:pPr algn="l"/>
            <a:r>
              <a:rPr lang="en-US" dirty="0"/>
              <a:t>Listen for how to think about yourself.</a:t>
            </a:r>
          </a:p>
        </p:txBody>
      </p:sp>
      <p:sp>
        <p:nvSpPr>
          <p:cNvPr id="3" name="Content Placeholder 2">
            <a:extLst>
              <a:ext uri="{FF2B5EF4-FFF2-40B4-BE49-F238E27FC236}">
                <a16:creationId xmlns:a16="http://schemas.microsoft.com/office/drawing/2014/main" id="{EAA414B3-1C25-8F73-D88F-10765AADDC9A}"/>
              </a:ext>
            </a:extLst>
          </p:cNvPr>
          <p:cNvSpPr>
            <a:spLocks noGrp="1"/>
          </p:cNvSpPr>
          <p:nvPr>
            <p:ph idx="1"/>
          </p:nvPr>
        </p:nvSpPr>
        <p:spPr>
          <a:xfrm>
            <a:off x="1695697" y="1813749"/>
            <a:ext cx="8800605" cy="4351338"/>
          </a:xfrm>
        </p:spPr>
        <p:txBody>
          <a:bodyPr/>
          <a:lstStyle/>
          <a:p>
            <a:pPr marL="0" indent="0" algn="ctr">
              <a:buNone/>
            </a:pPr>
            <a:r>
              <a:rPr lang="en-US" dirty="0"/>
              <a:t>given you. 4  Just as each of us has one body with many members, and these members do not all have the same function, 5  so in Christ we who are many form one body, and each member belongs to all the others.</a:t>
            </a:r>
          </a:p>
        </p:txBody>
      </p:sp>
      <p:pic>
        <p:nvPicPr>
          <p:cNvPr id="4" name="Picture 3">
            <a:extLst>
              <a:ext uri="{FF2B5EF4-FFF2-40B4-BE49-F238E27FC236}">
                <a16:creationId xmlns:a16="http://schemas.microsoft.com/office/drawing/2014/main" id="{2253557B-3E25-6C45-61C5-E5BFDF4032C8}"/>
              </a:ext>
            </a:extLst>
          </p:cNvPr>
          <p:cNvPicPr>
            <a:picLocks noChangeAspect="1"/>
          </p:cNvPicPr>
          <p:nvPr/>
        </p:nvPicPr>
        <p:blipFill>
          <a:blip r:embed="rId2"/>
          <a:stretch>
            <a:fillRect/>
          </a:stretch>
        </p:blipFill>
        <p:spPr>
          <a:xfrm>
            <a:off x="5095999" y="5341279"/>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101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704D-08FB-0431-C7EF-CCB3D61BE073}"/>
              </a:ext>
            </a:extLst>
          </p:cNvPr>
          <p:cNvSpPr>
            <a:spLocks noGrp="1"/>
          </p:cNvSpPr>
          <p:nvPr>
            <p:ph type="title"/>
          </p:nvPr>
        </p:nvSpPr>
        <p:spPr/>
        <p:txBody>
          <a:bodyPr/>
          <a:lstStyle/>
          <a:p>
            <a:r>
              <a:rPr lang="en-US" dirty="0"/>
              <a:t>Thinking about Ourselves</a:t>
            </a:r>
          </a:p>
        </p:txBody>
      </p:sp>
      <p:sp>
        <p:nvSpPr>
          <p:cNvPr id="3" name="Content Placeholder 2">
            <a:extLst>
              <a:ext uri="{FF2B5EF4-FFF2-40B4-BE49-F238E27FC236}">
                <a16:creationId xmlns:a16="http://schemas.microsoft.com/office/drawing/2014/main" id="{019E346C-EC35-77F8-AE4D-F87AB11A1F7B}"/>
              </a:ext>
            </a:extLst>
          </p:cNvPr>
          <p:cNvSpPr>
            <a:spLocks noGrp="1"/>
          </p:cNvSpPr>
          <p:nvPr>
            <p:ph idx="1"/>
          </p:nvPr>
        </p:nvSpPr>
        <p:spPr/>
        <p:txBody>
          <a:bodyPr/>
          <a:lstStyle/>
          <a:p>
            <a:r>
              <a:rPr lang="en-US" dirty="0"/>
              <a:t>What two-pronged challenge did he offer about the way believers are to think? </a:t>
            </a:r>
          </a:p>
          <a:p>
            <a:r>
              <a:rPr lang="en-US" dirty="0"/>
              <a:t>Why was a believer not to think of himself more highly than he ought to think? </a:t>
            </a:r>
          </a:p>
          <a:p>
            <a:r>
              <a:rPr lang="en-US" dirty="0"/>
              <a:t>How does the analogy of the human body help us better understand how the church should work? </a:t>
            </a:r>
          </a:p>
        </p:txBody>
      </p:sp>
    </p:spTree>
    <p:extLst>
      <p:ext uri="{BB962C8B-B14F-4D97-AF65-F5344CB8AC3E}">
        <p14:creationId xmlns:p14="http://schemas.microsoft.com/office/powerpoint/2010/main" val="20648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3205-F364-FA18-2364-79189642B901}"/>
              </a:ext>
            </a:extLst>
          </p:cNvPr>
          <p:cNvSpPr>
            <a:spLocks noGrp="1"/>
          </p:cNvSpPr>
          <p:nvPr>
            <p:ph type="title"/>
          </p:nvPr>
        </p:nvSpPr>
        <p:spPr/>
        <p:txBody>
          <a:bodyPr/>
          <a:lstStyle/>
          <a:p>
            <a:r>
              <a:rPr lang="en-US" dirty="0"/>
              <a:t>Thinking about Ourselves</a:t>
            </a:r>
          </a:p>
        </p:txBody>
      </p:sp>
      <p:sp>
        <p:nvSpPr>
          <p:cNvPr id="3" name="Content Placeholder 2">
            <a:extLst>
              <a:ext uri="{FF2B5EF4-FFF2-40B4-BE49-F238E27FC236}">
                <a16:creationId xmlns:a16="http://schemas.microsoft.com/office/drawing/2014/main" id="{9354BD72-AFCB-FDAD-C783-4949E6BFF720}"/>
              </a:ext>
            </a:extLst>
          </p:cNvPr>
          <p:cNvSpPr>
            <a:spLocks noGrp="1"/>
          </p:cNvSpPr>
          <p:nvPr>
            <p:ph idx="1"/>
          </p:nvPr>
        </p:nvSpPr>
        <p:spPr/>
        <p:txBody>
          <a:bodyPr/>
          <a:lstStyle/>
          <a:p>
            <a:endParaRPr lang="en-US" dirty="0"/>
          </a:p>
          <a:p>
            <a:r>
              <a:rPr lang="en-US" dirty="0"/>
              <a:t>Agree or disagree ???</a:t>
            </a:r>
          </a:p>
        </p:txBody>
      </p:sp>
      <p:grpSp>
        <p:nvGrpSpPr>
          <p:cNvPr id="4" name="Group 3">
            <a:extLst>
              <a:ext uri="{FF2B5EF4-FFF2-40B4-BE49-F238E27FC236}">
                <a16:creationId xmlns:a16="http://schemas.microsoft.com/office/drawing/2014/main" id="{E64D2458-955B-F74D-8E5D-292DF22559C1}"/>
              </a:ext>
            </a:extLst>
          </p:cNvPr>
          <p:cNvGrpSpPr/>
          <p:nvPr/>
        </p:nvGrpSpPr>
        <p:grpSpPr>
          <a:xfrm>
            <a:off x="7977502" y="2185060"/>
            <a:ext cx="3007174" cy="2997802"/>
            <a:chOff x="0" y="0"/>
            <a:chExt cx="1604645" cy="1916430"/>
          </a:xfrm>
        </p:grpSpPr>
        <p:pic>
          <p:nvPicPr>
            <p:cNvPr id="5" name="Picture 4">
              <a:extLst>
                <a:ext uri="{FF2B5EF4-FFF2-40B4-BE49-F238E27FC236}">
                  <a16:creationId xmlns:a16="http://schemas.microsoft.com/office/drawing/2014/main" id="{864868FB-1369-8AC7-BC43-9DAC26965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4645" cy="1916430"/>
            </a:xfrm>
            <a:prstGeom prst="rect">
              <a:avLst/>
            </a:prstGeom>
            <a:ln>
              <a:noFill/>
            </a:ln>
            <a:effectLst>
              <a:outerShdw blurRad="292100" dist="139700" dir="2700000" algn="tl" rotWithShape="0">
                <a:srgbClr val="333333">
                  <a:alpha val="65000"/>
                </a:srgbClr>
              </a:outerShdw>
            </a:effectLst>
          </p:spPr>
        </p:pic>
        <p:sp>
          <p:nvSpPr>
            <p:cNvPr id="6" name="Text Box 4">
              <a:extLst>
                <a:ext uri="{FF2B5EF4-FFF2-40B4-BE49-F238E27FC236}">
                  <a16:creationId xmlns:a16="http://schemas.microsoft.com/office/drawing/2014/main" id="{F94D9164-2986-0FDF-08B3-D6FF36C8655A}"/>
                </a:ext>
              </a:extLst>
            </p:cNvPr>
            <p:cNvSpPr txBox="1"/>
            <p:nvPr/>
          </p:nvSpPr>
          <p:spPr>
            <a:xfrm>
              <a:off x="0" y="170848"/>
              <a:ext cx="898525" cy="891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It’s more important to have an eye than an 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7" name="Table 7">
            <a:extLst>
              <a:ext uri="{FF2B5EF4-FFF2-40B4-BE49-F238E27FC236}">
                <a16:creationId xmlns:a16="http://schemas.microsoft.com/office/drawing/2014/main" id="{14F45EF4-1FB3-60A7-4525-6755E71CE5F2}"/>
              </a:ext>
            </a:extLst>
          </p:cNvPr>
          <p:cNvGraphicFramePr>
            <a:graphicFrameLocks noGrp="1"/>
          </p:cNvGraphicFramePr>
          <p:nvPr>
            <p:extLst>
              <p:ext uri="{D42A27DB-BD31-4B8C-83A1-F6EECF244321}">
                <p14:modId xmlns:p14="http://schemas.microsoft.com/office/powerpoint/2010/main" val="267927178"/>
              </p:ext>
            </p:extLst>
          </p:nvPr>
        </p:nvGraphicFramePr>
        <p:xfrm>
          <a:off x="1185146" y="3348842"/>
          <a:ext cx="6423232" cy="2316480"/>
        </p:xfrm>
        <a:graphic>
          <a:graphicData uri="http://schemas.openxmlformats.org/drawingml/2006/table">
            <a:tbl>
              <a:tblPr firstRow="1" bandRow="1">
                <a:tableStyleId>{5C22544A-7EE6-4342-B048-85BDC9FD1C3A}</a:tableStyleId>
              </a:tblPr>
              <a:tblGrid>
                <a:gridCol w="3211616">
                  <a:extLst>
                    <a:ext uri="{9D8B030D-6E8A-4147-A177-3AD203B41FA5}">
                      <a16:colId xmlns:a16="http://schemas.microsoft.com/office/drawing/2014/main" val="3836383383"/>
                    </a:ext>
                  </a:extLst>
                </a:gridCol>
                <a:gridCol w="3211616">
                  <a:extLst>
                    <a:ext uri="{9D8B030D-6E8A-4147-A177-3AD203B41FA5}">
                      <a16:colId xmlns:a16="http://schemas.microsoft.com/office/drawing/2014/main" val="810523215"/>
                    </a:ext>
                  </a:extLst>
                </a:gridCol>
              </a:tblGrid>
              <a:tr h="281612">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81694"/>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422981"/>
                  </a:ext>
                </a:extLst>
              </a:tr>
            </a:tbl>
          </a:graphicData>
        </a:graphic>
      </p:graphicFrame>
      <p:sp>
        <p:nvSpPr>
          <p:cNvPr id="8" name="Scroll: Horizontal 7">
            <a:extLst>
              <a:ext uri="{FF2B5EF4-FFF2-40B4-BE49-F238E27FC236}">
                <a16:creationId xmlns:a16="http://schemas.microsoft.com/office/drawing/2014/main" id="{326828A3-1EF0-630B-3C30-67360FEB5D11}"/>
              </a:ext>
            </a:extLst>
          </p:cNvPr>
          <p:cNvSpPr/>
          <p:nvPr/>
        </p:nvSpPr>
        <p:spPr>
          <a:xfrm rot="20924235">
            <a:off x="1546684" y="1886065"/>
            <a:ext cx="5700155" cy="392169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The point is, that </a:t>
            </a:r>
            <a:r>
              <a:rPr lang="en-US" sz="2800" b="1" i="1" dirty="0">
                <a:solidFill>
                  <a:srgbClr val="FFFF00"/>
                </a:solidFill>
              </a:rPr>
              <a:t>both</a:t>
            </a:r>
            <a:r>
              <a:rPr lang="en-US" sz="2800" b="1" dirty="0">
                <a:solidFill>
                  <a:srgbClr val="FFFF00"/>
                </a:solidFill>
              </a:rPr>
              <a:t> are equally important … </a:t>
            </a:r>
          </a:p>
          <a:p>
            <a:pPr marL="342900" indent="-342900">
              <a:buFont typeface="Arial" panose="020B0604020202020204" pitchFamily="34" charset="0"/>
              <a:buChar char="•"/>
            </a:pPr>
            <a:r>
              <a:rPr lang="en-US" sz="2800" b="1" dirty="0">
                <a:solidFill>
                  <a:srgbClr val="FFFF00"/>
                </a:solidFill>
              </a:rPr>
              <a:t>Paul is saying no </a:t>
            </a:r>
            <a:r>
              <a:rPr lang="en-US" sz="2800" b="1" i="1" dirty="0">
                <a:solidFill>
                  <a:srgbClr val="FFFF00"/>
                </a:solidFill>
              </a:rPr>
              <a:t>one</a:t>
            </a:r>
            <a:r>
              <a:rPr lang="en-US" sz="2800" b="1" dirty="0">
                <a:solidFill>
                  <a:srgbClr val="FFFF00"/>
                </a:solidFill>
              </a:rPr>
              <a:t> believer is more important than the </a:t>
            </a:r>
            <a:r>
              <a:rPr lang="en-US" sz="2800" b="1" i="1" dirty="0">
                <a:solidFill>
                  <a:srgbClr val="FFFF00"/>
                </a:solidFill>
              </a:rPr>
              <a:t>other</a:t>
            </a:r>
          </a:p>
          <a:p>
            <a:pPr marL="342900" indent="-342900">
              <a:buFont typeface="Arial" panose="020B0604020202020204" pitchFamily="34" charset="0"/>
              <a:buChar char="•"/>
            </a:pPr>
            <a:r>
              <a:rPr lang="en-US" sz="2800" b="1" dirty="0">
                <a:solidFill>
                  <a:srgbClr val="FFFF00"/>
                </a:solidFill>
              </a:rPr>
              <a:t>All are </a:t>
            </a:r>
            <a:r>
              <a:rPr lang="en-US" sz="2800" b="1" i="1" dirty="0">
                <a:solidFill>
                  <a:srgbClr val="FFFF00"/>
                </a:solidFill>
              </a:rPr>
              <a:t>equally</a:t>
            </a:r>
            <a:r>
              <a:rPr lang="en-US" sz="2800" b="1" dirty="0">
                <a:solidFill>
                  <a:srgbClr val="FFFF00"/>
                </a:solidFill>
              </a:rPr>
              <a:t> important.</a:t>
            </a:r>
          </a:p>
        </p:txBody>
      </p:sp>
    </p:spTree>
    <p:extLst>
      <p:ext uri="{BB962C8B-B14F-4D97-AF65-F5344CB8AC3E}">
        <p14:creationId xmlns:p14="http://schemas.microsoft.com/office/powerpoint/2010/main" val="11759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B852-516F-C399-FD76-4F7150430088}"/>
              </a:ext>
            </a:extLst>
          </p:cNvPr>
          <p:cNvSpPr>
            <a:spLocks noGrp="1"/>
          </p:cNvSpPr>
          <p:nvPr>
            <p:ph type="title"/>
          </p:nvPr>
        </p:nvSpPr>
        <p:spPr/>
        <p:txBody>
          <a:bodyPr/>
          <a:lstStyle/>
          <a:p>
            <a:r>
              <a:rPr lang="en-US" dirty="0"/>
              <a:t>Thinking about Ourselves</a:t>
            </a:r>
          </a:p>
        </p:txBody>
      </p:sp>
      <p:sp>
        <p:nvSpPr>
          <p:cNvPr id="3" name="Content Placeholder 2">
            <a:extLst>
              <a:ext uri="{FF2B5EF4-FFF2-40B4-BE49-F238E27FC236}">
                <a16:creationId xmlns:a16="http://schemas.microsoft.com/office/drawing/2014/main" id="{6A84AEB0-1E33-3815-B38F-C447333C6960}"/>
              </a:ext>
            </a:extLst>
          </p:cNvPr>
          <p:cNvSpPr>
            <a:spLocks noGrp="1"/>
          </p:cNvSpPr>
          <p:nvPr>
            <p:ph idx="1"/>
          </p:nvPr>
        </p:nvSpPr>
        <p:spPr>
          <a:xfrm>
            <a:off x="1899558" y="4659215"/>
            <a:ext cx="8392884" cy="1787921"/>
          </a:xfrm>
        </p:spPr>
        <p:txBody>
          <a:bodyPr/>
          <a:lstStyle/>
          <a:p>
            <a:pPr marL="0" indent="0" algn="ctr">
              <a:buNone/>
            </a:pPr>
            <a:r>
              <a:rPr lang="en-US" dirty="0">
                <a:solidFill>
                  <a:srgbClr val="C00000"/>
                </a:solidFill>
              </a:rPr>
              <a:t>In God’s economy, the little old ladies who pray are just as important as the evangelists who preach to millions</a:t>
            </a:r>
          </a:p>
        </p:txBody>
      </p:sp>
      <p:pic>
        <p:nvPicPr>
          <p:cNvPr id="5" name="Picture 4" descr="A close-up of a person's hands&#10;&#10;Description automatically generated">
            <a:extLst>
              <a:ext uri="{FF2B5EF4-FFF2-40B4-BE49-F238E27FC236}">
                <a16:creationId xmlns:a16="http://schemas.microsoft.com/office/drawing/2014/main" id="{BDDC0F02-48DF-1CFB-65C4-37C572DEB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801" y="1911154"/>
            <a:ext cx="3141538" cy="2095995"/>
          </a:xfrm>
          <a:prstGeom prst="rect">
            <a:avLst/>
          </a:prstGeom>
          <a:ln>
            <a:noFill/>
          </a:ln>
          <a:effectLst>
            <a:outerShdw blurRad="292100" dist="139700" dir="2700000" algn="tl" rotWithShape="0">
              <a:srgbClr val="333333">
                <a:alpha val="65000"/>
              </a:srgbClr>
            </a:outerShdw>
          </a:effectLst>
        </p:spPr>
      </p:pic>
      <p:pic>
        <p:nvPicPr>
          <p:cNvPr id="7" name="Picture 6" descr="A person in a suit and tie&#10;&#10;Description automatically generated">
            <a:extLst>
              <a:ext uri="{FF2B5EF4-FFF2-40B4-BE49-F238E27FC236}">
                <a16:creationId xmlns:a16="http://schemas.microsoft.com/office/drawing/2014/main" id="{C60433C1-C4F4-5AEC-663F-2386439C5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84572" y="1550798"/>
            <a:ext cx="2046512" cy="2816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783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31F1-1568-2355-97BF-3A74A9704598}"/>
              </a:ext>
            </a:extLst>
          </p:cNvPr>
          <p:cNvSpPr>
            <a:spLocks noGrp="1"/>
          </p:cNvSpPr>
          <p:nvPr>
            <p:ph type="title"/>
          </p:nvPr>
        </p:nvSpPr>
        <p:spPr/>
        <p:txBody>
          <a:bodyPr/>
          <a:lstStyle/>
          <a:p>
            <a:pPr algn="l"/>
            <a:r>
              <a:rPr lang="en-US" dirty="0"/>
              <a:t>Listen for how to work with others.</a:t>
            </a:r>
          </a:p>
        </p:txBody>
      </p:sp>
      <p:sp>
        <p:nvSpPr>
          <p:cNvPr id="3" name="Content Placeholder 2">
            <a:extLst>
              <a:ext uri="{FF2B5EF4-FFF2-40B4-BE49-F238E27FC236}">
                <a16:creationId xmlns:a16="http://schemas.microsoft.com/office/drawing/2014/main" id="{B666DE65-BD4E-0AF2-5451-4C7229B1D57A}"/>
              </a:ext>
            </a:extLst>
          </p:cNvPr>
          <p:cNvSpPr>
            <a:spLocks noGrp="1"/>
          </p:cNvSpPr>
          <p:nvPr>
            <p:ph idx="1"/>
          </p:nvPr>
        </p:nvSpPr>
        <p:spPr>
          <a:xfrm>
            <a:off x="1749136" y="2141537"/>
            <a:ext cx="8693727" cy="4351338"/>
          </a:xfrm>
        </p:spPr>
        <p:txBody>
          <a:bodyPr/>
          <a:lstStyle/>
          <a:p>
            <a:pPr marL="0" indent="0" algn="ctr">
              <a:buNone/>
            </a:pPr>
            <a:r>
              <a:rPr lang="en-US" dirty="0"/>
              <a:t>Romans 12:9-13 (NIV)   Love must be sincere. Hate what is evil; cling to what is good. 10  Be devoted to one another in brotherly love. Honor one another above yourselves. 11  Never be </a:t>
            </a:r>
          </a:p>
        </p:txBody>
      </p:sp>
    </p:spTree>
    <p:extLst>
      <p:ext uri="{BB962C8B-B14F-4D97-AF65-F5344CB8AC3E}">
        <p14:creationId xmlns:p14="http://schemas.microsoft.com/office/powerpoint/2010/main" val="25173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31F1-1568-2355-97BF-3A74A9704598}"/>
              </a:ext>
            </a:extLst>
          </p:cNvPr>
          <p:cNvSpPr>
            <a:spLocks noGrp="1"/>
          </p:cNvSpPr>
          <p:nvPr>
            <p:ph type="title"/>
          </p:nvPr>
        </p:nvSpPr>
        <p:spPr/>
        <p:txBody>
          <a:bodyPr/>
          <a:lstStyle/>
          <a:p>
            <a:pPr algn="l"/>
            <a:r>
              <a:rPr lang="en-US" dirty="0"/>
              <a:t>Listen for how to work with others.</a:t>
            </a:r>
          </a:p>
        </p:txBody>
      </p:sp>
      <p:sp>
        <p:nvSpPr>
          <p:cNvPr id="3" name="Content Placeholder 2">
            <a:extLst>
              <a:ext uri="{FF2B5EF4-FFF2-40B4-BE49-F238E27FC236}">
                <a16:creationId xmlns:a16="http://schemas.microsoft.com/office/drawing/2014/main" id="{B666DE65-BD4E-0AF2-5451-4C7229B1D57A}"/>
              </a:ext>
            </a:extLst>
          </p:cNvPr>
          <p:cNvSpPr>
            <a:spLocks noGrp="1"/>
          </p:cNvSpPr>
          <p:nvPr>
            <p:ph idx="1"/>
          </p:nvPr>
        </p:nvSpPr>
        <p:spPr>
          <a:xfrm>
            <a:off x="1749136" y="2141537"/>
            <a:ext cx="8693727" cy="4351338"/>
          </a:xfrm>
        </p:spPr>
        <p:txBody>
          <a:bodyPr/>
          <a:lstStyle/>
          <a:p>
            <a:pPr marL="0" indent="0" algn="ctr">
              <a:buNone/>
            </a:pPr>
            <a:r>
              <a:rPr lang="en-US" dirty="0"/>
              <a:t>lacking in zeal, but keep your spiritual fervor, serving the Lord. 12  Be joyful in hope, patient in affliction, faithful in prayer. 13  Share with God's people who are in need. Practice hospitality.</a:t>
            </a:r>
          </a:p>
        </p:txBody>
      </p:sp>
      <p:pic>
        <p:nvPicPr>
          <p:cNvPr id="4" name="Picture 3">
            <a:extLst>
              <a:ext uri="{FF2B5EF4-FFF2-40B4-BE49-F238E27FC236}">
                <a16:creationId xmlns:a16="http://schemas.microsoft.com/office/drawing/2014/main" id="{C85D9775-2B56-38B3-B666-747951EEA086}"/>
              </a:ext>
            </a:extLst>
          </p:cNvPr>
          <p:cNvPicPr>
            <a:picLocks noChangeAspect="1"/>
          </p:cNvPicPr>
          <p:nvPr/>
        </p:nvPicPr>
        <p:blipFill>
          <a:blip r:embed="rId2"/>
          <a:stretch>
            <a:fillRect/>
          </a:stretch>
        </p:blipFill>
        <p:spPr>
          <a:xfrm>
            <a:off x="5095999" y="5270027"/>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798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7467-7E9F-B377-01F6-789C45BC8A8C}"/>
              </a:ext>
            </a:extLst>
          </p:cNvPr>
          <p:cNvSpPr>
            <a:spLocks noGrp="1"/>
          </p:cNvSpPr>
          <p:nvPr>
            <p:ph type="title"/>
          </p:nvPr>
        </p:nvSpPr>
        <p:spPr/>
        <p:txBody>
          <a:bodyPr/>
          <a:lstStyle/>
          <a:p>
            <a:r>
              <a:rPr lang="en-US" dirty="0"/>
              <a:t>Our Attitude toward Others</a:t>
            </a:r>
          </a:p>
        </p:txBody>
      </p:sp>
      <p:sp>
        <p:nvSpPr>
          <p:cNvPr id="3" name="Content Placeholder 2">
            <a:extLst>
              <a:ext uri="{FF2B5EF4-FFF2-40B4-BE49-F238E27FC236}">
                <a16:creationId xmlns:a16="http://schemas.microsoft.com/office/drawing/2014/main" id="{A1F38411-DE7F-636C-ECDF-782EB67ED2D9}"/>
              </a:ext>
            </a:extLst>
          </p:cNvPr>
          <p:cNvSpPr>
            <a:spLocks noGrp="1"/>
          </p:cNvSpPr>
          <p:nvPr>
            <p:ph idx="1"/>
          </p:nvPr>
        </p:nvSpPr>
        <p:spPr>
          <a:xfrm>
            <a:off x="1212767" y="1825625"/>
            <a:ext cx="9766465" cy="4351338"/>
          </a:xfrm>
        </p:spPr>
        <p:txBody>
          <a:bodyPr/>
          <a:lstStyle/>
          <a:p>
            <a:r>
              <a:rPr lang="en-US" dirty="0"/>
              <a:t>What are some ways Paul identified for how love will manifest itself in relationship to others? </a:t>
            </a:r>
          </a:p>
          <a:p>
            <a:r>
              <a:rPr lang="en-US" dirty="0"/>
              <a:t>What can we do to learn to hate evil? </a:t>
            </a:r>
          </a:p>
          <a:p>
            <a:r>
              <a:rPr lang="en-US" dirty="0"/>
              <a:t>How can one hate evil yet not hate the evildoer? </a:t>
            </a:r>
          </a:p>
        </p:txBody>
      </p:sp>
    </p:spTree>
    <p:extLst>
      <p:ext uri="{BB962C8B-B14F-4D97-AF65-F5344CB8AC3E}">
        <p14:creationId xmlns:p14="http://schemas.microsoft.com/office/powerpoint/2010/main" val="41534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0535-3E26-18B9-E1BF-1F100A739A15}"/>
              </a:ext>
            </a:extLst>
          </p:cNvPr>
          <p:cNvSpPr>
            <a:spLocks noGrp="1"/>
          </p:cNvSpPr>
          <p:nvPr>
            <p:ph type="title"/>
          </p:nvPr>
        </p:nvSpPr>
        <p:spPr/>
        <p:txBody>
          <a:bodyPr/>
          <a:lstStyle/>
          <a:p>
            <a:r>
              <a:rPr lang="en-US" dirty="0"/>
              <a:t>Our Attitude toward Others</a:t>
            </a:r>
          </a:p>
        </p:txBody>
      </p:sp>
      <p:sp>
        <p:nvSpPr>
          <p:cNvPr id="3" name="Content Placeholder 2">
            <a:extLst>
              <a:ext uri="{FF2B5EF4-FFF2-40B4-BE49-F238E27FC236}">
                <a16:creationId xmlns:a16="http://schemas.microsoft.com/office/drawing/2014/main" id="{F5BEE199-3665-E634-AEA0-8F365B510C6A}"/>
              </a:ext>
            </a:extLst>
          </p:cNvPr>
          <p:cNvSpPr>
            <a:spLocks noGrp="1"/>
          </p:cNvSpPr>
          <p:nvPr>
            <p:ph idx="1"/>
          </p:nvPr>
        </p:nvSpPr>
        <p:spPr/>
        <p:txBody>
          <a:bodyPr/>
          <a:lstStyle/>
          <a:p>
            <a:r>
              <a:rPr lang="en-US" dirty="0"/>
              <a:t>How can a Christian learn to love others as God loves them?</a:t>
            </a:r>
          </a:p>
          <a:p>
            <a:r>
              <a:rPr lang="en-US" dirty="0"/>
              <a:t>Paul advises the Romans to be patient in affliction and to be faithful in prayer. How do you understand the relationship between </a:t>
            </a:r>
            <a:r>
              <a:rPr lang="en-US" i="1" dirty="0"/>
              <a:t>patience in affliction</a:t>
            </a:r>
            <a:r>
              <a:rPr lang="en-US" dirty="0"/>
              <a:t> and </a:t>
            </a:r>
            <a:r>
              <a:rPr lang="en-US" i="1" dirty="0"/>
              <a:t>prayerfulness</a:t>
            </a:r>
            <a:r>
              <a:rPr lang="en-US" dirty="0"/>
              <a:t>? How can prayer help us navigate challenging times?</a:t>
            </a:r>
          </a:p>
        </p:txBody>
      </p:sp>
    </p:spTree>
    <p:extLst>
      <p:ext uri="{BB962C8B-B14F-4D97-AF65-F5344CB8AC3E}">
        <p14:creationId xmlns:p14="http://schemas.microsoft.com/office/powerpoint/2010/main" val="18857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B24B-58D0-E361-706D-6A8C534C6DE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FE4398A-35A1-6679-D085-106FC663A7B5}"/>
              </a:ext>
            </a:extLst>
          </p:cNvPr>
          <p:cNvSpPr>
            <a:spLocks noGrp="1"/>
          </p:cNvSpPr>
          <p:nvPr>
            <p:ph idx="1"/>
          </p:nvPr>
        </p:nvSpPr>
        <p:spPr/>
        <p:txBody>
          <a:bodyPr/>
          <a:lstStyle/>
          <a:p>
            <a:r>
              <a:rPr lang="en-US" dirty="0"/>
              <a:t>Recognize. </a:t>
            </a:r>
          </a:p>
          <a:p>
            <a:pPr lvl="1"/>
            <a:r>
              <a:rPr lang="en-US" dirty="0"/>
              <a:t>Assess your self-image. </a:t>
            </a:r>
          </a:p>
          <a:p>
            <a:pPr lvl="1"/>
            <a:r>
              <a:rPr lang="en-US" dirty="0"/>
              <a:t>Evaluate whether your view of yourself is consistent with how God sees you. </a:t>
            </a:r>
          </a:p>
          <a:p>
            <a:pPr lvl="1"/>
            <a:r>
              <a:rPr lang="en-US" dirty="0"/>
              <a:t>If you identify spiritual pride, be quick to confess it and root it out wherever it can be found.</a:t>
            </a:r>
          </a:p>
          <a:p>
            <a:endParaRPr lang="en-US" dirty="0"/>
          </a:p>
        </p:txBody>
      </p:sp>
    </p:spTree>
    <p:extLst>
      <p:ext uri="{BB962C8B-B14F-4D97-AF65-F5344CB8AC3E}">
        <p14:creationId xmlns:p14="http://schemas.microsoft.com/office/powerpoint/2010/main" val="169620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FCB02-AA2A-3F4A-E438-68BC8451F66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66C799E-58E8-1EA6-FCBF-A92E67486CD0}"/>
              </a:ext>
            </a:extLst>
          </p:cNvPr>
          <p:cNvGrpSpPr/>
          <p:nvPr/>
        </p:nvGrpSpPr>
        <p:grpSpPr>
          <a:xfrm>
            <a:off x="2849598" y="1591294"/>
            <a:ext cx="6492803" cy="4261076"/>
            <a:chOff x="2849598" y="1591294"/>
            <a:chExt cx="6492803" cy="4261076"/>
          </a:xfrm>
        </p:grpSpPr>
        <p:pic>
          <p:nvPicPr>
            <p:cNvPr id="6" name="Picture 5">
              <a:extLst>
                <a:ext uri="{FF2B5EF4-FFF2-40B4-BE49-F238E27FC236}">
                  <a16:creationId xmlns:a16="http://schemas.microsoft.com/office/drawing/2014/main" id="{BCE0949B-701A-1455-094C-CE83A9D28CD0}"/>
                </a:ext>
              </a:extLst>
            </p:cNvPr>
            <p:cNvPicPr>
              <a:picLocks noChangeAspect="1"/>
            </p:cNvPicPr>
            <p:nvPr/>
          </p:nvPicPr>
          <p:blipFill>
            <a:blip r:embed="rId2"/>
            <a:stretch>
              <a:fillRect/>
            </a:stretch>
          </p:blipFill>
          <p:spPr>
            <a:xfrm>
              <a:off x="3238857" y="1890905"/>
              <a:ext cx="5714286" cy="307619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a:hlinkClick r:id="rId3"/>
              <a:extLst>
                <a:ext uri="{FF2B5EF4-FFF2-40B4-BE49-F238E27FC236}">
                  <a16:creationId xmlns:a16="http://schemas.microsoft.com/office/drawing/2014/main" id="{3F8F25E1-0A78-5DA1-2337-C6BCC38E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6AB83095-1C52-9828-6D19-ECD1D1511DB7}"/>
              </a:ext>
            </a:extLst>
          </p:cNvPr>
          <p:cNvSpPr txBox="1"/>
          <p:nvPr/>
        </p:nvSpPr>
        <p:spPr>
          <a:xfrm>
            <a:off x="4607626" y="5887996"/>
            <a:ext cx="296883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34964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B24B-58D0-E361-706D-6A8C534C6DE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FE4398A-35A1-6679-D085-106FC663A7B5}"/>
              </a:ext>
            </a:extLst>
          </p:cNvPr>
          <p:cNvSpPr>
            <a:spLocks noGrp="1"/>
          </p:cNvSpPr>
          <p:nvPr>
            <p:ph idx="1"/>
          </p:nvPr>
        </p:nvSpPr>
        <p:spPr/>
        <p:txBody>
          <a:bodyPr/>
          <a:lstStyle/>
          <a:p>
            <a:r>
              <a:rPr lang="en-US" dirty="0"/>
              <a:t>Read. </a:t>
            </a:r>
          </a:p>
          <a:p>
            <a:pPr lvl="1"/>
            <a:r>
              <a:rPr lang="en-US" dirty="0"/>
              <a:t>Spend some time working on the transforming of your mind. </a:t>
            </a:r>
          </a:p>
          <a:p>
            <a:pPr lvl="1"/>
            <a:r>
              <a:rPr lang="en-US" dirty="0"/>
              <a:t>We know that this is God’s work, but God uses means. </a:t>
            </a:r>
          </a:p>
          <a:p>
            <a:pPr lvl="1"/>
            <a:r>
              <a:rPr lang="en-US" dirty="0"/>
              <a:t>Consider reading a book such as </a:t>
            </a:r>
            <a:r>
              <a:rPr lang="en-US" i="1" dirty="0"/>
              <a:t>The Mind of Christ </a:t>
            </a:r>
            <a:r>
              <a:rPr lang="en-US" dirty="0"/>
              <a:t>by T. W. Hunt.</a:t>
            </a:r>
          </a:p>
          <a:p>
            <a:endParaRPr lang="en-US" dirty="0"/>
          </a:p>
        </p:txBody>
      </p:sp>
    </p:spTree>
    <p:extLst>
      <p:ext uri="{BB962C8B-B14F-4D97-AF65-F5344CB8AC3E}">
        <p14:creationId xmlns:p14="http://schemas.microsoft.com/office/powerpoint/2010/main" val="2349033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B24B-58D0-E361-706D-6A8C534C6DE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FE4398A-35A1-6679-D085-106FC663A7B5}"/>
              </a:ext>
            </a:extLst>
          </p:cNvPr>
          <p:cNvSpPr>
            <a:spLocks noGrp="1"/>
          </p:cNvSpPr>
          <p:nvPr>
            <p:ph idx="1"/>
          </p:nvPr>
        </p:nvSpPr>
        <p:spPr/>
        <p:txBody>
          <a:bodyPr/>
          <a:lstStyle/>
          <a:p>
            <a:r>
              <a:rPr lang="en-US" dirty="0"/>
              <a:t>Replicate. </a:t>
            </a:r>
          </a:p>
          <a:p>
            <a:pPr lvl="1"/>
            <a:r>
              <a:rPr lang="en-US" dirty="0"/>
              <a:t>Connect with a Christian friend to share what you have learned. </a:t>
            </a:r>
          </a:p>
          <a:p>
            <a:pPr lvl="1"/>
            <a:r>
              <a:rPr lang="en-US" dirty="0"/>
              <a:t>Set an appointment this week and encourage that friend to share principles from this session with another person the following week. </a:t>
            </a:r>
          </a:p>
          <a:p>
            <a:endParaRPr lang="en-US" dirty="0"/>
          </a:p>
        </p:txBody>
      </p:sp>
    </p:spTree>
    <p:extLst>
      <p:ext uri="{BB962C8B-B14F-4D97-AF65-F5344CB8AC3E}">
        <p14:creationId xmlns:p14="http://schemas.microsoft.com/office/powerpoint/2010/main" val="64493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569F41-E933-A1F0-FEC9-84B2D8A9DC5F}"/>
              </a:ext>
            </a:extLst>
          </p:cNvPr>
          <p:cNvSpPr>
            <a:spLocks noGrp="1"/>
          </p:cNvSpPr>
          <p:nvPr>
            <p:ph type="title"/>
          </p:nvPr>
        </p:nvSpPr>
        <p:spPr/>
        <p:txBody>
          <a:bodyPr/>
          <a:lstStyle/>
          <a:p>
            <a:r>
              <a:rPr lang="en-US" dirty="0"/>
              <a:t>Family Activities</a:t>
            </a:r>
          </a:p>
        </p:txBody>
      </p:sp>
      <p:pic>
        <p:nvPicPr>
          <p:cNvPr id="8" name="Picture 7" descr="A close up of a pattern&#10;&#10;Description automatically generated">
            <a:extLst>
              <a:ext uri="{FF2B5EF4-FFF2-40B4-BE49-F238E27FC236}">
                <a16:creationId xmlns:a16="http://schemas.microsoft.com/office/drawing/2014/main" id="{674DC737-B41E-A88E-D14E-186714E60F1A}"/>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664685" y="1576193"/>
            <a:ext cx="4527315" cy="3705613"/>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5" name="Picture 14" descr="A cartoon of a person wearing a green dress&#10;&#10;Description automatically generated">
            <a:extLst>
              <a:ext uri="{FF2B5EF4-FFF2-40B4-BE49-F238E27FC236}">
                <a16:creationId xmlns:a16="http://schemas.microsoft.com/office/drawing/2014/main" id="{3808C809-C6B0-F514-1A02-94AC130D6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89" y="2306968"/>
            <a:ext cx="2968830" cy="5210625"/>
          </a:xfrm>
          <a:prstGeom prst="rect">
            <a:avLst/>
          </a:prstGeom>
          <a:ln>
            <a:noFill/>
          </a:ln>
          <a:effectLst>
            <a:outerShdw blurRad="292100" dist="139700" dir="2700000" algn="tl" rotWithShape="0">
              <a:srgbClr val="333333">
                <a:alpha val="65000"/>
              </a:srgbClr>
            </a:outerShdw>
          </a:effectLst>
        </p:spPr>
      </p:pic>
      <p:sp>
        <p:nvSpPr>
          <p:cNvPr id="16" name="Speech Bubble: Rectangle with Corners Rounded 15">
            <a:extLst>
              <a:ext uri="{FF2B5EF4-FFF2-40B4-BE49-F238E27FC236}">
                <a16:creationId xmlns:a16="http://schemas.microsoft.com/office/drawing/2014/main" id="{1D86A90F-D771-1A41-A985-375047424FF0}"/>
              </a:ext>
            </a:extLst>
          </p:cNvPr>
          <p:cNvSpPr/>
          <p:nvPr/>
        </p:nvSpPr>
        <p:spPr>
          <a:xfrm>
            <a:off x="4191000" y="1576193"/>
            <a:ext cx="3809999" cy="3591118"/>
          </a:xfrm>
          <a:prstGeom prst="wedgeRoundRectCallout">
            <a:avLst>
              <a:gd name="adj1" fmla="val -81459"/>
              <a:gd name="adj2" fmla="val -132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just said “Humph”.  I hope you can find lots of the words.  You know, they come from our Bible passage today.  Don’t tell her, but there is a solution provided at </a:t>
            </a:r>
            <a:r>
              <a:rPr lang="en-US" dirty="0">
                <a:latin typeface="Comic Sans MS" panose="030F0702030302020204" pitchFamily="66" charset="0"/>
                <a:hlinkClick r:id="rId4"/>
              </a:rPr>
              <a:t>https://tinyurl.com/mtdz8asu</a:t>
            </a:r>
            <a:r>
              <a:rPr lang="en-US" dirty="0">
                <a:latin typeface="Comic Sans MS" panose="030F0702030302020204" pitchFamily="66" charset="0"/>
              </a:rPr>
              <a:t> </a:t>
            </a:r>
          </a:p>
          <a:p>
            <a:pPr algn="ctr"/>
            <a:r>
              <a:rPr lang="en-US" dirty="0">
                <a:latin typeface="Comic Sans MS" panose="030F0702030302020204" pitchFamily="66" charset="0"/>
              </a:rPr>
              <a:t>And for that quiet crowd there in the back, the crossword is there also.</a:t>
            </a:r>
          </a:p>
        </p:txBody>
      </p:sp>
    </p:spTree>
    <p:extLst>
      <p:ext uri="{BB962C8B-B14F-4D97-AF65-F5344CB8AC3E}">
        <p14:creationId xmlns:p14="http://schemas.microsoft.com/office/powerpoint/2010/main" val="183477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a:t>
            </a:r>
            <a:br>
              <a:rPr lang="en-US" dirty="0"/>
            </a:br>
            <a:r>
              <a:rPr lang="en-US" dirty="0"/>
              <a:t>in the Way We Think</a:t>
            </a:r>
          </a:p>
        </p:txBody>
      </p:sp>
      <p:sp>
        <p:nvSpPr>
          <p:cNvPr id="3" name="Subtitle 2"/>
          <p:cNvSpPr>
            <a:spLocks noGrp="1"/>
          </p:cNvSpPr>
          <p:nvPr>
            <p:ph type="subTitle" idx="1"/>
          </p:nvPr>
        </p:nvSpPr>
        <p:spPr>
          <a:xfrm>
            <a:off x="1524000" y="3883230"/>
            <a:ext cx="9144000" cy="1374569"/>
          </a:xfrm>
        </p:spPr>
        <p:txBody>
          <a:bodyPr/>
          <a:lstStyle/>
          <a:p>
            <a:r>
              <a:rPr lang="en-US" dirty="0"/>
              <a:t>August 6</a:t>
            </a:r>
          </a:p>
        </p:txBody>
      </p:sp>
    </p:spTree>
    <p:extLst>
      <p:ext uri="{BB962C8B-B14F-4D97-AF65-F5344CB8AC3E}">
        <p14:creationId xmlns:p14="http://schemas.microsoft.com/office/powerpoint/2010/main" val="2029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19B1DD-0BC7-CDB8-06DD-57C3AD4045BE}"/>
              </a:ext>
            </a:extLst>
          </p:cNvPr>
          <p:cNvSpPr>
            <a:spLocks noGrp="1"/>
          </p:cNvSpPr>
          <p:nvPr>
            <p:ph type="title"/>
          </p:nvPr>
        </p:nvSpPr>
        <p:spPr/>
        <p:txBody>
          <a:bodyPr/>
          <a:lstStyle/>
          <a:p>
            <a:r>
              <a:rPr lang="en-US" dirty="0"/>
              <a:t>You changed your mind ???</a:t>
            </a:r>
          </a:p>
        </p:txBody>
      </p:sp>
      <p:sp>
        <p:nvSpPr>
          <p:cNvPr id="4" name="Content Placeholder 3">
            <a:extLst>
              <a:ext uri="{FF2B5EF4-FFF2-40B4-BE49-F238E27FC236}">
                <a16:creationId xmlns:a16="http://schemas.microsoft.com/office/drawing/2014/main" id="{8D3B6C4A-EE04-E72D-1B76-A56206F974AF}"/>
              </a:ext>
            </a:extLst>
          </p:cNvPr>
          <p:cNvSpPr>
            <a:spLocks noGrp="1"/>
          </p:cNvSpPr>
          <p:nvPr>
            <p:ph idx="1"/>
          </p:nvPr>
        </p:nvSpPr>
        <p:spPr/>
        <p:txBody>
          <a:bodyPr/>
          <a:lstStyle/>
          <a:p>
            <a:r>
              <a:rPr lang="en-US" dirty="0"/>
              <a:t>What kinds of things could cause you to change your mind about something?</a:t>
            </a:r>
          </a:p>
          <a:p>
            <a:endParaRPr lang="en-US" dirty="0"/>
          </a:p>
          <a:p>
            <a:r>
              <a:rPr lang="en-US" dirty="0">
                <a:solidFill>
                  <a:srgbClr val="C00000"/>
                </a:solidFill>
              </a:rPr>
              <a:t>Maybe a change in your values has to do with a spiritual experience.</a:t>
            </a:r>
          </a:p>
          <a:p>
            <a:pPr lvl="1"/>
            <a:r>
              <a:rPr lang="en-US" dirty="0">
                <a:solidFill>
                  <a:srgbClr val="C00000"/>
                </a:solidFill>
              </a:rPr>
              <a:t>Living for Christ changes the way we think.</a:t>
            </a:r>
          </a:p>
          <a:p>
            <a:endParaRPr lang="en-US" dirty="0"/>
          </a:p>
        </p:txBody>
      </p:sp>
      <p:grpSp>
        <p:nvGrpSpPr>
          <p:cNvPr id="7" name="Group 6">
            <a:extLst>
              <a:ext uri="{FF2B5EF4-FFF2-40B4-BE49-F238E27FC236}">
                <a16:creationId xmlns:a16="http://schemas.microsoft.com/office/drawing/2014/main" id="{1D9DA262-A3F6-2669-77F3-9A87B4B03DC4}"/>
              </a:ext>
            </a:extLst>
          </p:cNvPr>
          <p:cNvGrpSpPr/>
          <p:nvPr/>
        </p:nvGrpSpPr>
        <p:grpSpPr>
          <a:xfrm>
            <a:off x="1238967" y="2548842"/>
            <a:ext cx="8633387" cy="3430383"/>
            <a:chOff x="1238967" y="2548842"/>
            <a:chExt cx="8633387" cy="3430383"/>
          </a:xfrm>
        </p:grpSpPr>
        <p:pic>
          <p:nvPicPr>
            <p:cNvPr id="1026" name="Picture 2" descr="Thinking cap clipart">
              <a:extLst>
                <a:ext uri="{FF2B5EF4-FFF2-40B4-BE49-F238E27FC236}">
                  <a16:creationId xmlns:a16="http://schemas.microsoft.com/office/drawing/2014/main" id="{91778E68-FBE9-61CA-F607-B1425C6D48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794" y="3114346"/>
              <a:ext cx="2572863" cy="2444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Old clipart">
              <a:extLst>
                <a:ext uri="{FF2B5EF4-FFF2-40B4-BE49-F238E27FC236}">
                  <a16:creationId xmlns:a16="http://schemas.microsoft.com/office/drawing/2014/main" id="{702CE58E-930F-D763-6B8B-1FB514904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854" y="2548842"/>
              <a:ext cx="1968500" cy="3430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andemic-logotext clipart">
              <a:extLst>
                <a:ext uri="{FF2B5EF4-FFF2-40B4-BE49-F238E27FC236}">
                  <a16:creationId xmlns:a16="http://schemas.microsoft.com/office/drawing/2014/main" id="{557BCF56-5DCE-A608-FBB8-F95FE1EE7D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8967" y="3515095"/>
              <a:ext cx="3132060" cy="2043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89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4C8F-D5A5-1933-4F16-90452D26AC22}"/>
              </a:ext>
            </a:extLst>
          </p:cNvPr>
          <p:cNvSpPr>
            <a:spLocks noGrp="1"/>
          </p:cNvSpPr>
          <p:nvPr>
            <p:ph type="title"/>
          </p:nvPr>
        </p:nvSpPr>
        <p:spPr/>
        <p:txBody>
          <a:bodyPr/>
          <a:lstStyle/>
          <a:p>
            <a:pPr algn="l"/>
            <a:r>
              <a:rPr lang="en-US" dirty="0"/>
              <a:t>Listen for an appeal.</a:t>
            </a:r>
          </a:p>
        </p:txBody>
      </p:sp>
      <p:sp>
        <p:nvSpPr>
          <p:cNvPr id="3" name="Content Placeholder 2">
            <a:extLst>
              <a:ext uri="{FF2B5EF4-FFF2-40B4-BE49-F238E27FC236}">
                <a16:creationId xmlns:a16="http://schemas.microsoft.com/office/drawing/2014/main" id="{C5346BF0-F530-5596-377B-4855078DA47B}"/>
              </a:ext>
            </a:extLst>
          </p:cNvPr>
          <p:cNvSpPr>
            <a:spLocks noGrp="1"/>
          </p:cNvSpPr>
          <p:nvPr>
            <p:ph idx="1"/>
          </p:nvPr>
        </p:nvSpPr>
        <p:spPr>
          <a:xfrm>
            <a:off x="1335429" y="1837200"/>
            <a:ext cx="9521142" cy="4351338"/>
          </a:xfrm>
        </p:spPr>
        <p:txBody>
          <a:bodyPr/>
          <a:lstStyle/>
          <a:p>
            <a:pPr marL="0" indent="0" algn="ctr">
              <a:buNone/>
            </a:pPr>
            <a:r>
              <a:rPr lang="en-US" dirty="0"/>
              <a:t>Romans 11:33 (NIV) Oh, the depth of the riches of the wisdom and knowledge of God! How unsearchable his judgments, and his paths beyond tracing out! … [36]For from him and through him and to him are all things. To him be the glory forever! Amen. [12:1] Therefore, I urge you, brothers, in view of God's mercy, to offer your bodies as </a:t>
            </a:r>
          </a:p>
        </p:txBody>
      </p:sp>
    </p:spTree>
    <p:extLst>
      <p:ext uri="{BB962C8B-B14F-4D97-AF65-F5344CB8AC3E}">
        <p14:creationId xmlns:p14="http://schemas.microsoft.com/office/powerpoint/2010/main" val="27093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4C8F-D5A5-1933-4F16-90452D26AC22}"/>
              </a:ext>
            </a:extLst>
          </p:cNvPr>
          <p:cNvSpPr>
            <a:spLocks noGrp="1"/>
          </p:cNvSpPr>
          <p:nvPr>
            <p:ph type="title"/>
          </p:nvPr>
        </p:nvSpPr>
        <p:spPr/>
        <p:txBody>
          <a:bodyPr/>
          <a:lstStyle/>
          <a:p>
            <a:pPr algn="l"/>
            <a:r>
              <a:rPr lang="en-US" dirty="0"/>
              <a:t>Listen for an appeal.</a:t>
            </a:r>
          </a:p>
        </p:txBody>
      </p:sp>
      <p:sp>
        <p:nvSpPr>
          <p:cNvPr id="3" name="Content Placeholder 2">
            <a:extLst>
              <a:ext uri="{FF2B5EF4-FFF2-40B4-BE49-F238E27FC236}">
                <a16:creationId xmlns:a16="http://schemas.microsoft.com/office/drawing/2014/main" id="{C5346BF0-F530-5596-377B-4855078DA47B}"/>
              </a:ext>
            </a:extLst>
          </p:cNvPr>
          <p:cNvSpPr>
            <a:spLocks noGrp="1"/>
          </p:cNvSpPr>
          <p:nvPr>
            <p:ph idx="1"/>
          </p:nvPr>
        </p:nvSpPr>
        <p:spPr>
          <a:xfrm>
            <a:off x="1335429" y="1837200"/>
            <a:ext cx="9521142" cy="4351338"/>
          </a:xfrm>
        </p:spPr>
        <p:txBody>
          <a:bodyPr/>
          <a:lstStyle/>
          <a:p>
            <a:pPr marL="0" indent="0" algn="ctr">
              <a:buNone/>
            </a:pPr>
            <a:r>
              <a:rPr lang="en-US" dirty="0"/>
              <a:t>living sacrifices, holy and pleasing to God--this is your spiritual act of worship. [2] Do not conform any longer to the pattern of this world, but be transformed by the renewing of your mind. Then you will be able to test and approve what God's will is--his good, pleasing and perfect will. </a:t>
            </a:r>
          </a:p>
        </p:txBody>
      </p:sp>
      <p:pic>
        <p:nvPicPr>
          <p:cNvPr id="5" name="Picture 4">
            <a:extLst>
              <a:ext uri="{FF2B5EF4-FFF2-40B4-BE49-F238E27FC236}">
                <a16:creationId xmlns:a16="http://schemas.microsoft.com/office/drawing/2014/main" id="{6DD7530E-033E-7BE8-833D-C2246C2690D4}"/>
              </a:ext>
            </a:extLst>
          </p:cNvPr>
          <p:cNvPicPr>
            <a:picLocks noChangeAspect="1"/>
          </p:cNvPicPr>
          <p:nvPr/>
        </p:nvPicPr>
        <p:blipFill>
          <a:blip r:embed="rId2"/>
          <a:stretch>
            <a:fillRect/>
          </a:stretch>
        </p:blipFill>
        <p:spPr>
          <a:xfrm>
            <a:off x="5096000" y="5733164"/>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427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1152-BB73-4631-4606-4A7F53388A14}"/>
              </a:ext>
            </a:extLst>
          </p:cNvPr>
          <p:cNvSpPr>
            <a:spLocks noGrp="1"/>
          </p:cNvSpPr>
          <p:nvPr>
            <p:ph type="title"/>
          </p:nvPr>
        </p:nvSpPr>
        <p:spPr/>
        <p:txBody>
          <a:bodyPr/>
          <a:lstStyle/>
          <a:p>
            <a:r>
              <a:rPr lang="en-US" dirty="0"/>
              <a:t>A Renewed Mind</a:t>
            </a:r>
          </a:p>
        </p:txBody>
      </p:sp>
      <p:sp>
        <p:nvSpPr>
          <p:cNvPr id="3" name="Content Placeholder 2">
            <a:extLst>
              <a:ext uri="{FF2B5EF4-FFF2-40B4-BE49-F238E27FC236}">
                <a16:creationId xmlns:a16="http://schemas.microsoft.com/office/drawing/2014/main" id="{66DB7254-A040-A196-E748-CDA2545339F5}"/>
              </a:ext>
            </a:extLst>
          </p:cNvPr>
          <p:cNvSpPr>
            <a:spLocks noGrp="1"/>
          </p:cNvSpPr>
          <p:nvPr>
            <p:ph idx="1"/>
          </p:nvPr>
        </p:nvSpPr>
        <p:spPr/>
        <p:txBody>
          <a:bodyPr/>
          <a:lstStyle/>
          <a:p>
            <a:r>
              <a:rPr lang="en-US" dirty="0"/>
              <a:t>The word </a:t>
            </a:r>
            <a:r>
              <a:rPr lang="en-US" i="1" dirty="0"/>
              <a:t>therefore</a:t>
            </a:r>
            <a:r>
              <a:rPr lang="en-US" dirty="0"/>
              <a:t> is a transition word … what follows is based on what has just been said.   What do we learn about God prior to the “</a:t>
            </a:r>
            <a:r>
              <a:rPr lang="en-US" i="1" dirty="0"/>
              <a:t>therefore</a:t>
            </a:r>
            <a:r>
              <a:rPr lang="en-US" dirty="0"/>
              <a:t>”?</a:t>
            </a:r>
          </a:p>
          <a:p>
            <a:r>
              <a:rPr lang="en-US" dirty="0"/>
              <a:t>Based on the reality of who God is and what He is like, what are we urged to do?</a:t>
            </a:r>
          </a:p>
        </p:txBody>
      </p:sp>
    </p:spTree>
    <p:extLst>
      <p:ext uri="{BB962C8B-B14F-4D97-AF65-F5344CB8AC3E}">
        <p14:creationId xmlns:p14="http://schemas.microsoft.com/office/powerpoint/2010/main" val="12753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E456-6855-0E5B-62EB-E4BAAE50687A}"/>
              </a:ext>
            </a:extLst>
          </p:cNvPr>
          <p:cNvSpPr>
            <a:spLocks noGrp="1"/>
          </p:cNvSpPr>
          <p:nvPr>
            <p:ph type="title"/>
          </p:nvPr>
        </p:nvSpPr>
        <p:spPr/>
        <p:txBody>
          <a:bodyPr/>
          <a:lstStyle/>
          <a:p>
            <a:r>
              <a:rPr lang="en-US" dirty="0"/>
              <a:t>A Renewed Mind</a:t>
            </a:r>
          </a:p>
        </p:txBody>
      </p:sp>
      <p:sp>
        <p:nvSpPr>
          <p:cNvPr id="3" name="Content Placeholder 2">
            <a:extLst>
              <a:ext uri="{FF2B5EF4-FFF2-40B4-BE49-F238E27FC236}">
                <a16:creationId xmlns:a16="http://schemas.microsoft.com/office/drawing/2014/main" id="{27FE6E4D-23BE-5E57-8F64-71CCFB5C93BC}"/>
              </a:ext>
            </a:extLst>
          </p:cNvPr>
          <p:cNvSpPr>
            <a:spLocks noGrp="1"/>
          </p:cNvSpPr>
          <p:nvPr>
            <p:ph idx="1"/>
          </p:nvPr>
        </p:nvSpPr>
        <p:spPr>
          <a:xfrm>
            <a:off x="838200" y="1570459"/>
            <a:ext cx="10515600" cy="4922416"/>
          </a:xfrm>
        </p:spPr>
        <p:txBody>
          <a:bodyPr>
            <a:normAutofit/>
          </a:bodyPr>
          <a:lstStyle/>
          <a:p>
            <a:r>
              <a:rPr lang="en-US" dirty="0">
                <a:solidFill>
                  <a:srgbClr val="C00000"/>
                </a:solidFill>
              </a:rPr>
              <a:t>Sacrifices in Jewish worship were slain animals.  Consider how this sheds meaning on giving your body as a living sacrifice.</a:t>
            </a:r>
          </a:p>
          <a:p>
            <a:pPr lvl="1"/>
            <a:r>
              <a:rPr lang="en-US" dirty="0">
                <a:solidFill>
                  <a:srgbClr val="C00000"/>
                </a:solidFill>
              </a:rPr>
              <a:t>The owner was surrendering the value of the animal</a:t>
            </a:r>
          </a:p>
          <a:p>
            <a:pPr lvl="1"/>
            <a:r>
              <a:rPr lang="en-US" dirty="0">
                <a:solidFill>
                  <a:srgbClr val="C00000"/>
                </a:solidFill>
              </a:rPr>
              <a:t>Killing it guaranteed a 100% surrender of the animal to God</a:t>
            </a:r>
          </a:p>
          <a:p>
            <a:pPr lvl="1"/>
            <a:r>
              <a:rPr lang="en-US" dirty="0">
                <a:solidFill>
                  <a:srgbClr val="C00000"/>
                </a:solidFill>
              </a:rPr>
              <a:t>God wants 100% of what we are, who we are to belong to Him</a:t>
            </a:r>
          </a:p>
          <a:p>
            <a:pPr lvl="1"/>
            <a:r>
              <a:rPr lang="en-US" dirty="0">
                <a:solidFill>
                  <a:srgbClr val="C00000"/>
                </a:solidFill>
              </a:rPr>
              <a:t>We surrender ownership and control of our lives to Him … as if we were dead</a:t>
            </a:r>
          </a:p>
          <a:p>
            <a:pPr lvl="1"/>
            <a:endParaRPr lang="en-US" dirty="0"/>
          </a:p>
        </p:txBody>
      </p:sp>
    </p:spTree>
    <p:extLst>
      <p:ext uri="{BB962C8B-B14F-4D97-AF65-F5344CB8AC3E}">
        <p14:creationId xmlns:p14="http://schemas.microsoft.com/office/powerpoint/2010/main" val="61903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1C22-D133-5F83-8CD4-6C0F9F461DE6}"/>
              </a:ext>
            </a:extLst>
          </p:cNvPr>
          <p:cNvSpPr>
            <a:spLocks noGrp="1"/>
          </p:cNvSpPr>
          <p:nvPr>
            <p:ph type="title"/>
          </p:nvPr>
        </p:nvSpPr>
        <p:spPr/>
        <p:txBody>
          <a:bodyPr/>
          <a:lstStyle/>
          <a:p>
            <a:r>
              <a:rPr lang="en-US" dirty="0"/>
              <a:t>A Renewed Mind</a:t>
            </a:r>
          </a:p>
        </p:txBody>
      </p:sp>
      <p:sp>
        <p:nvSpPr>
          <p:cNvPr id="3" name="Content Placeholder 2">
            <a:extLst>
              <a:ext uri="{FF2B5EF4-FFF2-40B4-BE49-F238E27FC236}">
                <a16:creationId xmlns:a16="http://schemas.microsoft.com/office/drawing/2014/main" id="{FB89942C-24DE-8DCA-E15A-9903956A233C}"/>
              </a:ext>
            </a:extLst>
          </p:cNvPr>
          <p:cNvSpPr>
            <a:spLocks noGrp="1"/>
          </p:cNvSpPr>
          <p:nvPr>
            <p:ph idx="1"/>
          </p:nvPr>
        </p:nvSpPr>
        <p:spPr/>
        <p:txBody>
          <a:bodyPr/>
          <a:lstStyle/>
          <a:p>
            <a:r>
              <a:rPr lang="en-US" dirty="0"/>
              <a:t>What makes offering our bodies as living sacrifices an act of worship?</a:t>
            </a:r>
          </a:p>
          <a:p>
            <a:r>
              <a:rPr lang="en-US" dirty="0"/>
              <a:t>What would be the effect of a transformed way of thinking? </a:t>
            </a:r>
          </a:p>
          <a:p>
            <a:r>
              <a:rPr lang="en-US" dirty="0"/>
              <a:t>What are the patterns of the world that tempt us to conform?</a:t>
            </a:r>
          </a:p>
        </p:txBody>
      </p:sp>
    </p:spTree>
    <p:extLst>
      <p:ext uri="{BB962C8B-B14F-4D97-AF65-F5344CB8AC3E}">
        <p14:creationId xmlns:p14="http://schemas.microsoft.com/office/powerpoint/2010/main" val="411684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DC85-725E-E0C8-4764-56439C4F24E0}"/>
              </a:ext>
            </a:extLst>
          </p:cNvPr>
          <p:cNvSpPr>
            <a:spLocks noGrp="1"/>
          </p:cNvSpPr>
          <p:nvPr>
            <p:ph type="title"/>
          </p:nvPr>
        </p:nvSpPr>
        <p:spPr/>
        <p:txBody>
          <a:bodyPr/>
          <a:lstStyle/>
          <a:p>
            <a:r>
              <a:rPr lang="en-US" dirty="0"/>
              <a:t>A Renewed Mind</a:t>
            </a:r>
          </a:p>
        </p:txBody>
      </p:sp>
      <p:sp>
        <p:nvSpPr>
          <p:cNvPr id="3" name="Content Placeholder 2">
            <a:extLst>
              <a:ext uri="{FF2B5EF4-FFF2-40B4-BE49-F238E27FC236}">
                <a16:creationId xmlns:a16="http://schemas.microsoft.com/office/drawing/2014/main" id="{05E2A27B-886B-1ECB-51F5-A0F83D8FE773}"/>
              </a:ext>
            </a:extLst>
          </p:cNvPr>
          <p:cNvSpPr>
            <a:spLocks noGrp="1"/>
          </p:cNvSpPr>
          <p:nvPr>
            <p:ph idx="1"/>
          </p:nvPr>
        </p:nvSpPr>
        <p:spPr/>
        <p:txBody>
          <a:bodyPr/>
          <a:lstStyle/>
          <a:p>
            <a:r>
              <a:rPr lang="en-US" dirty="0"/>
              <a:t>Surround by non-Christian worldview, how then can a Christian renew his or her mind?</a:t>
            </a:r>
          </a:p>
          <a:p>
            <a:r>
              <a:rPr lang="en-US" dirty="0"/>
              <a:t>How would these things help us discern the will of God?</a:t>
            </a:r>
          </a:p>
        </p:txBody>
      </p:sp>
    </p:spTree>
    <p:extLst>
      <p:ext uri="{BB962C8B-B14F-4D97-AF65-F5344CB8AC3E}">
        <p14:creationId xmlns:p14="http://schemas.microsoft.com/office/powerpoint/2010/main" val="22022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261</TotalTime>
  <Words>1042</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Set Apart in the Way We Think</vt:lpstr>
      <vt:lpstr>Video Introduction</vt:lpstr>
      <vt:lpstr>You changed your mind ???</vt:lpstr>
      <vt:lpstr>Listen for an appeal.</vt:lpstr>
      <vt:lpstr>Listen for an appeal.</vt:lpstr>
      <vt:lpstr>A Renewed Mind</vt:lpstr>
      <vt:lpstr>A Renewed Mind</vt:lpstr>
      <vt:lpstr>A Renewed Mind</vt:lpstr>
      <vt:lpstr>A Renewed Mind</vt:lpstr>
      <vt:lpstr>Listen for how to think about yourself.</vt:lpstr>
      <vt:lpstr>Listen for how to think about yourself.</vt:lpstr>
      <vt:lpstr>Thinking about Ourselves</vt:lpstr>
      <vt:lpstr>Thinking about Ourselves</vt:lpstr>
      <vt:lpstr>Thinking about Ourselves</vt:lpstr>
      <vt:lpstr>Listen for how to work with others.</vt:lpstr>
      <vt:lpstr>Listen for how to work with others.</vt:lpstr>
      <vt:lpstr>Our Attitude toward Others</vt:lpstr>
      <vt:lpstr>Our Attitude toward Others</vt:lpstr>
      <vt:lpstr>Application</vt:lpstr>
      <vt:lpstr>Application</vt:lpstr>
      <vt:lpstr>Application</vt:lpstr>
      <vt:lpstr>Family Activities</vt:lpstr>
      <vt:lpstr>Set Apart in the Way We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Apart in the Way We Think</dc:title>
  <dc:creator>Armstrong, Stephen (General Math and Science)</dc:creator>
  <cp:lastModifiedBy>Armstrong, Stephen (General Math and Science)</cp:lastModifiedBy>
  <cp:revision>2</cp:revision>
  <dcterms:created xsi:type="dcterms:W3CDTF">2023-07-20T13:27:49Z</dcterms:created>
  <dcterms:modified xsi:type="dcterms:W3CDTF">2023-07-20T17:49:42Z</dcterms:modified>
</cp:coreProperties>
</file>