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rkrcop74"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s://tinyurl.com/mpf5332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Share Christ with </a:t>
            </a:r>
            <a:br>
              <a:rPr lang="en-US" dirty="0"/>
            </a:br>
            <a:r>
              <a:rPr lang="en-US" dirty="0"/>
              <a:t>Your Neighbor</a:t>
            </a:r>
          </a:p>
        </p:txBody>
      </p:sp>
      <p:sp>
        <p:nvSpPr>
          <p:cNvPr id="3" name="Subtitle 2"/>
          <p:cNvSpPr>
            <a:spLocks noGrp="1"/>
          </p:cNvSpPr>
          <p:nvPr>
            <p:ph type="subTitle" idx="1"/>
          </p:nvPr>
        </p:nvSpPr>
        <p:spPr>
          <a:xfrm>
            <a:off x="1524000" y="3954482"/>
            <a:ext cx="9144000" cy="1303317"/>
          </a:xfrm>
        </p:spPr>
        <p:txBody>
          <a:bodyPr/>
          <a:lstStyle/>
          <a:p>
            <a:r>
              <a:rPr lang="en-US" dirty="0"/>
              <a:t>August 28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1C58-6127-88D2-63F3-4ABB4793E204}"/>
              </a:ext>
            </a:extLst>
          </p:cNvPr>
          <p:cNvSpPr>
            <a:spLocks noGrp="1"/>
          </p:cNvSpPr>
          <p:nvPr>
            <p:ph type="title"/>
          </p:nvPr>
        </p:nvSpPr>
        <p:spPr/>
        <p:txBody>
          <a:bodyPr/>
          <a:lstStyle/>
          <a:p>
            <a:pPr algn="l"/>
            <a:r>
              <a:rPr lang="en-US" dirty="0"/>
              <a:t>Listen for how people were invited.</a:t>
            </a:r>
          </a:p>
        </p:txBody>
      </p:sp>
      <p:sp>
        <p:nvSpPr>
          <p:cNvPr id="3" name="Content Placeholder 2">
            <a:extLst>
              <a:ext uri="{FF2B5EF4-FFF2-40B4-BE49-F238E27FC236}">
                <a16:creationId xmlns:a16="http://schemas.microsoft.com/office/drawing/2014/main" id="{F215E84F-8774-7857-D79B-033F010F7334}"/>
              </a:ext>
            </a:extLst>
          </p:cNvPr>
          <p:cNvSpPr>
            <a:spLocks noGrp="1"/>
          </p:cNvSpPr>
          <p:nvPr>
            <p:ph idx="1"/>
          </p:nvPr>
        </p:nvSpPr>
        <p:spPr>
          <a:xfrm>
            <a:off x="1530269" y="1814050"/>
            <a:ext cx="9131461" cy="4351338"/>
          </a:xfrm>
        </p:spPr>
        <p:txBody>
          <a:bodyPr/>
          <a:lstStyle/>
          <a:p>
            <a:pPr marL="0" indent="0" algn="ctr">
              <a:buNone/>
            </a:pPr>
            <a:r>
              <a:rPr lang="en-US" dirty="0"/>
              <a:t>John 1:43 – 46 (NIV) The next day Jesus decided to leave for Galilee. Finding Philip, he said to him, “Follow me.”44 Philip, like Andrew and Peter, was from the town of Bethsaida. 45 Philip found Nathanael and told him, “We have found</a:t>
            </a:r>
          </a:p>
        </p:txBody>
      </p:sp>
    </p:spTree>
    <p:extLst>
      <p:ext uri="{BB962C8B-B14F-4D97-AF65-F5344CB8AC3E}">
        <p14:creationId xmlns:p14="http://schemas.microsoft.com/office/powerpoint/2010/main" val="399654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1C58-6127-88D2-63F3-4ABB4793E204}"/>
              </a:ext>
            </a:extLst>
          </p:cNvPr>
          <p:cNvSpPr>
            <a:spLocks noGrp="1"/>
          </p:cNvSpPr>
          <p:nvPr>
            <p:ph type="title"/>
          </p:nvPr>
        </p:nvSpPr>
        <p:spPr/>
        <p:txBody>
          <a:bodyPr/>
          <a:lstStyle/>
          <a:p>
            <a:pPr algn="l"/>
            <a:r>
              <a:rPr lang="en-US" dirty="0"/>
              <a:t>Listen for how people were invited.</a:t>
            </a:r>
          </a:p>
        </p:txBody>
      </p:sp>
      <p:sp>
        <p:nvSpPr>
          <p:cNvPr id="3" name="Content Placeholder 2">
            <a:extLst>
              <a:ext uri="{FF2B5EF4-FFF2-40B4-BE49-F238E27FC236}">
                <a16:creationId xmlns:a16="http://schemas.microsoft.com/office/drawing/2014/main" id="{F215E84F-8774-7857-D79B-033F010F7334}"/>
              </a:ext>
            </a:extLst>
          </p:cNvPr>
          <p:cNvSpPr>
            <a:spLocks noGrp="1"/>
          </p:cNvSpPr>
          <p:nvPr>
            <p:ph idx="1"/>
          </p:nvPr>
        </p:nvSpPr>
        <p:spPr>
          <a:xfrm>
            <a:off x="1632031" y="1802475"/>
            <a:ext cx="8670884" cy="4351338"/>
          </a:xfrm>
        </p:spPr>
        <p:txBody>
          <a:bodyPr/>
          <a:lstStyle/>
          <a:p>
            <a:pPr marL="0" indent="0" algn="ctr">
              <a:buNone/>
            </a:pPr>
            <a:r>
              <a:rPr lang="en-US" dirty="0"/>
              <a:t>the one Moses wrote about in the Law, and about whom the prophets also wrote—Jesus of Nazareth, the son of Joseph.” 46 “Nazareth! Can anything good come from there?” Nathanael asked.  “Come and see,” said Philip.</a:t>
            </a:r>
          </a:p>
        </p:txBody>
      </p:sp>
      <p:pic>
        <p:nvPicPr>
          <p:cNvPr id="4" name="Picture 3">
            <a:extLst>
              <a:ext uri="{FF2B5EF4-FFF2-40B4-BE49-F238E27FC236}">
                <a16:creationId xmlns:a16="http://schemas.microsoft.com/office/drawing/2014/main" id="{C8C15506-FF88-DBF3-E916-A642FA6A6D12}"/>
              </a:ext>
            </a:extLst>
          </p:cNvPr>
          <p:cNvPicPr>
            <a:picLocks noChangeAspect="1"/>
          </p:cNvPicPr>
          <p:nvPr/>
        </p:nvPicPr>
        <p:blipFill>
          <a:blip r:embed="rId2"/>
          <a:stretch>
            <a:fillRect/>
          </a:stretch>
        </p:blipFill>
        <p:spPr>
          <a:xfrm>
            <a:off x="4697856" y="5312780"/>
            <a:ext cx="2539233" cy="347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5086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6790-20A7-F40A-E3E1-A79B47E98077}"/>
              </a:ext>
            </a:extLst>
          </p:cNvPr>
          <p:cNvSpPr>
            <a:spLocks noGrp="1"/>
          </p:cNvSpPr>
          <p:nvPr>
            <p:ph type="title"/>
          </p:nvPr>
        </p:nvSpPr>
        <p:spPr/>
        <p:txBody>
          <a:bodyPr/>
          <a:lstStyle/>
          <a:p>
            <a:r>
              <a:rPr lang="en-US" dirty="0"/>
              <a:t>Invite People to “Come and See” Jesus</a:t>
            </a:r>
          </a:p>
        </p:txBody>
      </p:sp>
      <p:sp>
        <p:nvSpPr>
          <p:cNvPr id="3" name="Content Placeholder 2">
            <a:extLst>
              <a:ext uri="{FF2B5EF4-FFF2-40B4-BE49-F238E27FC236}">
                <a16:creationId xmlns:a16="http://schemas.microsoft.com/office/drawing/2014/main" id="{70D0B05B-C3C0-127C-BE29-C0785C056B76}"/>
              </a:ext>
            </a:extLst>
          </p:cNvPr>
          <p:cNvSpPr>
            <a:spLocks noGrp="1"/>
          </p:cNvSpPr>
          <p:nvPr>
            <p:ph idx="1"/>
          </p:nvPr>
        </p:nvSpPr>
        <p:spPr/>
        <p:txBody>
          <a:bodyPr/>
          <a:lstStyle/>
          <a:p>
            <a:r>
              <a:rPr lang="en-US" dirty="0"/>
              <a:t>What action did Jesus model in verse 43? </a:t>
            </a:r>
          </a:p>
          <a:p>
            <a:r>
              <a:rPr lang="en-US" dirty="0"/>
              <a:t>How did Philip follow the model of Jesus? </a:t>
            </a:r>
          </a:p>
          <a:p>
            <a:r>
              <a:rPr lang="en-US" dirty="0"/>
              <a:t>Nathanael was skeptical about someone from Nazareth.  What about Christ stirs skepticism today? </a:t>
            </a:r>
          </a:p>
          <a:p>
            <a:endParaRPr lang="en-US" dirty="0"/>
          </a:p>
        </p:txBody>
      </p:sp>
    </p:spTree>
    <p:extLst>
      <p:ext uri="{BB962C8B-B14F-4D97-AF65-F5344CB8AC3E}">
        <p14:creationId xmlns:p14="http://schemas.microsoft.com/office/powerpoint/2010/main" val="11680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2018-D5A8-3C63-CED9-97AB67A2FFA4}"/>
              </a:ext>
            </a:extLst>
          </p:cNvPr>
          <p:cNvSpPr>
            <a:spLocks noGrp="1"/>
          </p:cNvSpPr>
          <p:nvPr>
            <p:ph type="title"/>
          </p:nvPr>
        </p:nvSpPr>
        <p:spPr/>
        <p:txBody>
          <a:bodyPr/>
          <a:lstStyle/>
          <a:p>
            <a:r>
              <a:rPr lang="en-US" dirty="0"/>
              <a:t>Invite People to “Come and See” Jesus</a:t>
            </a:r>
          </a:p>
        </p:txBody>
      </p:sp>
      <p:sp>
        <p:nvSpPr>
          <p:cNvPr id="3" name="Content Placeholder 2">
            <a:extLst>
              <a:ext uri="{FF2B5EF4-FFF2-40B4-BE49-F238E27FC236}">
                <a16:creationId xmlns:a16="http://schemas.microsoft.com/office/drawing/2014/main" id="{E4960248-1E18-A25C-5E80-4656DBDA07F7}"/>
              </a:ext>
            </a:extLst>
          </p:cNvPr>
          <p:cNvSpPr>
            <a:spLocks noGrp="1"/>
          </p:cNvSpPr>
          <p:nvPr>
            <p:ph idx="1"/>
          </p:nvPr>
        </p:nvSpPr>
        <p:spPr/>
        <p:txBody>
          <a:bodyPr/>
          <a:lstStyle/>
          <a:p>
            <a:r>
              <a:rPr lang="en-US" dirty="0">
                <a:solidFill>
                  <a:srgbClr val="C00000"/>
                </a:solidFill>
              </a:rPr>
              <a:t>Stereotypes are firmly held assumptions based on …</a:t>
            </a:r>
          </a:p>
          <a:p>
            <a:pPr lvl="1"/>
            <a:r>
              <a:rPr lang="en-US" dirty="0">
                <a:solidFill>
                  <a:srgbClr val="C00000"/>
                </a:solidFill>
              </a:rPr>
              <a:t>Generalizations (whether true or not), </a:t>
            </a:r>
          </a:p>
          <a:p>
            <a:pPr lvl="1"/>
            <a:r>
              <a:rPr lang="en-US" dirty="0">
                <a:solidFill>
                  <a:srgbClr val="C00000"/>
                </a:solidFill>
              </a:rPr>
              <a:t>Limited interactions with a person or group, </a:t>
            </a:r>
          </a:p>
          <a:p>
            <a:pPr lvl="1"/>
            <a:r>
              <a:rPr lang="en-US" dirty="0">
                <a:solidFill>
                  <a:srgbClr val="C00000"/>
                </a:solidFill>
              </a:rPr>
              <a:t>Even hearsay</a:t>
            </a:r>
          </a:p>
          <a:p>
            <a:endParaRPr lang="en-US" dirty="0"/>
          </a:p>
        </p:txBody>
      </p:sp>
    </p:spTree>
    <p:extLst>
      <p:ext uri="{BB962C8B-B14F-4D97-AF65-F5344CB8AC3E}">
        <p14:creationId xmlns:p14="http://schemas.microsoft.com/office/powerpoint/2010/main" val="217266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E593-0669-3313-AE5B-32F89442939E}"/>
              </a:ext>
            </a:extLst>
          </p:cNvPr>
          <p:cNvSpPr>
            <a:spLocks noGrp="1"/>
          </p:cNvSpPr>
          <p:nvPr>
            <p:ph type="title"/>
          </p:nvPr>
        </p:nvSpPr>
        <p:spPr/>
        <p:txBody>
          <a:bodyPr/>
          <a:lstStyle/>
          <a:p>
            <a:r>
              <a:rPr lang="en-US" dirty="0"/>
              <a:t>Invite People to “Come and See” Jesus</a:t>
            </a:r>
          </a:p>
        </p:txBody>
      </p:sp>
      <p:sp>
        <p:nvSpPr>
          <p:cNvPr id="3" name="Content Placeholder 2">
            <a:extLst>
              <a:ext uri="{FF2B5EF4-FFF2-40B4-BE49-F238E27FC236}">
                <a16:creationId xmlns:a16="http://schemas.microsoft.com/office/drawing/2014/main" id="{84D993A0-DB08-DC96-D2B6-AA8EC051F306}"/>
              </a:ext>
            </a:extLst>
          </p:cNvPr>
          <p:cNvSpPr>
            <a:spLocks noGrp="1"/>
          </p:cNvSpPr>
          <p:nvPr>
            <p:ph idx="1"/>
          </p:nvPr>
        </p:nvSpPr>
        <p:spPr/>
        <p:txBody>
          <a:bodyPr/>
          <a:lstStyle/>
          <a:p>
            <a:r>
              <a:rPr lang="en-US" dirty="0"/>
              <a:t>What stereotypes about Christians hinder people from trusting Jesus today?</a:t>
            </a:r>
          </a:p>
          <a:p>
            <a:r>
              <a:rPr lang="en-US" dirty="0"/>
              <a:t>What can we do to overcome skepticism or stereotypes about our faith?</a:t>
            </a:r>
          </a:p>
          <a:p>
            <a:endParaRPr lang="en-US" dirty="0"/>
          </a:p>
        </p:txBody>
      </p:sp>
    </p:spTree>
    <p:extLst>
      <p:ext uri="{BB962C8B-B14F-4D97-AF65-F5344CB8AC3E}">
        <p14:creationId xmlns:p14="http://schemas.microsoft.com/office/powerpoint/2010/main" val="199177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FDA9-3941-BA12-7B4E-4C66086A3B5A}"/>
              </a:ext>
            </a:extLst>
          </p:cNvPr>
          <p:cNvSpPr>
            <a:spLocks noGrp="1"/>
          </p:cNvSpPr>
          <p:nvPr>
            <p:ph type="title"/>
          </p:nvPr>
        </p:nvSpPr>
        <p:spPr>
          <a:xfrm>
            <a:off x="838200" y="365125"/>
            <a:ext cx="10840656" cy="1325563"/>
          </a:xfrm>
        </p:spPr>
        <p:txBody>
          <a:bodyPr/>
          <a:lstStyle/>
          <a:p>
            <a:pPr algn="l"/>
            <a:r>
              <a:rPr lang="en-US" dirty="0"/>
              <a:t>Listen for how Jesus convinced Nathanael.</a:t>
            </a:r>
          </a:p>
        </p:txBody>
      </p:sp>
      <p:sp>
        <p:nvSpPr>
          <p:cNvPr id="3" name="Content Placeholder 2">
            <a:extLst>
              <a:ext uri="{FF2B5EF4-FFF2-40B4-BE49-F238E27FC236}">
                <a16:creationId xmlns:a16="http://schemas.microsoft.com/office/drawing/2014/main" id="{DABBCD1F-B56B-EADC-FD0E-EF71941672A3}"/>
              </a:ext>
            </a:extLst>
          </p:cNvPr>
          <p:cNvSpPr>
            <a:spLocks noGrp="1"/>
          </p:cNvSpPr>
          <p:nvPr>
            <p:ph idx="1"/>
          </p:nvPr>
        </p:nvSpPr>
        <p:spPr/>
        <p:txBody>
          <a:bodyPr/>
          <a:lstStyle/>
          <a:p>
            <a:pPr marL="0" indent="0" algn="ctr">
              <a:buNone/>
            </a:pPr>
            <a:r>
              <a:rPr lang="en-US" dirty="0"/>
              <a:t>John 1:47 – 49 (NIV) 47 When Jesus saw Nathanael approaching, he said of him, “Here truly is an Israelite in whom there is no deceit.” 48 “How do you know me?” Nathanael asked. Jesus answered, “I saw you while you were still under the fig tree before Philip called you.” 49 Then Nathanael declared,  “Rabbi, you are the Son of God; you are the king of Israel.”</a:t>
            </a:r>
          </a:p>
        </p:txBody>
      </p:sp>
      <p:pic>
        <p:nvPicPr>
          <p:cNvPr id="4" name="Picture 3">
            <a:extLst>
              <a:ext uri="{FF2B5EF4-FFF2-40B4-BE49-F238E27FC236}">
                <a16:creationId xmlns:a16="http://schemas.microsoft.com/office/drawing/2014/main" id="{8DAB1275-DBA9-D5EA-D2E5-E1BC71B663E9}"/>
              </a:ext>
            </a:extLst>
          </p:cNvPr>
          <p:cNvPicPr>
            <a:picLocks noChangeAspect="1"/>
          </p:cNvPicPr>
          <p:nvPr/>
        </p:nvPicPr>
        <p:blipFill>
          <a:blip r:embed="rId2"/>
          <a:stretch>
            <a:fillRect/>
          </a:stretch>
        </p:blipFill>
        <p:spPr>
          <a:xfrm>
            <a:off x="4639983" y="6003322"/>
            <a:ext cx="2539233" cy="347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745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2909-3EC0-A157-8CE2-DD6B41019605}"/>
              </a:ext>
            </a:extLst>
          </p:cNvPr>
          <p:cNvSpPr>
            <a:spLocks noGrp="1"/>
          </p:cNvSpPr>
          <p:nvPr>
            <p:ph type="title"/>
          </p:nvPr>
        </p:nvSpPr>
        <p:spPr>
          <a:xfrm>
            <a:off x="838200" y="399849"/>
            <a:ext cx="10515600" cy="1325563"/>
          </a:xfrm>
        </p:spPr>
        <p:txBody>
          <a:bodyPr/>
          <a:lstStyle/>
          <a:p>
            <a:r>
              <a:rPr lang="en-US" dirty="0"/>
              <a:t>Trust God to Work in Hearts</a:t>
            </a:r>
          </a:p>
        </p:txBody>
      </p:sp>
      <p:sp>
        <p:nvSpPr>
          <p:cNvPr id="3" name="Content Placeholder 2">
            <a:extLst>
              <a:ext uri="{FF2B5EF4-FFF2-40B4-BE49-F238E27FC236}">
                <a16:creationId xmlns:a16="http://schemas.microsoft.com/office/drawing/2014/main" id="{8F6E1CDA-9D25-127D-9D89-716B762F5D0C}"/>
              </a:ext>
            </a:extLst>
          </p:cNvPr>
          <p:cNvSpPr>
            <a:spLocks noGrp="1"/>
          </p:cNvSpPr>
          <p:nvPr>
            <p:ph idx="1"/>
          </p:nvPr>
        </p:nvSpPr>
        <p:spPr/>
        <p:txBody>
          <a:bodyPr/>
          <a:lstStyle/>
          <a:p>
            <a:r>
              <a:rPr lang="en-US" dirty="0"/>
              <a:t>What convinced Nathanael that Jesus was indeed the Messiah?</a:t>
            </a:r>
          </a:p>
          <a:p>
            <a:r>
              <a:rPr lang="en-US" dirty="0"/>
              <a:t>What convinced you that Jesus was the Son of God? </a:t>
            </a:r>
          </a:p>
          <a:p>
            <a:r>
              <a:rPr lang="en-US" dirty="0"/>
              <a:t>What titles did Nathanael declare about who Jesus is?</a:t>
            </a:r>
          </a:p>
          <a:p>
            <a:endParaRPr lang="en-US" dirty="0"/>
          </a:p>
        </p:txBody>
      </p:sp>
    </p:spTree>
    <p:extLst>
      <p:ext uri="{BB962C8B-B14F-4D97-AF65-F5344CB8AC3E}">
        <p14:creationId xmlns:p14="http://schemas.microsoft.com/office/powerpoint/2010/main" val="364410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BCD2-CF77-42C9-1896-14EC0E223EA4}"/>
              </a:ext>
            </a:extLst>
          </p:cNvPr>
          <p:cNvSpPr>
            <a:spLocks noGrp="1"/>
          </p:cNvSpPr>
          <p:nvPr>
            <p:ph type="title"/>
          </p:nvPr>
        </p:nvSpPr>
        <p:spPr/>
        <p:txBody>
          <a:bodyPr/>
          <a:lstStyle/>
          <a:p>
            <a:r>
              <a:rPr lang="en-US" dirty="0"/>
              <a:t>Trust God to Work in Hearts</a:t>
            </a:r>
          </a:p>
        </p:txBody>
      </p:sp>
      <p:sp>
        <p:nvSpPr>
          <p:cNvPr id="3" name="Content Placeholder 2">
            <a:extLst>
              <a:ext uri="{FF2B5EF4-FFF2-40B4-BE49-F238E27FC236}">
                <a16:creationId xmlns:a16="http://schemas.microsoft.com/office/drawing/2014/main" id="{31682919-7D5C-A058-A8E0-C430D39D2601}"/>
              </a:ext>
            </a:extLst>
          </p:cNvPr>
          <p:cNvSpPr>
            <a:spLocks noGrp="1"/>
          </p:cNvSpPr>
          <p:nvPr>
            <p:ph idx="1"/>
          </p:nvPr>
        </p:nvSpPr>
        <p:spPr/>
        <p:txBody>
          <a:bodyPr/>
          <a:lstStyle/>
          <a:p>
            <a:r>
              <a:rPr lang="en-US" dirty="0"/>
              <a:t>How can Jesus’ identity as the Son of God inspire your confidence in Him?</a:t>
            </a:r>
          </a:p>
          <a:p>
            <a:r>
              <a:rPr lang="en-US" dirty="0"/>
              <a:t>When we know Jesus this way, how does that enable us to be more ready to invite people to “come see Jesus”?</a:t>
            </a:r>
          </a:p>
        </p:txBody>
      </p:sp>
    </p:spTree>
    <p:extLst>
      <p:ext uri="{BB962C8B-B14F-4D97-AF65-F5344CB8AC3E}">
        <p14:creationId xmlns:p14="http://schemas.microsoft.com/office/powerpoint/2010/main" val="26639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32ED-E656-8DFF-87EC-CD44EC490A3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C21CE79-AF95-163A-3B6B-ED580BF7ACA5}"/>
              </a:ext>
            </a:extLst>
          </p:cNvPr>
          <p:cNvSpPr>
            <a:spLocks noGrp="1"/>
          </p:cNvSpPr>
          <p:nvPr>
            <p:ph idx="1"/>
          </p:nvPr>
        </p:nvSpPr>
        <p:spPr>
          <a:xfrm>
            <a:off x="838200" y="2176041"/>
            <a:ext cx="10515600" cy="4000922"/>
          </a:xfrm>
        </p:spPr>
        <p:txBody>
          <a:bodyPr/>
          <a:lstStyle/>
          <a:p>
            <a:r>
              <a:rPr lang="en-US" dirty="0"/>
              <a:t>Trust. </a:t>
            </a:r>
          </a:p>
          <a:p>
            <a:pPr lvl="1"/>
            <a:r>
              <a:rPr lang="en-US" dirty="0"/>
              <a:t>What holds you back from sharing Christ?</a:t>
            </a:r>
          </a:p>
          <a:p>
            <a:pPr lvl="1"/>
            <a:r>
              <a:rPr lang="en-US" dirty="0"/>
              <a:t>Pray and ask God to make your faith in Him greater than your fears.</a:t>
            </a:r>
          </a:p>
          <a:p>
            <a:endParaRPr lang="en-US" dirty="0"/>
          </a:p>
        </p:txBody>
      </p:sp>
    </p:spTree>
    <p:extLst>
      <p:ext uri="{BB962C8B-B14F-4D97-AF65-F5344CB8AC3E}">
        <p14:creationId xmlns:p14="http://schemas.microsoft.com/office/powerpoint/2010/main" val="175461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32ED-E656-8DFF-87EC-CD44EC490A3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C21CE79-AF95-163A-3B6B-ED580BF7ACA5}"/>
              </a:ext>
            </a:extLst>
          </p:cNvPr>
          <p:cNvSpPr>
            <a:spLocks noGrp="1"/>
          </p:cNvSpPr>
          <p:nvPr>
            <p:ph idx="1"/>
          </p:nvPr>
        </p:nvSpPr>
        <p:spPr/>
        <p:txBody>
          <a:bodyPr/>
          <a:lstStyle/>
          <a:p>
            <a:r>
              <a:rPr lang="en-US" dirty="0"/>
              <a:t>Invite. </a:t>
            </a:r>
          </a:p>
          <a:p>
            <a:pPr lvl="1"/>
            <a:r>
              <a:rPr lang="en-US" dirty="0"/>
              <a:t>With the same “come and see” mindset seen in both Andrew and Philip, invite friends to come with you to your Bible study group. </a:t>
            </a:r>
          </a:p>
          <a:p>
            <a:pPr lvl="1"/>
            <a:r>
              <a:rPr lang="en-US" dirty="0"/>
              <a:t>Your group can provide a non-threatening way to “come and see” Jesus as your group discussed God’s Word.</a:t>
            </a:r>
          </a:p>
          <a:p>
            <a:endParaRPr lang="en-US" dirty="0"/>
          </a:p>
        </p:txBody>
      </p:sp>
    </p:spTree>
    <p:extLst>
      <p:ext uri="{BB962C8B-B14F-4D97-AF65-F5344CB8AC3E}">
        <p14:creationId xmlns:p14="http://schemas.microsoft.com/office/powerpoint/2010/main" val="352877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D3FBE-3DCB-1D7D-10FF-22E2D8D78989}"/>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5A42BABB-AC3E-F7CE-A0F3-3301CBE299F2}"/>
              </a:ext>
            </a:extLst>
          </p:cNvPr>
          <p:cNvGrpSpPr/>
          <p:nvPr/>
        </p:nvGrpSpPr>
        <p:grpSpPr>
          <a:xfrm>
            <a:off x="2849598" y="1591294"/>
            <a:ext cx="6492803" cy="4261076"/>
            <a:chOff x="2849598" y="1591294"/>
            <a:chExt cx="6492803" cy="4261076"/>
          </a:xfrm>
        </p:grpSpPr>
        <p:pic>
          <p:nvPicPr>
            <p:cNvPr id="6" name="Picture 5" descr="A person and person sitting at a table with drinks&#10;&#10;Description automatically generated with low confidence">
              <a:extLst>
                <a:ext uri="{FF2B5EF4-FFF2-40B4-BE49-F238E27FC236}">
                  <a16:creationId xmlns:a16="http://schemas.microsoft.com/office/drawing/2014/main" id="{D2A36718-6C68-6AA8-562D-2A0EC273D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76425"/>
              <a:ext cx="5715000" cy="310515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D07DCABC-5EA6-29D0-F9A4-ED5F4B6E6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AE0D1B2C-E19A-3CCA-CE96-70D3506B89EA}"/>
              </a:ext>
            </a:extLst>
          </p:cNvPr>
          <p:cNvSpPr txBox="1"/>
          <p:nvPr/>
        </p:nvSpPr>
        <p:spPr>
          <a:xfrm>
            <a:off x="4298868" y="5852370"/>
            <a:ext cx="3740727"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55702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32ED-E656-8DFF-87EC-CD44EC490A3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C21CE79-AF95-163A-3B6B-ED580BF7ACA5}"/>
              </a:ext>
            </a:extLst>
          </p:cNvPr>
          <p:cNvSpPr>
            <a:spLocks noGrp="1"/>
          </p:cNvSpPr>
          <p:nvPr>
            <p:ph idx="1"/>
          </p:nvPr>
        </p:nvSpPr>
        <p:spPr>
          <a:xfrm>
            <a:off x="838200" y="1690688"/>
            <a:ext cx="10515600" cy="4802187"/>
          </a:xfrm>
        </p:spPr>
        <p:txBody>
          <a:bodyPr>
            <a:normAutofit lnSpcReduction="10000"/>
          </a:bodyPr>
          <a:lstStyle/>
          <a:p>
            <a:r>
              <a:rPr lang="en-US" dirty="0"/>
              <a:t>Share. </a:t>
            </a:r>
          </a:p>
          <a:p>
            <a:pPr lvl="1"/>
            <a:r>
              <a:rPr lang="en-US" dirty="0"/>
              <a:t>Draw three circles and make a list of people God has put in your life. </a:t>
            </a:r>
          </a:p>
          <a:p>
            <a:pPr lvl="1"/>
            <a:r>
              <a:rPr lang="en-US" dirty="0"/>
              <a:t>In the first circle, include your closest relationships. </a:t>
            </a:r>
          </a:p>
          <a:p>
            <a:pPr lvl="1"/>
            <a:r>
              <a:rPr lang="en-US" dirty="0"/>
              <a:t>In the second circle, write a list of your friends and co-workers. </a:t>
            </a:r>
          </a:p>
          <a:p>
            <a:pPr lvl="1"/>
            <a:r>
              <a:rPr lang="en-US" dirty="0"/>
              <a:t>In the third circle include acquaintances or neighbors you don’t know well. </a:t>
            </a:r>
          </a:p>
          <a:p>
            <a:pPr lvl="1"/>
            <a:r>
              <a:rPr lang="en-US" dirty="0"/>
              <a:t>Who in those circles does the Lord want you to reach with the gospel? </a:t>
            </a:r>
          </a:p>
          <a:p>
            <a:endParaRPr lang="en-US" dirty="0"/>
          </a:p>
        </p:txBody>
      </p:sp>
    </p:spTree>
    <p:extLst>
      <p:ext uri="{BB962C8B-B14F-4D97-AF65-F5344CB8AC3E}">
        <p14:creationId xmlns:p14="http://schemas.microsoft.com/office/powerpoint/2010/main" val="2920261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03AC-F68F-FAB5-E127-231F11E7C6DC}"/>
              </a:ext>
            </a:extLst>
          </p:cNvPr>
          <p:cNvSpPr>
            <a:spLocks noGrp="1"/>
          </p:cNvSpPr>
          <p:nvPr>
            <p:ph type="title"/>
          </p:nvPr>
        </p:nvSpPr>
        <p:spPr/>
        <p:txBody>
          <a:bodyPr/>
          <a:lstStyle/>
          <a:p>
            <a:r>
              <a:rPr lang="en-US" dirty="0"/>
              <a:t>Family Activities</a:t>
            </a:r>
          </a:p>
        </p:txBody>
      </p:sp>
      <p:pic>
        <p:nvPicPr>
          <p:cNvPr id="5" name="Picture 4" descr="Text&#10;&#10;Description automatically generated">
            <a:extLst>
              <a:ext uri="{FF2B5EF4-FFF2-40B4-BE49-F238E27FC236}">
                <a16:creationId xmlns:a16="http://schemas.microsoft.com/office/drawing/2014/main" id="{2E3DDCA5-495D-474E-0B93-536209757512}"/>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677819" y="1690688"/>
            <a:ext cx="4184890" cy="3518706"/>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7" name="Picture 6" descr="A picture containing text&#10;&#10;Description automatically generated">
            <a:extLst>
              <a:ext uri="{FF2B5EF4-FFF2-40B4-BE49-F238E27FC236}">
                <a16:creationId xmlns:a16="http://schemas.microsoft.com/office/drawing/2014/main" id="{38D76C34-F18B-0B38-D6EA-2523C6D92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583" y="2085854"/>
            <a:ext cx="1890050" cy="3780099"/>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8BADFFED-E633-2657-B25F-8CE3E10373DC}"/>
              </a:ext>
            </a:extLst>
          </p:cNvPr>
          <p:cNvSpPr/>
          <p:nvPr/>
        </p:nvSpPr>
        <p:spPr>
          <a:xfrm>
            <a:off x="3946967" y="1571745"/>
            <a:ext cx="3831220" cy="4294208"/>
          </a:xfrm>
          <a:prstGeom prst="wedgeRoundRectCallout">
            <a:avLst>
              <a:gd name="adj1" fmla="val -65909"/>
              <a:gd name="adj2" fmla="val -242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 have reason to believe there may be a hidden message in this Word Search puzzle.  The Word Search Lady has doubts, but in any case, we need your help.  My goodness, the words go in all directions.  Technical help is available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https://tinyurl.com/mpf5332f</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And other Family Activities are there as well.  Maybe I’m </a:t>
            </a:r>
            <a:r>
              <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rPr>
              <a:t>mistaken and the message is in the Crossword Puzzle.</a:t>
            </a:r>
            <a:r>
              <a:rPr lang="en-US"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US"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8538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Share Christ with </a:t>
            </a:r>
            <a:br>
              <a:rPr lang="en-US" dirty="0"/>
            </a:br>
            <a:r>
              <a:rPr lang="en-US" dirty="0"/>
              <a:t>Your Neighbor</a:t>
            </a:r>
          </a:p>
        </p:txBody>
      </p:sp>
      <p:sp>
        <p:nvSpPr>
          <p:cNvPr id="3" name="Subtitle 2"/>
          <p:cNvSpPr>
            <a:spLocks noGrp="1"/>
          </p:cNvSpPr>
          <p:nvPr>
            <p:ph type="subTitle" idx="1"/>
          </p:nvPr>
        </p:nvSpPr>
        <p:spPr>
          <a:xfrm>
            <a:off x="1524000" y="3954482"/>
            <a:ext cx="9144000" cy="1303317"/>
          </a:xfrm>
        </p:spPr>
        <p:txBody>
          <a:bodyPr/>
          <a:lstStyle/>
          <a:p>
            <a:r>
              <a:rPr lang="en-US" dirty="0"/>
              <a:t>August 28</a:t>
            </a:r>
          </a:p>
        </p:txBody>
      </p:sp>
    </p:spTree>
    <p:extLst>
      <p:ext uri="{BB962C8B-B14F-4D97-AF65-F5344CB8AC3E}">
        <p14:creationId xmlns:p14="http://schemas.microsoft.com/office/powerpoint/2010/main" val="373239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DC8619-565A-73B9-04DC-2D30B1D75830}"/>
              </a:ext>
            </a:extLst>
          </p:cNvPr>
          <p:cNvSpPr>
            <a:spLocks noGrp="1"/>
          </p:cNvSpPr>
          <p:nvPr>
            <p:ph type="title"/>
          </p:nvPr>
        </p:nvSpPr>
        <p:spPr/>
        <p:txBody>
          <a:bodyPr/>
          <a:lstStyle/>
          <a:p>
            <a:r>
              <a:rPr lang="en-US" dirty="0"/>
              <a:t>What do you remember?</a:t>
            </a:r>
          </a:p>
        </p:txBody>
      </p:sp>
      <p:sp>
        <p:nvSpPr>
          <p:cNvPr id="4" name="Content Placeholder 3">
            <a:extLst>
              <a:ext uri="{FF2B5EF4-FFF2-40B4-BE49-F238E27FC236}">
                <a16:creationId xmlns:a16="http://schemas.microsoft.com/office/drawing/2014/main" id="{45DC0F7D-7278-FF09-DCB6-A7C01ED636A0}"/>
              </a:ext>
            </a:extLst>
          </p:cNvPr>
          <p:cNvSpPr>
            <a:spLocks noGrp="1"/>
          </p:cNvSpPr>
          <p:nvPr>
            <p:ph idx="1"/>
          </p:nvPr>
        </p:nvSpPr>
        <p:spPr/>
        <p:txBody>
          <a:bodyPr/>
          <a:lstStyle/>
          <a:p>
            <a:r>
              <a:rPr lang="en-US" dirty="0"/>
              <a:t>What’s the nicest thing a neighbor has done for you?</a:t>
            </a:r>
          </a:p>
          <a:p>
            <a:endParaRPr lang="en-US" dirty="0"/>
          </a:p>
          <a:p>
            <a:r>
              <a:rPr lang="en-US" dirty="0">
                <a:solidFill>
                  <a:srgbClr val="C00000"/>
                </a:solidFill>
              </a:rPr>
              <a:t>A good neighbor is a wonderful gift from God.</a:t>
            </a:r>
          </a:p>
          <a:p>
            <a:pPr lvl="1"/>
            <a:r>
              <a:rPr lang="en-US" dirty="0">
                <a:solidFill>
                  <a:srgbClr val="C00000"/>
                </a:solidFill>
              </a:rPr>
              <a:t>We will demonstrate genuine love for our neighbors when we tell them about Jesus.</a:t>
            </a:r>
          </a:p>
          <a:p>
            <a:endParaRPr lang="en-US" dirty="0"/>
          </a:p>
        </p:txBody>
      </p:sp>
      <p:grpSp>
        <p:nvGrpSpPr>
          <p:cNvPr id="5" name="Group 4">
            <a:extLst>
              <a:ext uri="{FF2B5EF4-FFF2-40B4-BE49-F238E27FC236}">
                <a16:creationId xmlns:a16="http://schemas.microsoft.com/office/drawing/2014/main" id="{2F014649-914E-4E67-5502-137415F841D8}"/>
              </a:ext>
            </a:extLst>
          </p:cNvPr>
          <p:cNvGrpSpPr/>
          <p:nvPr/>
        </p:nvGrpSpPr>
        <p:grpSpPr>
          <a:xfrm>
            <a:off x="1941428" y="2767018"/>
            <a:ext cx="8771282" cy="3212734"/>
            <a:chOff x="2242370" y="2558674"/>
            <a:chExt cx="8771282" cy="3212734"/>
          </a:xfrm>
        </p:grpSpPr>
        <p:pic>
          <p:nvPicPr>
            <p:cNvPr id="1026" name="Picture 2" descr="Gardener trimmer clipart">
              <a:extLst>
                <a:ext uri="{FF2B5EF4-FFF2-40B4-BE49-F238E27FC236}">
                  <a16:creationId xmlns:a16="http://schemas.microsoft.com/office/drawing/2014/main" id="{91B19A7E-5286-1036-53F8-C7BF114E2F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5565" y="3051958"/>
              <a:ext cx="2348087" cy="2333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Girl Pray clipart">
              <a:extLst>
                <a:ext uri="{FF2B5EF4-FFF2-40B4-BE49-F238E27FC236}">
                  <a16:creationId xmlns:a16="http://schemas.microsoft.com/office/drawing/2014/main" id="{E246A51B-BB57-5344-9C4F-3E72DFD0F1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42370" y="2945245"/>
              <a:ext cx="1434016" cy="2826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Birthday boy clipart">
              <a:extLst>
                <a:ext uri="{FF2B5EF4-FFF2-40B4-BE49-F238E27FC236}">
                  <a16:creationId xmlns:a16="http://schemas.microsoft.com/office/drawing/2014/main" id="{1E06733F-300D-B1EE-EDBA-A066E1CC02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6795" y="2558674"/>
              <a:ext cx="1646526" cy="3212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13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97A8-196F-37D0-2493-E35030E297FA}"/>
              </a:ext>
            </a:extLst>
          </p:cNvPr>
          <p:cNvSpPr>
            <a:spLocks noGrp="1"/>
          </p:cNvSpPr>
          <p:nvPr>
            <p:ph type="title"/>
          </p:nvPr>
        </p:nvSpPr>
        <p:spPr/>
        <p:txBody>
          <a:bodyPr/>
          <a:lstStyle/>
          <a:p>
            <a:pPr algn="l"/>
            <a:r>
              <a:rPr lang="en-US" dirty="0"/>
              <a:t>Listen for who pointed someone to Jesus.</a:t>
            </a:r>
          </a:p>
        </p:txBody>
      </p:sp>
      <p:sp>
        <p:nvSpPr>
          <p:cNvPr id="3" name="Content Placeholder 2">
            <a:extLst>
              <a:ext uri="{FF2B5EF4-FFF2-40B4-BE49-F238E27FC236}">
                <a16:creationId xmlns:a16="http://schemas.microsoft.com/office/drawing/2014/main" id="{E3DE5975-76BF-1FE1-5FA9-5740877DBBE1}"/>
              </a:ext>
            </a:extLst>
          </p:cNvPr>
          <p:cNvSpPr>
            <a:spLocks noGrp="1"/>
          </p:cNvSpPr>
          <p:nvPr>
            <p:ph idx="1"/>
          </p:nvPr>
        </p:nvSpPr>
        <p:spPr>
          <a:xfrm>
            <a:off x="1527857" y="2141537"/>
            <a:ext cx="9339805" cy="4351338"/>
          </a:xfrm>
        </p:spPr>
        <p:txBody>
          <a:bodyPr/>
          <a:lstStyle/>
          <a:p>
            <a:pPr marL="0" indent="0" algn="ctr">
              <a:buNone/>
            </a:pPr>
            <a:r>
              <a:rPr lang="en-US" dirty="0"/>
              <a:t>John 1:40 – 42 (NIV) Andrew, Simon Peter’s brother, was one of the two who heard what John had said and who had followed Jesus. 41 The first thing Andrew did was to find his brother Simon and tell him, “We</a:t>
            </a:r>
          </a:p>
        </p:txBody>
      </p:sp>
    </p:spTree>
    <p:extLst>
      <p:ext uri="{BB962C8B-B14F-4D97-AF65-F5344CB8AC3E}">
        <p14:creationId xmlns:p14="http://schemas.microsoft.com/office/powerpoint/2010/main" val="268978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97A8-196F-37D0-2493-E35030E297FA}"/>
              </a:ext>
            </a:extLst>
          </p:cNvPr>
          <p:cNvSpPr>
            <a:spLocks noGrp="1"/>
          </p:cNvSpPr>
          <p:nvPr>
            <p:ph type="title"/>
          </p:nvPr>
        </p:nvSpPr>
        <p:spPr/>
        <p:txBody>
          <a:bodyPr/>
          <a:lstStyle/>
          <a:p>
            <a:pPr algn="l"/>
            <a:r>
              <a:rPr lang="en-US" dirty="0"/>
              <a:t>Listen for who pointed someone to Jesus.</a:t>
            </a:r>
          </a:p>
        </p:txBody>
      </p:sp>
      <p:sp>
        <p:nvSpPr>
          <p:cNvPr id="3" name="Content Placeholder 2">
            <a:extLst>
              <a:ext uri="{FF2B5EF4-FFF2-40B4-BE49-F238E27FC236}">
                <a16:creationId xmlns:a16="http://schemas.microsoft.com/office/drawing/2014/main" id="{E3DE5975-76BF-1FE1-5FA9-5740877DBBE1}"/>
              </a:ext>
            </a:extLst>
          </p:cNvPr>
          <p:cNvSpPr>
            <a:spLocks noGrp="1"/>
          </p:cNvSpPr>
          <p:nvPr>
            <p:ph idx="1"/>
          </p:nvPr>
        </p:nvSpPr>
        <p:spPr>
          <a:xfrm>
            <a:off x="1527857" y="2141537"/>
            <a:ext cx="9339805" cy="4351338"/>
          </a:xfrm>
        </p:spPr>
        <p:txBody>
          <a:bodyPr/>
          <a:lstStyle/>
          <a:p>
            <a:pPr marL="0" indent="0" algn="ctr">
              <a:buNone/>
            </a:pPr>
            <a:r>
              <a:rPr lang="en-US" dirty="0"/>
              <a:t>have found the Messiah” (that is, the Christ). 42 And he brought him to Jesus.  Jesus looked at him and said, “You are Simon son of John. You will be  called Cephas” (which, when translated, is Peter).</a:t>
            </a:r>
          </a:p>
        </p:txBody>
      </p:sp>
      <p:pic>
        <p:nvPicPr>
          <p:cNvPr id="5" name="Picture 4">
            <a:extLst>
              <a:ext uri="{FF2B5EF4-FFF2-40B4-BE49-F238E27FC236}">
                <a16:creationId xmlns:a16="http://schemas.microsoft.com/office/drawing/2014/main" id="{7C55B777-5FCE-8C52-BBEF-C7DC53264367}"/>
              </a:ext>
            </a:extLst>
          </p:cNvPr>
          <p:cNvPicPr>
            <a:picLocks noChangeAspect="1"/>
          </p:cNvPicPr>
          <p:nvPr/>
        </p:nvPicPr>
        <p:blipFill>
          <a:blip r:embed="rId2"/>
          <a:stretch>
            <a:fillRect/>
          </a:stretch>
        </p:blipFill>
        <p:spPr>
          <a:xfrm>
            <a:off x="4826383" y="5382228"/>
            <a:ext cx="2539233" cy="347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4609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EF9B-D520-7F97-E86B-220D0C138DC9}"/>
              </a:ext>
            </a:extLst>
          </p:cNvPr>
          <p:cNvSpPr>
            <a:spLocks noGrp="1"/>
          </p:cNvSpPr>
          <p:nvPr>
            <p:ph type="title"/>
          </p:nvPr>
        </p:nvSpPr>
        <p:spPr/>
        <p:txBody>
          <a:bodyPr/>
          <a:lstStyle/>
          <a:p>
            <a:r>
              <a:rPr lang="en-US" dirty="0"/>
              <a:t>Tell of Your Experience with Jesus</a:t>
            </a:r>
          </a:p>
        </p:txBody>
      </p:sp>
      <p:sp>
        <p:nvSpPr>
          <p:cNvPr id="3" name="Content Placeholder 2">
            <a:extLst>
              <a:ext uri="{FF2B5EF4-FFF2-40B4-BE49-F238E27FC236}">
                <a16:creationId xmlns:a16="http://schemas.microsoft.com/office/drawing/2014/main" id="{5FA761F9-8241-0AFA-FAB9-9889F49FC299}"/>
              </a:ext>
            </a:extLst>
          </p:cNvPr>
          <p:cNvSpPr>
            <a:spLocks noGrp="1"/>
          </p:cNvSpPr>
          <p:nvPr>
            <p:ph idx="1"/>
          </p:nvPr>
        </p:nvSpPr>
        <p:spPr/>
        <p:txBody>
          <a:bodyPr/>
          <a:lstStyle/>
          <a:p>
            <a:r>
              <a:rPr lang="en-US" dirty="0"/>
              <a:t>What was the first thing Andrew did after he had followed Jesus? </a:t>
            </a:r>
          </a:p>
          <a:p>
            <a:r>
              <a:rPr lang="en-US" dirty="0"/>
              <a:t>Who is the first person you remember telling you about Jesus?</a:t>
            </a:r>
          </a:p>
          <a:p>
            <a:r>
              <a:rPr lang="en-US" dirty="0"/>
              <a:t>Who is someone in your circle of friends, acquaintances, family that you could bring to Jesus like Andrew brought his brother?</a:t>
            </a:r>
          </a:p>
        </p:txBody>
      </p:sp>
    </p:spTree>
    <p:extLst>
      <p:ext uri="{BB962C8B-B14F-4D97-AF65-F5344CB8AC3E}">
        <p14:creationId xmlns:p14="http://schemas.microsoft.com/office/powerpoint/2010/main" val="39444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4A96-676A-D837-9130-09C4217FDF7D}"/>
              </a:ext>
            </a:extLst>
          </p:cNvPr>
          <p:cNvSpPr>
            <a:spLocks noGrp="1"/>
          </p:cNvSpPr>
          <p:nvPr>
            <p:ph type="title"/>
          </p:nvPr>
        </p:nvSpPr>
        <p:spPr/>
        <p:txBody>
          <a:bodyPr/>
          <a:lstStyle/>
          <a:p>
            <a:r>
              <a:rPr lang="en-US" dirty="0"/>
              <a:t>Tell of Your Experience with Jesus</a:t>
            </a:r>
          </a:p>
        </p:txBody>
      </p:sp>
      <p:sp>
        <p:nvSpPr>
          <p:cNvPr id="3" name="Content Placeholder 2">
            <a:extLst>
              <a:ext uri="{FF2B5EF4-FFF2-40B4-BE49-F238E27FC236}">
                <a16:creationId xmlns:a16="http://schemas.microsoft.com/office/drawing/2014/main" id="{12351CC5-0D86-7AF7-1645-CCD464393082}"/>
              </a:ext>
            </a:extLst>
          </p:cNvPr>
          <p:cNvSpPr>
            <a:spLocks noGrp="1"/>
          </p:cNvSpPr>
          <p:nvPr>
            <p:ph idx="1"/>
          </p:nvPr>
        </p:nvSpPr>
        <p:spPr/>
        <p:txBody>
          <a:bodyPr/>
          <a:lstStyle/>
          <a:p>
            <a:r>
              <a:rPr lang="en-US" dirty="0"/>
              <a:t>Verse 30 says that Andrew “followed” Jesus.  What does it mean to follow Jesus? </a:t>
            </a:r>
          </a:p>
          <a:p>
            <a:r>
              <a:rPr lang="en-US" dirty="0"/>
              <a:t>What hinders us from following Jesus in that way? </a:t>
            </a:r>
          </a:p>
          <a:p>
            <a:endParaRPr lang="en-US" dirty="0"/>
          </a:p>
        </p:txBody>
      </p:sp>
    </p:spTree>
    <p:extLst>
      <p:ext uri="{BB962C8B-B14F-4D97-AF65-F5344CB8AC3E}">
        <p14:creationId xmlns:p14="http://schemas.microsoft.com/office/powerpoint/2010/main" val="378638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7EED-C851-7F14-0B55-941F0BBB48A5}"/>
              </a:ext>
            </a:extLst>
          </p:cNvPr>
          <p:cNvSpPr>
            <a:spLocks noGrp="1"/>
          </p:cNvSpPr>
          <p:nvPr>
            <p:ph type="title"/>
          </p:nvPr>
        </p:nvSpPr>
        <p:spPr/>
        <p:txBody>
          <a:bodyPr/>
          <a:lstStyle/>
          <a:p>
            <a:r>
              <a:rPr lang="en-US" dirty="0"/>
              <a:t>Tell of Your Experience with Jesus</a:t>
            </a:r>
          </a:p>
        </p:txBody>
      </p:sp>
      <p:sp>
        <p:nvSpPr>
          <p:cNvPr id="3" name="Content Placeholder 2">
            <a:extLst>
              <a:ext uri="{FF2B5EF4-FFF2-40B4-BE49-F238E27FC236}">
                <a16:creationId xmlns:a16="http://schemas.microsoft.com/office/drawing/2014/main" id="{53DD5A5A-575F-3D25-19B1-4B22A0AABDD9}"/>
              </a:ext>
            </a:extLst>
          </p:cNvPr>
          <p:cNvSpPr>
            <a:spLocks noGrp="1"/>
          </p:cNvSpPr>
          <p:nvPr>
            <p:ph idx="1"/>
          </p:nvPr>
        </p:nvSpPr>
        <p:spPr>
          <a:xfrm>
            <a:off x="838200" y="2268637"/>
            <a:ext cx="10515600" cy="3908325"/>
          </a:xfrm>
        </p:spPr>
        <p:txBody>
          <a:bodyPr/>
          <a:lstStyle/>
          <a:p>
            <a:r>
              <a:rPr lang="en-US" dirty="0">
                <a:solidFill>
                  <a:srgbClr val="C00000"/>
                </a:solidFill>
              </a:rPr>
              <a:t>Note that we know little about Andrew … </a:t>
            </a:r>
          </a:p>
          <a:p>
            <a:pPr lvl="1"/>
            <a:r>
              <a:rPr lang="en-US" sz="3600" dirty="0">
                <a:solidFill>
                  <a:srgbClr val="C00000"/>
                </a:solidFill>
              </a:rPr>
              <a:t>Mentioned only a few times … </a:t>
            </a:r>
          </a:p>
          <a:p>
            <a:pPr lvl="1"/>
            <a:r>
              <a:rPr lang="en-US" sz="3600" dirty="0">
                <a:solidFill>
                  <a:srgbClr val="C00000"/>
                </a:solidFill>
              </a:rPr>
              <a:t>Only 3 times in John’s gospel</a:t>
            </a:r>
          </a:p>
          <a:p>
            <a:pPr lvl="1"/>
            <a:r>
              <a:rPr lang="en-US" sz="3600" dirty="0">
                <a:solidFill>
                  <a:srgbClr val="C00000"/>
                </a:solidFill>
              </a:rPr>
              <a:t>Each time he was introducing someone to Jesus !!</a:t>
            </a:r>
          </a:p>
          <a:p>
            <a:endParaRPr lang="en-US" dirty="0">
              <a:solidFill>
                <a:srgbClr val="C00000"/>
              </a:solidFill>
            </a:endParaRPr>
          </a:p>
        </p:txBody>
      </p:sp>
    </p:spTree>
    <p:extLst>
      <p:ext uri="{BB962C8B-B14F-4D97-AF65-F5344CB8AC3E}">
        <p14:creationId xmlns:p14="http://schemas.microsoft.com/office/powerpoint/2010/main" val="47217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7EED-C851-7F14-0B55-941F0BBB48A5}"/>
              </a:ext>
            </a:extLst>
          </p:cNvPr>
          <p:cNvSpPr>
            <a:spLocks noGrp="1"/>
          </p:cNvSpPr>
          <p:nvPr>
            <p:ph type="title"/>
          </p:nvPr>
        </p:nvSpPr>
        <p:spPr/>
        <p:txBody>
          <a:bodyPr/>
          <a:lstStyle/>
          <a:p>
            <a:r>
              <a:rPr lang="en-US" dirty="0"/>
              <a:t>Tell of Your Experience with Jesus</a:t>
            </a:r>
          </a:p>
        </p:txBody>
      </p:sp>
      <p:sp>
        <p:nvSpPr>
          <p:cNvPr id="3" name="Content Placeholder 2">
            <a:extLst>
              <a:ext uri="{FF2B5EF4-FFF2-40B4-BE49-F238E27FC236}">
                <a16:creationId xmlns:a16="http://schemas.microsoft.com/office/drawing/2014/main" id="{53DD5A5A-575F-3D25-19B1-4B22A0AABDD9}"/>
              </a:ext>
            </a:extLst>
          </p:cNvPr>
          <p:cNvSpPr>
            <a:spLocks noGrp="1"/>
          </p:cNvSpPr>
          <p:nvPr>
            <p:ph idx="1"/>
          </p:nvPr>
        </p:nvSpPr>
        <p:spPr>
          <a:xfrm>
            <a:off x="838200" y="1690687"/>
            <a:ext cx="10515600" cy="4999479"/>
          </a:xfrm>
        </p:spPr>
        <p:txBody>
          <a:bodyPr>
            <a:normAutofit/>
          </a:bodyPr>
          <a:lstStyle/>
          <a:p>
            <a:r>
              <a:rPr lang="en-US" dirty="0">
                <a:solidFill>
                  <a:srgbClr val="C00000"/>
                </a:solidFill>
              </a:rPr>
              <a:t>Peter became a “major player” in the spread of the gospel message</a:t>
            </a:r>
          </a:p>
          <a:p>
            <a:pPr lvl="1"/>
            <a:r>
              <a:rPr lang="en-US" sz="3600" dirty="0">
                <a:solidFill>
                  <a:srgbClr val="C00000"/>
                </a:solidFill>
              </a:rPr>
              <a:t>His brother, Andrew, played an important role in that ministry</a:t>
            </a:r>
          </a:p>
          <a:p>
            <a:pPr lvl="1"/>
            <a:r>
              <a:rPr lang="en-US" sz="3600" dirty="0">
                <a:solidFill>
                  <a:srgbClr val="C00000"/>
                </a:solidFill>
              </a:rPr>
              <a:t>He brought Peter to Jesus</a:t>
            </a:r>
          </a:p>
          <a:p>
            <a:pPr lvl="1"/>
            <a:endParaRPr lang="en-US" sz="3600" dirty="0">
              <a:solidFill>
                <a:srgbClr val="C00000"/>
              </a:solidFill>
            </a:endParaRPr>
          </a:p>
          <a:p>
            <a:pPr marL="0" indent="0">
              <a:buNone/>
            </a:pPr>
            <a:r>
              <a:rPr lang="en-US" sz="4400" dirty="0">
                <a:solidFill>
                  <a:srgbClr val="C00000"/>
                </a:solidFill>
                <a:sym typeface="Wingdings" panose="05000000000000000000" pitchFamily="2" charset="2"/>
              </a:rPr>
              <a:t></a:t>
            </a:r>
            <a:r>
              <a:rPr lang="en-US" sz="4000" dirty="0">
                <a:solidFill>
                  <a:srgbClr val="C00000"/>
                </a:solidFill>
              </a:rPr>
              <a:t>God calls us not so much to be “major players” … rather to bring people to Jesus</a:t>
            </a:r>
          </a:p>
          <a:p>
            <a:endParaRPr lang="en-US" dirty="0">
              <a:solidFill>
                <a:srgbClr val="C00000"/>
              </a:solidFill>
            </a:endParaRPr>
          </a:p>
        </p:txBody>
      </p:sp>
    </p:spTree>
    <p:extLst>
      <p:ext uri="{BB962C8B-B14F-4D97-AF65-F5344CB8AC3E}">
        <p14:creationId xmlns:p14="http://schemas.microsoft.com/office/powerpoint/2010/main" val="142972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108</TotalTime>
  <Words>987</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Share Christ with  Your Neighbor</vt:lpstr>
      <vt:lpstr>Video Introduction</vt:lpstr>
      <vt:lpstr>What do you remember?</vt:lpstr>
      <vt:lpstr>Listen for who pointed someone to Jesus.</vt:lpstr>
      <vt:lpstr>Listen for who pointed someone to Jesus.</vt:lpstr>
      <vt:lpstr>Tell of Your Experience with Jesus</vt:lpstr>
      <vt:lpstr>Tell of Your Experience with Jesus</vt:lpstr>
      <vt:lpstr>Tell of Your Experience with Jesus</vt:lpstr>
      <vt:lpstr>Tell of Your Experience with Jesus</vt:lpstr>
      <vt:lpstr>Listen for how people were invited.</vt:lpstr>
      <vt:lpstr>Listen for how people were invited.</vt:lpstr>
      <vt:lpstr>Invite People to “Come and See” Jesus</vt:lpstr>
      <vt:lpstr>Invite People to “Come and See” Jesus</vt:lpstr>
      <vt:lpstr>Invite People to “Come and See” Jesus</vt:lpstr>
      <vt:lpstr>Listen for how Jesus convinced Nathanael.</vt:lpstr>
      <vt:lpstr>Trust God to Work in Hearts</vt:lpstr>
      <vt:lpstr>Trust God to Work in Hearts</vt:lpstr>
      <vt:lpstr>Application</vt:lpstr>
      <vt:lpstr>Application</vt:lpstr>
      <vt:lpstr>Application</vt:lpstr>
      <vt:lpstr>Family Activities</vt:lpstr>
      <vt:lpstr>Share Christ with  Your Neighbor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 Christ with  Your Neighbor</dc:title>
  <dc:creator>Steve Armstrong</dc:creator>
  <cp:lastModifiedBy>Steve Armstrong</cp:lastModifiedBy>
  <cp:revision>1</cp:revision>
  <dcterms:created xsi:type="dcterms:W3CDTF">2022-08-12T13:05:27Z</dcterms:created>
  <dcterms:modified xsi:type="dcterms:W3CDTF">2022-08-12T14:55:16Z</dcterms:modified>
</cp:coreProperties>
</file>