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5" d="100"/>
          <a:sy n="75" d="100"/>
        </p:scale>
        <p:origin x="49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6/18/2026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3zchbh8s"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s://tinyurl.com/44wpyffh" TargetMode="Externa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70219"/>
          </a:xfrm>
        </p:spPr>
        <p:txBody>
          <a:bodyPr/>
          <a:lstStyle/>
          <a:p>
            <a:r>
              <a:rPr lang="en-US" dirty="0"/>
              <a:t>Speaking Truth</a:t>
            </a:r>
          </a:p>
        </p:txBody>
      </p:sp>
      <p:sp>
        <p:nvSpPr>
          <p:cNvPr id="3" name="Subtitle 2"/>
          <p:cNvSpPr>
            <a:spLocks noGrp="1"/>
          </p:cNvSpPr>
          <p:nvPr>
            <p:ph type="subTitle" idx="1"/>
          </p:nvPr>
        </p:nvSpPr>
        <p:spPr/>
        <p:txBody>
          <a:bodyPr/>
          <a:lstStyle/>
          <a:p>
            <a:r>
              <a:rPr lang="en-US" dirty="0"/>
              <a:t>July 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83E19-9BAE-BF83-8C67-B0B1576CCD7C}"/>
              </a:ext>
            </a:extLst>
          </p:cNvPr>
          <p:cNvSpPr>
            <a:spLocks noGrp="1"/>
          </p:cNvSpPr>
          <p:nvPr>
            <p:ph type="title"/>
          </p:nvPr>
        </p:nvSpPr>
        <p:spPr/>
        <p:txBody>
          <a:bodyPr/>
          <a:lstStyle/>
          <a:p>
            <a:r>
              <a:rPr lang="en-US" dirty="0"/>
              <a:t>The Way to Eternal Life</a:t>
            </a:r>
          </a:p>
        </p:txBody>
      </p:sp>
      <p:sp>
        <p:nvSpPr>
          <p:cNvPr id="3" name="Content Placeholder 2">
            <a:extLst>
              <a:ext uri="{FF2B5EF4-FFF2-40B4-BE49-F238E27FC236}">
                <a16:creationId xmlns:a16="http://schemas.microsoft.com/office/drawing/2014/main" id="{E5BDDE02-4C09-5F06-40E9-4242834B2517}"/>
              </a:ext>
            </a:extLst>
          </p:cNvPr>
          <p:cNvSpPr>
            <a:spLocks noGrp="1"/>
          </p:cNvSpPr>
          <p:nvPr>
            <p:ph idx="1"/>
          </p:nvPr>
        </p:nvSpPr>
        <p:spPr>
          <a:xfrm>
            <a:off x="838200" y="1825625"/>
            <a:ext cx="10515600" cy="4667250"/>
          </a:xfrm>
        </p:spPr>
        <p:txBody>
          <a:bodyPr>
            <a:normAutofit/>
          </a:bodyPr>
          <a:lstStyle/>
          <a:p>
            <a:r>
              <a:rPr lang="en-US" dirty="0"/>
              <a:t>What does the rich man’s answer to Jesus tell us about his character?  </a:t>
            </a:r>
          </a:p>
          <a:p>
            <a:r>
              <a:rPr lang="en-US" dirty="0"/>
              <a:t>What further requirement did Jesus pose?</a:t>
            </a:r>
          </a:p>
          <a:p>
            <a:r>
              <a:rPr lang="en-US" dirty="0"/>
              <a:t>Why do you think Jesus called for the man to sell his possessions and give to the poor?</a:t>
            </a:r>
          </a:p>
          <a:p>
            <a:endParaRPr lang="en-US" dirty="0"/>
          </a:p>
        </p:txBody>
      </p:sp>
    </p:spTree>
    <p:extLst>
      <p:ext uri="{BB962C8B-B14F-4D97-AF65-F5344CB8AC3E}">
        <p14:creationId xmlns:p14="http://schemas.microsoft.com/office/powerpoint/2010/main" val="15384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0BAA-CC1E-3E54-3E98-4046102B5765}"/>
              </a:ext>
            </a:extLst>
          </p:cNvPr>
          <p:cNvSpPr>
            <a:spLocks noGrp="1"/>
          </p:cNvSpPr>
          <p:nvPr>
            <p:ph type="title"/>
          </p:nvPr>
        </p:nvSpPr>
        <p:spPr/>
        <p:txBody>
          <a:bodyPr/>
          <a:lstStyle/>
          <a:p>
            <a:r>
              <a:rPr lang="en-US"/>
              <a:t>The Way to Eternal Life</a:t>
            </a:r>
          </a:p>
        </p:txBody>
      </p:sp>
      <p:sp>
        <p:nvSpPr>
          <p:cNvPr id="3" name="Content Placeholder 2">
            <a:extLst>
              <a:ext uri="{FF2B5EF4-FFF2-40B4-BE49-F238E27FC236}">
                <a16:creationId xmlns:a16="http://schemas.microsoft.com/office/drawing/2014/main" id="{292C64C4-D002-F4F1-41AF-171BE8986CDF}"/>
              </a:ext>
            </a:extLst>
          </p:cNvPr>
          <p:cNvSpPr>
            <a:spLocks noGrp="1"/>
          </p:cNvSpPr>
          <p:nvPr>
            <p:ph idx="1"/>
          </p:nvPr>
        </p:nvSpPr>
        <p:spPr/>
        <p:txBody>
          <a:bodyPr>
            <a:normAutofit lnSpcReduction="10000"/>
          </a:bodyPr>
          <a:lstStyle/>
          <a:p>
            <a:r>
              <a:rPr lang="en-US" dirty="0"/>
              <a:t>What might be significant about the fact that Jesus had not yet addressed the first four commandments … those which deal with our relationship with God?</a:t>
            </a:r>
          </a:p>
          <a:p>
            <a:r>
              <a:rPr lang="en-US" dirty="0"/>
              <a:t>What kinds of things can become substitutes for God in our lives?   What might Jesus ask us to set aside?</a:t>
            </a:r>
          </a:p>
          <a:p>
            <a:r>
              <a:rPr lang="en-US" dirty="0"/>
              <a:t>Why is it loving for Jesus to call us to do something difficult or even painful?</a:t>
            </a:r>
          </a:p>
          <a:p>
            <a:endParaRPr lang="en-US" dirty="0"/>
          </a:p>
        </p:txBody>
      </p:sp>
    </p:spTree>
    <p:extLst>
      <p:ext uri="{BB962C8B-B14F-4D97-AF65-F5344CB8AC3E}">
        <p14:creationId xmlns:p14="http://schemas.microsoft.com/office/powerpoint/2010/main" val="333967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4CCC-7854-3AFA-4B84-C162D473C20D}"/>
              </a:ext>
            </a:extLst>
          </p:cNvPr>
          <p:cNvSpPr>
            <a:spLocks noGrp="1"/>
          </p:cNvSpPr>
          <p:nvPr>
            <p:ph type="title"/>
          </p:nvPr>
        </p:nvSpPr>
        <p:spPr/>
        <p:txBody>
          <a:bodyPr/>
          <a:lstStyle/>
          <a:p>
            <a:r>
              <a:rPr lang="en-US" dirty="0"/>
              <a:t>The Way to Eternal Life</a:t>
            </a:r>
          </a:p>
        </p:txBody>
      </p:sp>
      <p:sp>
        <p:nvSpPr>
          <p:cNvPr id="3" name="Content Placeholder 2">
            <a:extLst>
              <a:ext uri="{FF2B5EF4-FFF2-40B4-BE49-F238E27FC236}">
                <a16:creationId xmlns:a16="http://schemas.microsoft.com/office/drawing/2014/main" id="{E4AB287D-44A8-04F6-766B-A0CB9D59333F}"/>
              </a:ext>
            </a:extLst>
          </p:cNvPr>
          <p:cNvSpPr>
            <a:spLocks noGrp="1"/>
          </p:cNvSpPr>
          <p:nvPr>
            <p:ph idx="1"/>
          </p:nvPr>
        </p:nvSpPr>
        <p:spPr/>
        <p:txBody>
          <a:bodyPr/>
          <a:lstStyle/>
          <a:p>
            <a:r>
              <a:rPr lang="en-US" dirty="0">
                <a:solidFill>
                  <a:srgbClr val="C00000"/>
                </a:solidFill>
              </a:rPr>
              <a:t>Consider odd juxtaposition of the man’s situation in verse 23.</a:t>
            </a:r>
          </a:p>
          <a:p>
            <a:pPr lvl="1"/>
            <a:r>
              <a:rPr lang="en-US" sz="3600" dirty="0">
                <a:solidFill>
                  <a:srgbClr val="C00000"/>
                </a:solidFill>
              </a:rPr>
              <a:t>Sadness and wealth in the same person</a:t>
            </a:r>
          </a:p>
          <a:p>
            <a:pPr lvl="1"/>
            <a:r>
              <a:rPr lang="en-US" sz="3600" dirty="0">
                <a:solidFill>
                  <a:srgbClr val="C00000"/>
                </a:solidFill>
              </a:rPr>
              <a:t>Why was he so sad as a wealthy man?</a:t>
            </a:r>
          </a:p>
          <a:p>
            <a:pPr lvl="1"/>
            <a:r>
              <a:rPr lang="en-US" sz="3600" dirty="0">
                <a:solidFill>
                  <a:srgbClr val="C00000"/>
                </a:solidFill>
              </a:rPr>
              <a:t>Seems like an oxymoron – those two things should not exist in the same person</a:t>
            </a:r>
          </a:p>
          <a:p>
            <a:endParaRPr lang="en-US" dirty="0"/>
          </a:p>
        </p:txBody>
      </p:sp>
    </p:spTree>
    <p:extLst>
      <p:ext uri="{BB962C8B-B14F-4D97-AF65-F5344CB8AC3E}">
        <p14:creationId xmlns:p14="http://schemas.microsoft.com/office/powerpoint/2010/main" val="122891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6C468-97E5-D248-02F8-04C9C5F917DB}"/>
              </a:ext>
            </a:extLst>
          </p:cNvPr>
          <p:cNvSpPr>
            <a:spLocks noGrp="1"/>
          </p:cNvSpPr>
          <p:nvPr>
            <p:ph type="title"/>
          </p:nvPr>
        </p:nvSpPr>
        <p:spPr/>
        <p:txBody>
          <a:bodyPr/>
          <a:lstStyle/>
          <a:p>
            <a:pPr algn="l"/>
            <a:r>
              <a:rPr lang="en-US" dirty="0"/>
              <a:t>Listen for hyperbole.</a:t>
            </a:r>
          </a:p>
        </p:txBody>
      </p:sp>
      <p:sp>
        <p:nvSpPr>
          <p:cNvPr id="3" name="Content Placeholder 2">
            <a:extLst>
              <a:ext uri="{FF2B5EF4-FFF2-40B4-BE49-F238E27FC236}">
                <a16:creationId xmlns:a16="http://schemas.microsoft.com/office/drawing/2014/main" id="{A63AF41D-70D5-5CF7-A78F-515D4A38C4A8}"/>
              </a:ext>
            </a:extLst>
          </p:cNvPr>
          <p:cNvSpPr>
            <a:spLocks noGrp="1"/>
          </p:cNvSpPr>
          <p:nvPr>
            <p:ph idx="1"/>
          </p:nvPr>
        </p:nvSpPr>
        <p:spPr>
          <a:xfrm>
            <a:off x="1958050" y="2033970"/>
            <a:ext cx="8275899" cy="4351338"/>
          </a:xfrm>
        </p:spPr>
        <p:txBody>
          <a:bodyPr/>
          <a:lstStyle/>
          <a:p>
            <a:pPr marL="0" indent="0" algn="ctr">
              <a:buNone/>
            </a:pPr>
            <a:r>
              <a:rPr lang="en-US" dirty="0"/>
              <a:t>Luke 18:24-27 (NIV)   Jesus looked at him and said, "How hard it is for the rich to enter the kingdom of God! 25  Indeed, it is easier for a camel to go through the eye of a needle than for a rich man to enter</a:t>
            </a:r>
          </a:p>
        </p:txBody>
      </p:sp>
    </p:spTree>
    <p:extLst>
      <p:ext uri="{BB962C8B-B14F-4D97-AF65-F5344CB8AC3E}">
        <p14:creationId xmlns:p14="http://schemas.microsoft.com/office/powerpoint/2010/main" val="360529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64D5E-F531-FA99-4F66-2F0367477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F485F-F510-2548-C4BB-DDE730DDA8DF}"/>
              </a:ext>
            </a:extLst>
          </p:cNvPr>
          <p:cNvSpPr>
            <a:spLocks noGrp="1"/>
          </p:cNvSpPr>
          <p:nvPr>
            <p:ph type="title"/>
          </p:nvPr>
        </p:nvSpPr>
        <p:spPr/>
        <p:txBody>
          <a:bodyPr/>
          <a:lstStyle/>
          <a:p>
            <a:pPr algn="l"/>
            <a:r>
              <a:rPr lang="en-US" dirty="0"/>
              <a:t>Listen for hyperbole.</a:t>
            </a:r>
          </a:p>
        </p:txBody>
      </p:sp>
      <p:sp>
        <p:nvSpPr>
          <p:cNvPr id="3" name="Content Placeholder 2">
            <a:extLst>
              <a:ext uri="{FF2B5EF4-FFF2-40B4-BE49-F238E27FC236}">
                <a16:creationId xmlns:a16="http://schemas.microsoft.com/office/drawing/2014/main" id="{E938798E-903F-851D-F6AE-62833D2F88A0}"/>
              </a:ext>
            </a:extLst>
          </p:cNvPr>
          <p:cNvSpPr>
            <a:spLocks noGrp="1"/>
          </p:cNvSpPr>
          <p:nvPr>
            <p:ph idx="1"/>
          </p:nvPr>
        </p:nvSpPr>
        <p:spPr>
          <a:xfrm>
            <a:off x="2303362" y="2141537"/>
            <a:ext cx="7338350" cy="4351338"/>
          </a:xfrm>
        </p:spPr>
        <p:txBody>
          <a:bodyPr/>
          <a:lstStyle/>
          <a:p>
            <a:pPr marL="0" indent="0" algn="ctr">
              <a:buNone/>
            </a:pPr>
            <a:r>
              <a:rPr lang="en-US" dirty="0"/>
              <a:t>the kingdom of God." 26  Those who heard this asked, "Who then can be saved?" 27  Jesus replied, "What is impossible with men is possible with God."</a:t>
            </a:r>
          </a:p>
        </p:txBody>
      </p:sp>
      <p:pic>
        <p:nvPicPr>
          <p:cNvPr id="5" name="Picture 4">
            <a:extLst>
              <a:ext uri="{FF2B5EF4-FFF2-40B4-BE49-F238E27FC236}">
                <a16:creationId xmlns:a16="http://schemas.microsoft.com/office/drawing/2014/main" id="{E4008948-FE3A-FCC3-A2D5-F498AE84A725}"/>
              </a:ext>
            </a:extLst>
          </p:cNvPr>
          <p:cNvPicPr>
            <a:picLocks noChangeAspect="1"/>
          </p:cNvPicPr>
          <p:nvPr/>
        </p:nvPicPr>
        <p:blipFill>
          <a:blip r:embed="rId2"/>
          <a:stretch>
            <a:fillRect/>
          </a:stretch>
        </p:blipFill>
        <p:spPr>
          <a:xfrm>
            <a:off x="4849792" y="5149667"/>
            <a:ext cx="2024378"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68249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255BC-F16B-9FF8-D2D1-11DC7F392436}"/>
              </a:ext>
            </a:extLst>
          </p:cNvPr>
          <p:cNvSpPr>
            <a:spLocks noGrp="1"/>
          </p:cNvSpPr>
          <p:nvPr>
            <p:ph type="title"/>
          </p:nvPr>
        </p:nvSpPr>
        <p:spPr/>
        <p:txBody>
          <a:bodyPr/>
          <a:lstStyle/>
          <a:p>
            <a:r>
              <a:rPr lang="en-US" dirty="0"/>
              <a:t>The Peril of Loving Wealth</a:t>
            </a:r>
          </a:p>
        </p:txBody>
      </p:sp>
      <p:sp>
        <p:nvSpPr>
          <p:cNvPr id="3" name="Content Placeholder 2">
            <a:extLst>
              <a:ext uri="{FF2B5EF4-FFF2-40B4-BE49-F238E27FC236}">
                <a16:creationId xmlns:a16="http://schemas.microsoft.com/office/drawing/2014/main" id="{952CC6E7-8EE4-BD46-CE8B-B145E5DFB311}"/>
              </a:ext>
            </a:extLst>
          </p:cNvPr>
          <p:cNvSpPr>
            <a:spLocks noGrp="1"/>
          </p:cNvSpPr>
          <p:nvPr>
            <p:ph idx="1"/>
          </p:nvPr>
        </p:nvSpPr>
        <p:spPr/>
        <p:txBody>
          <a:bodyPr/>
          <a:lstStyle/>
          <a:p>
            <a:r>
              <a:rPr lang="en-US" dirty="0"/>
              <a:t>Jesus makes an astonishing statement: "How hard it is for the rich to enter the kingdom of God!”</a:t>
            </a:r>
            <a:br>
              <a:rPr lang="en-US" dirty="0"/>
            </a:br>
            <a:r>
              <a:rPr lang="en-US" dirty="0"/>
              <a:t>Describe the figure of speech did He used to support His point. </a:t>
            </a:r>
          </a:p>
          <a:p>
            <a:endParaRPr lang="en-US" dirty="0"/>
          </a:p>
          <a:p>
            <a:endParaRPr lang="en-US" dirty="0"/>
          </a:p>
        </p:txBody>
      </p:sp>
      <p:pic>
        <p:nvPicPr>
          <p:cNvPr id="5" name="Picture 4" descr="Needle">
            <a:extLst>
              <a:ext uri="{FF2B5EF4-FFF2-40B4-BE49-F238E27FC236}">
                <a16:creationId xmlns:a16="http://schemas.microsoft.com/office/drawing/2014/main" id="{85751B24-B0EE-9D91-5057-65F7D6B049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8178245" flipV="1">
            <a:off x="4042309" y="3748087"/>
            <a:ext cx="290830" cy="2633345"/>
          </a:xfrm>
          <a:prstGeom prst="rect">
            <a:avLst/>
          </a:prstGeom>
          <a:ln>
            <a:noFill/>
          </a:ln>
          <a:effectLst>
            <a:outerShdw blurRad="292100" dist="139700" dir="2700000" algn="tl" rotWithShape="0">
              <a:srgbClr val="333333">
                <a:alpha val="65000"/>
              </a:srgbClr>
            </a:outerShdw>
          </a:effectLst>
        </p:spPr>
      </p:pic>
      <p:pic>
        <p:nvPicPr>
          <p:cNvPr id="7" name="Picture 6" descr="Bactrian Camel">
            <a:extLst>
              <a:ext uri="{FF2B5EF4-FFF2-40B4-BE49-F238E27FC236}">
                <a16:creationId xmlns:a16="http://schemas.microsoft.com/office/drawing/2014/main" id="{D5885CDC-3604-35B2-8655-D6B7E392FB9A}"/>
              </a:ext>
            </a:extLst>
          </p:cNvPr>
          <p:cNvPicPr>
            <a:picLocks noChangeAspect="1"/>
          </p:cNvPicPr>
          <p:nvPr/>
        </p:nvPicPr>
        <p:blipFill>
          <a:blip r:embed="rId3"/>
          <a:stretch>
            <a:fillRect/>
          </a:stretch>
        </p:blipFill>
        <p:spPr>
          <a:xfrm flipH="1">
            <a:off x="6820518" y="3634665"/>
            <a:ext cx="2367515" cy="25422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8691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D2A82-376A-0372-3F36-E32334D2CE15}"/>
              </a:ext>
            </a:extLst>
          </p:cNvPr>
          <p:cNvSpPr>
            <a:spLocks noGrp="1"/>
          </p:cNvSpPr>
          <p:nvPr>
            <p:ph type="title"/>
          </p:nvPr>
        </p:nvSpPr>
        <p:spPr/>
        <p:txBody>
          <a:bodyPr/>
          <a:lstStyle/>
          <a:p>
            <a:r>
              <a:rPr lang="en-US" dirty="0"/>
              <a:t>The Peril of Loving Wealth</a:t>
            </a:r>
          </a:p>
        </p:txBody>
      </p:sp>
      <p:sp>
        <p:nvSpPr>
          <p:cNvPr id="3" name="Content Placeholder 2">
            <a:extLst>
              <a:ext uri="{FF2B5EF4-FFF2-40B4-BE49-F238E27FC236}">
                <a16:creationId xmlns:a16="http://schemas.microsoft.com/office/drawing/2014/main" id="{9A384C96-2582-6406-4C87-CAB8048928D1}"/>
              </a:ext>
            </a:extLst>
          </p:cNvPr>
          <p:cNvSpPr>
            <a:spLocks noGrp="1"/>
          </p:cNvSpPr>
          <p:nvPr>
            <p:ph idx="1"/>
          </p:nvPr>
        </p:nvSpPr>
        <p:spPr>
          <a:xfrm>
            <a:off x="838200" y="1825624"/>
            <a:ext cx="10515600" cy="4498975"/>
          </a:xfrm>
        </p:spPr>
        <p:txBody>
          <a:bodyPr>
            <a:normAutofit/>
          </a:bodyPr>
          <a:lstStyle/>
          <a:p>
            <a:r>
              <a:rPr lang="en-US" dirty="0">
                <a:solidFill>
                  <a:srgbClr val="C00000"/>
                </a:solidFill>
              </a:rPr>
              <a:t>Probably the disciples would have been surprised to hear Him say that. </a:t>
            </a:r>
          </a:p>
          <a:p>
            <a:pPr lvl="1"/>
            <a:r>
              <a:rPr lang="en-US" dirty="0">
                <a:solidFill>
                  <a:srgbClr val="C00000"/>
                </a:solidFill>
              </a:rPr>
              <a:t>The hyperbole implied impossibility</a:t>
            </a:r>
          </a:p>
          <a:p>
            <a:pPr lvl="1"/>
            <a:r>
              <a:rPr lang="en-US" dirty="0">
                <a:solidFill>
                  <a:srgbClr val="C00000"/>
                </a:solidFill>
              </a:rPr>
              <a:t>Jewish culture - wealth demonstrated God’s blessing, God’s favor, God’s positive evaluation of one’s life</a:t>
            </a:r>
          </a:p>
          <a:p>
            <a:pPr lvl="1"/>
            <a:r>
              <a:rPr lang="en-US" dirty="0">
                <a:solidFill>
                  <a:srgbClr val="C00000"/>
                </a:solidFill>
              </a:rPr>
              <a:t>Poverty showed God was withholding His blessing because of one’s poor spiritual condition</a:t>
            </a:r>
          </a:p>
          <a:p>
            <a:pPr lvl="1"/>
            <a:r>
              <a:rPr lang="en-US" dirty="0">
                <a:solidFill>
                  <a:srgbClr val="C00000"/>
                </a:solidFill>
              </a:rPr>
              <a:t>Jesus’ comment was in direct opposition to that cultural belief</a:t>
            </a:r>
          </a:p>
          <a:p>
            <a:endParaRPr lang="en-US" dirty="0"/>
          </a:p>
        </p:txBody>
      </p:sp>
    </p:spTree>
    <p:extLst>
      <p:ext uri="{BB962C8B-B14F-4D97-AF65-F5344CB8AC3E}">
        <p14:creationId xmlns:p14="http://schemas.microsoft.com/office/powerpoint/2010/main" val="355689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44B90-6654-F805-EF70-F5BB2ABEE7AE}"/>
              </a:ext>
            </a:extLst>
          </p:cNvPr>
          <p:cNvSpPr>
            <a:spLocks noGrp="1"/>
          </p:cNvSpPr>
          <p:nvPr>
            <p:ph type="title"/>
          </p:nvPr>
        </p:nvSpPr>
        <p:spPr/>
        <p:txBody>
          <a:bodyPr/>
          <a:lstStyle/>
          <a:p>
            <a:r>
              <a:rPr lang="en-US" dirty="0"/>
              <a:t>The Peril of Loving Wealth</a:t>
            </a:r>
          </a:p>
        </p:txBody>
      </p:sp>
      <p:sp>
        <p:nvSpPr>
          <p:cNvPr id="3" name="Content Placeholder 2">
            <a:extLst>
              <a:ext uri="{FF2B5EF4-FFF2-40B4-BE49-F238E27FC236}">
                <a16:creationId xmlns:a16="http://schemas.microsoft.com/office/drawing/2014/main" id="{72C9C5D0-EF43-FA0E-8145-8FF251007B31}"/>
              </a:ext>
            </a:extLst>
          </p:cNvPr>
          <p:cNvSpPr>
            <a:spLocks noGrp="1"/>
          </p:cNvSpPr>
          <p:nvPr>
            <p:ph idx="1"/>
          </p:nvPr>
        </p:nvSpPr>
        <p:spPr/>
        <p:txBody>
          <a:bodyPr/>
          <a:lstStyle/>
          <a:p>
            <a:r>
              <a:rPr lang="en-US" dirty="0"/>
              <a:t>How </a:t>
            </a:r>
            <a:r>
              <a:rPr lang="en-US" b="1" dirty="0"/>
              <a:t>can</a:t>
            </a:r>
            <a:r>
              <a:rPr lang="en-US" dirty="0"/>
              <a:t> a rich person—or any person—enter the kingdom of God?</a:t>
            </a:r>
          </a:p>
          <a:p>
            <a:r>
              <a:rPr lang="en-US" dirty="0"/>
              <a:t>In what ways can wealth and possessions get in the way of following Jesus?</a:t>
            </a:r>
          </a:p>
          <a:p>
            <a:r>
              <a:rPr lang="en-US" dirty="0"/>
              <a:t>How can we own possessions without possessions owning us?</a:t>
            </a:r>
          </a:p>
          <a:p>
            <a:endParaRPr lang="en-US" dirty="0"/>
          </a:p>
          <a:p>
            <a:endParaRPr lang="en-US" dirty="0"/>
          </a:p>
        </p:txBody>
      </p:sp>
    </p:spTree>
    <p:extLst>
      <p:ext uri="{BB962C8B-B14F-4D97-AF65-F5344CB8AC3E}">
        <p14:creationId xmlns:p14="http://schemas.microsoft.com/office/powerpoint/2010/main" val="249102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9A58-5350-F084-54B5-7896AAEECD1D}"/>
              </a:ext>
            </a:extLst>
          </p:cNvPr>
          <p:cNvSpPr>
            <a:spLocks noGrp="1"/>
          </p:cNvSpPr>
          <p:nvPr>
            <p:ph type="title"/>
          </p:nvPr>
        </p:nvSpPr>
        <p:spPr/>
        <p:txBody>
          <a:bodyPr/>
          <a:lstStyle/>
          <a:p>
            <a:pPr algn="l"/>
            <a:r>
              <a:rPr lang="en-US" dirty="0"/>
              <a:t>Listen for a promise.</a:t>
            </a:r>
          </a:p>
        </p:txBody>
      </p:sp>
      <p:sp>
        <p:nvSpPr>
          <p:cNvPr id="3" name="Content Placeholder 2">
            <a:extLst>
              <a:ext uri="{FF2B5EF4-FFF2-40B4-BE49-F238E27FC236}">
                <a16:creationId xmlns:a16="http://schemas.microsoft.com/office/drawing/2014/main" id="{A96707F2-98B7-785D-F2CA-6A076508FAAF}"/>
              </a:ext>
            </a:extLst>
          </p:cNvPr>
          <p:cNvSpPr>
            <a:spLocks noGrp="1"/>
          </p:cNvSpPr>
          <p:nvPr>
            <p:ph idx="1"/>
          </p:nvPr>
        </p:nvSpPr>
        <p:spPr/>
        <p:txBody>
          <a:bodyPr/>
          <a:lstStyle/>
          <a:p>
            <a:pPr marL="0" indent="0" algn="ctr">
              <a:buNone/>
            </a:pPr>
            <a:r>
              <a:rPr lang="en-US" dirty="0"/>
              <a:t>Luke 18:28-30 (NIV)   Peter said to him, "We have left all we had to follow you!" 29  "I tell you the truth," Jesus said to them, "no one who has left home or wife or brothers or parents or children for the sake of the kingdom of God 30  will fail to receive many times as much in this age and, in the age to come, eternal life." </a:t>
            </a:r>
          </a:p>
          <a:p>
            <a:pPr marL="0" indent="0" algn="ctr">
              <a:buNone/>
            </a:pPr>
            <a:endParaRPr lang="en-US" dirty="0"/>
          </a:p>
        </p:txBody>
      </p:sp>
      <p:pic>
        <p:nvPicPr>
          <p:cNvPr id="5" name="Picture 4">
            <a:extLst>
              <a:ext uri="{FF2B5EF4-FFF2-40B4-BE49-F238E27FC236}">
                <a16:creationId xmlns:a16="http://schemas.microsoft.com/office/drawing/2014/main" id="{9A9DD26F-4279-A87C-C817-C5646AE6841D}"/>
              </a:ext>
            </a:extLst>
          </p:cNvPr>
          <p:cNvPicPr>
            <a:picLocks noChangeAspect="1"/>
          </p:cNvPicPr>
          <p:nvPr/>
        </p:nvPicPr>
        <p:blipFill>
          <a:blip r:embed="rId2"/>
          <a:stretch>
            <a:fillRect/>
          </a:stretch>
        </p:blipFill>
        <p:spPr>
          <a:xfrm>
            <a:off x="4837092" y="5683067"/>
            <a:ext cx="2024378"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523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AEE8A-0C33-13DC-17E6-EF1FD179BC97}"/>
              </a:ext>
            </a:extLst>
          </p:cNvPr>
          <p:cNvSpPr>
            <a:spLocks noGrp="1"/>
          </p:cNvSpPr>
          <p:nvPr>
            <p:ph type="title"/>
          </p:nvPr>
        </p:nvSpPr>
        <p:spPr/>
        <p:txBody>
          <a:bodyPr/>
          <a:lstStyle/>
          <a:p>
            <a:r>
              <a:rPr lang="en-US" dirty="0"/>
              <a:t>Benefits of Choosing Jesus</a:t>
            </a:r>
          </a:p>
        </p:txBody>
      </p:sp>
      <p:sp>
        <p:nvSpPr>
          <p:cNvPr id="3" name="Content Placeholder 2">
            <a:extLst>
              <a:ext uri="{FF2B5EF4-FFF2-40B4-BE49-F238E27FC236}">
                <a16:creationId xmlns:a16="http://schemas.microsoft.com/office/drawing/2014/main" id="{E0B271F8-87D7-42D0-9C17-B32CBDD7B464}"/>
              </a:ext>
            </a:extLst>
          </p:cNvPr>
          <p:cNvSpPr>
            <a:spLocks noGrp="1"/>
          </p:cNvSpPr>
          <p:nvPr>
            <p:ph idx="1"/>
          </p:nvPr>
        </p:nvSpPr>
        <p:spPr/>
        <p:txBody>
          <a:bodyPr/>
          <a:lstStyle/>
          <a:p>
            <a:r>
              <a:rPr lang="en-US" dirty="0"/>
              <a:t>According to Jesus, what kinds of sacrifices might people make for the sake of God's kingdom?</a:t>
            </a:r>
          </a:p>
          <a:p>
            <a:r>
              <a:rPr lang="en-US" dirty="0"/>
              <a:t>Compare the rich ruler and the disciples. What made the difference between the ruler walking away and the disciples following Jesus?</a:t>
            </a:r>
          </a:p>
          <a:p>
            <a:endParaRPr lang="en-US" dirty="0"/>
          </a:p>
        </p:txBody>
      </p:sp>
      <p:graphicFrame>
        <p:nvGraphicFramePr>
          <p:cNvPr id="4" name="Table 3">
            <a:extLst>
              <a:ext uri="{FF2B5EF4-FFF2-40B4-BE49-F238E27FC236}">
                <a16:creationId xmlns:a16="http://schemas.microsoft.com/office/drawing/2014/main" id="{9A9F42AF-DCAD-EF8F-7AFB-281FCCA26DAD}"/>
              </a:ext>
            </a:extLst>
          </p:cNvPr>
          <p:cNvGraphicFramePr>
            <a:graphicFrameLocks noGrp="1"/>
          </p:cNvGraphicFramePr>
          <p:nvPr>
            <p:extLst>
              <p:ext uri="{D42A27DB-BD31-4B8C-83A1-F6EECF244321}">
                <p14:modId xmlns:p14="http://schemas.microsoft.com/office/powerpoint/2010/main" val="2864367868"/>
              </p:ext>
            </p:extLst>
          </p:nvPr>
        </p:nvGraphicFramePr>
        <p:xfrm>
          <a:off x="838200" y="4796366"/>
          <a:ext cx="10515600" cy="14630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486015658"/>
                    </a:ext>
                  </a:extLst>
                </a:gridCol>
                <a:gridCol w="5257800">
                  <a:extLst>
                    <a:ext uri="{9D8B030D-6E8A-4147-A177-3AD203B41FA5}">
                      <a16:colId xmlns:a16="http://schemas.microsoft.com/office/drawing/2014/main" val="3877800114"/>
                    </a:ext>
                  </a:extLst>
                </a:gridCol>
              </a:tblGrid>
              <a:tr h="370840">
                <a:tc>
                  <a:txBody>
                    <a:bodyPr/>
                    <a:lstStyle/>
                    <a:p>
                      <a:pPr algn="ctr"/>
                      <a:r>
                        <a:rPr lang="en-US" sz="2800" dirty="0"/>
                        <a:t>Rich Ruler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Disciples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8416896"/>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421203"/>
                  </a:ext>
                </a:extLst>
              </a:tr>
            </a:tbl>
          </a:graphicData>
        </a:graphic>
      </p:graphicFrame>
    </p:spTree>
    <p:extLst>
      <p:ext uri="{BB962C8B-B14F-4D97-AF65-F5344CB8AC3E}">
        <p14:creationId xmlns:p14="http://schemas.microsoft.com/office/powerpoint/2010/main" val="224298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4F95-B58A-0872-4EFB-90FF0D45ADED}"/>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AAE52189-EE46-42BD-F5D5-19F70433C37A}"/>
              </a:ext>
            </a:extLst>
          </p:cNvPr>
          <p:cNvGrpSpPr/>
          <p:nvPr/>
        </p:nvGrpSpPr>
        <p:grpSpPr>
          <a:xfrm>
            <a:off x="2849598" y="1591294"/>
            <a:ext cx="6492803" cy="4261076"/>
            <a:chOff x="2849598" y="1591294"/>
            <a:chExt cx="6492803" cy="4261076"/>
          </a:xfrm>
        </p:grpSpPr>
        <p:pic>
          <p:nvPicPr>
            <p:cNvPr id="4" name="Picture 3">
              <a:extLst>
                <a:ext uri="{FF2B5EF4-FFF2-40B4-BE49-F238E27FC236}">
                  <a16:creationId xmlns:a16="http://schemas.microsoft.com/office/drawing/2014/main" id="{1C948EA5-6504-B00B-08CD-A24122C35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29000"/>
              <a:ext cx="5714286" cy="3200000"/>
            </a:xfrm>
            <a:prstGeom prst="rect">
              <a:avLst/>
            </a:prstGeom>
            <a:ln>
              <a:noFill/>
            </a:ln>
            <a:effectLst>
              <a:outerShdw blurRad="292100" dist="139700" dir="2700000" algn="tl" rotWithShape="0">
                <a:srgbClr val="333333">
                  <a:alpha val="65000"/>
                </a:srgbClr>
              </a:outerShdw>
            </a:effectLst>
          </p:spPr>
        </p:pic>
        <p:pic>
          <p:nvPicPr>
            <p:cNvPr id="6" name="Picture 5">
              <a:hlinkClick r:id="rId3"/>
              <a:extLst>
                <a:ext uri="{FF2B5EF4-FFF2-40B4-BE49-F238E27FC236}">
                  <a16:creationId xmlns:a16="http://schemas.microsoft.com/office/drawing/2014/main" id="{3DA9670E-1498-5240-F3F7-6555DBA3B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1294"/>
              <a:ext cx="6492803" cy="4261076"/>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D27AB974-B1DD-C670-30C3-FED3828086D7}"/>
              </a:ext>
            </a:extLst>
          </p:cNvPr>
          <p:cNvSpPr txBox="1"/>
          <p:nvPr/>
        </p:nvSpPr>
        <p:spPr>
          <a:xfrm>
            <a:off x="4500748" y="5852370"/>
            <a:ext cx="3170712"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899910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DEF9A-349F-1543-43C6-25B4A708F1ED}"/>
              </a:ext>
            </a:extLst>
          </p:cNvPr>
          <p:cNvSpPr>
            <a:spLocks noGrp="1"/>
          </p:cNvSpPr>
          <p:nvPr>
            <p:ph type="title"/>
          </p:nvPr>
        </p:nvSpPr>
        <p:spPr/>
        <p:txBody>
          <a:bodyPr/>
          <a:lstStyle/>
          <a:p>
            <a:r>
              <a:rPr lang="en-US" dirty="0"/>
              <a:t>Benefits of Choosing Jesus</a:t>
            </a:r>
          </a:p>
        </p:txBody>
      </p:sp>
      <p:sp>
        <p:nvSpPr>
          <p:cNvPr id="3" name="Content Placeholder 2">
            <a:extLst>
              <a:ext uri="{FF2B5EF4-FFF2-40B4-BE49-F238E27FC236}">
                <a16:creationId xmlns:a16="http://schemas.microsoft.com/office/drawing/2014/main" id="{FBFC5F60-F73C-F0BA-8FEA-6BA417244309}"/>
              </a:ext>
            </a:extLst>
          </p:cNvPr>
          <p:cNvSpPr>
            <a:spLocks noGrp="1"/>
          </p:cNvSpPr>
          <p:nvPr>
            <p:ph idx="1"/>
          </p:nvPr>
        </p:nvSpPr>
        <p:spPr/>
        <p:txBody>
          <a:bodyPr>
            <a:normAutofit/>
          </a:bodyPr>
          <a:lstStyle/>
          <a:p>
            <a:r>
              <a:rPr lang="en-US" dirty="0"/>
              <a:t>What kinds of things in our lives might we value so highly that it could keep us from fully following Christ?</a:t>
            </a:r>
          </a:p>
          <a:p>
            <a:r>
              <a:rPr lang="en-US" dirty="0"/>
              <a:t>What does Jesus mean when He says believers will receive "many times more" in this life?   What are some benefits of following Jesus that cannot be bought with money?</a:t>
            </a:r>
          </a:p>
          <a:p>
            <a:endParaRPr lang="en-US" dirty="0"/>
          </a:p>
        </p:txBody>
      </p:sp>
    </p:spTree>
    <p:extLst>
      <p:ext uri="{BB962C8B-B14F-4D97-AF65-F5344CB8AC3E}">
        <p14:creationId xmlns:p14="http://schemas.microsoft.com/office/powerpoint/2010/main" val="10043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FE21-CF14-F75E-B9B1-7B7B43A2EA5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37F8431-C12B-9E2A-2BA6-51FE81B67F51}"/>
              </a:ext>
            </a:extLst>
          </p:cNvPr>
          <p:cNvSpPr>
            <a:spLocks noGrp="1"/>
          </p:cNvSpPr>
          <p:nvPr>
            <p:ph idx="1"/>
          </p:nvPr>
        </p:nvSpPr>
        <p:spPr>
          <a:xfrm>
            <a:off x="838200" y="2006599"/>
            <a:ext cx="10515600" cy="4170363"/>
          </a:xfrm>
        </p:spPr>
        <p:txBody>
          <a:bodyPr/>
          <a:lstStyle/>
          <a:p>
            <a:r>
              <a:rPr lang="en-US" dirty="0"/>
              <a:t>Walk. </a:t>
            </a:r>
          </a:p>
          <a:p>
            <a:pPr lvl="1"/>
            <a:r>
              <a:rPr lang="en-US" sz="3600" dirty="0"/>
              <a:t>Pray and thank God for giving you the gift of eternal life. </a:t>
            </a:r>
          </a:p>
          <a:p>
            <a:pPr lvl="1"/>
            <a:r>
              <a:rPr lang="en-US" sz="3600" dirty="0"/>
              <a:t>Humbly praise Him for it.</a:t>
            </a:r>
          </a:p>
          <a:p>
            <a:endParaRPr lang="en-US" dirty="0"/>
          </a:p>
        </p:txBody>
      </p:sp>
    </p:spTree>
    <p:extLst>
      <p:ext uri="{BB962C8B-B14F-4D97-AF65-F5344CB8AC3E}">
        <p14:creationId xmlns:p14="http://schemas.microsoft.com/office/powerpoint/2010/main" val="3585263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C73FF-B40E-36FF-0FCF-CF3EFCDE7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384E7-EB1A-3D50-6E97-E04C8140A26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B8AB3C3-2E42-493F-7DE6-FBC15BE952B6}"/>
              </a:ext>
            </a:extLst>
          </p:cNvPr>
          <p:cNvSpPr>
            <a:spLocks noGrp="1"/>
          </p:cNvSpPr>
          <p:nvPr>
            <p:ph idx="1"/>
          </p:nvPr>
        </p:nvSpPr>
        <p:spPr/>
        <p:txBody>
          <a:bodyPr>
            <a:normAutofit/>
          </a:bodyPr>
          <a:lstStyle/>
          <a:p>
            <a:r>
              <a:rPr lang="en-US" dirty="0"/>
              <a:t>Run. </a:t>
            </a:r>
          </a:p>
          <a:p>
            <a:pPr lvl="1"/>
            <a:r>
              <a:rPr lang="en-US" sz="3600" dirty="0"/>
              <a:t>Reflect on the many ways God has been good to you as a believer. </a:t>
            </a:r>
          </a:p>
          <a:p>
            <a:pPr lvl="1"/>
            <a:r>
              <a:rPr lang="en-US" sz="3600" dirty="0"/>
              <a:t>Write these blessings down and keep the list handy. </a:t>
            </a:r>
          </a:p>
          <a:p>
            <a:pPr lvl="1"/>
            <a:r>
              <a:rPr lang="en-US" sz="3600" dirty="0"/>
              <a:t>In the future, whenever you remember an instance of God’s goodness or He blesses you again, record it.</a:t>
            </a:r>
          </a:p>
          <a:p>
            <a:endParaRPr lang="en-US" dirty="0"/>
          </a:p>
        </p:txBody>
      </p:sp>
    </p:spTree>
    <p:extLst>
      <p:ext uri="{BB962C8B-B14F-4D97-AF65-F5344CB8AC3E}">
        <p14:creationId xmlns:p14="http://schemas.microsoft.com/office/powerpoint/2010/main" val="709076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246B9-75F6-9887-D0A3-A5D8B303FA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A4D0E-8FA1-AD44-14A6-DD3302A05DE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83BD387-6B8A-1AF3-575E-63F4D00A3278}"/>
              </a:ext>
            </a:extLst>
          </p:cNvPr>
          <p:cNvSpPr>
            <a:spLocks noGrp="1"/>
          </p:cNvSpPr>
          <p:nvPr>
            <p:ph idx="1"/>
          </p:nvPr>
        </p:nvSpPr>
        <p:spPr/>
        <p:txBody>
          <a:bodyPr/>
          <a:lstStyle/>
          <a:p>
            <a:r>
              <a:rPr lang="en-US" dirty="0"/>
              <a:t>Soar. </a:t>
            </a:r>
          </a:p>
          <a:p>
            <a:pPr lvl="1"/>
            <a:r>
              <a:rPr lang="en-US" sz="3600" dirty="0"/>
              <a:t>What do you need to leave behind to follow Jesus? </a:t>
            </a:r>
          </a:p>
          <a:p>
            <a:pPr lvl="1"/>
            <a:r>
              <a:rPr lang="en-US" sz="3600" dirty="0"/>
              <a:t>Identify those things that can easily take God’s rightful place in your life. </a:t>
            </a:r>
          </a:p>
          <a:p>
            <a:pPr lvl="1"/>
            <a:r>
              <a:rPr lang="en-US" sz="3600" dirty="0"/>
              <a:t>Develop an action plan to put them aside and replace them with a godly discipline. </a:t>
            </a:r>
          </a:p>
          <a:p>
            <a:endParaRPr lang="en-US" dirty="0"/>
          </a:p>
        </p:txBody>
      </p:sp>
    </p:spTree>
    <p:extLst>
      <p:ext uri="{BB962C8B-B14F-4D97-AF65-F5344CB8AC3E}">
        <p14:creationId xmlns:p14="http://schemas.microsoft.com/office/powerpoint/2010/main" val="2927403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C92C1-250B-2376-5043-AEECBEEBE11D}"/>
              </a:ext>
            </a:extLst>
          </p:cNvPr>
          <p:cNvSpPr>
            <a:spLocks noGrp="1"/>
          </p:cNvSpPr>
          <p:nvPr>
            <p:ph type="title"/>
          </p:nvPr>
        </p:nvSpPr>
        <p:spPr>
          <a:xfrm>
            <a:off x="3556000" y="365125"/>
            <a:ext cx="7797800" cy="1325563"/>
          </a:xfrm>
        </p:spPr>
        <p:txBody>
          <a:bodyPr/>
          <a:lstStyle/>
          <a:p>
            <a:r>
              <a:rPr lang="en-US" dirty="0"/>
              <a:t>Family Activities</a:t>
            </a:r>
          </a:p>
        </p:txBody>
      </p:sp>
      <p:pic>
        <p:nvPicPr>
          <p:cNvPr id="4" name="Picture 3">
            <a:extLst>
              <a:ext uri="{FF2B5EF4-FFF2-40B4-BE49-F238E27FC236}">
                <a16:creationId xmlns:a16="http://schemas.microsoft.com/office/drawing/2014/main" id="{B7E9F349-75A9-2B4C-AB58-90ACF8166407}"/>
              </a:ext>
            </a:extLst>
          </p:cNvPr>
          <p:cNvPicPr>
            <a:picLocks noChangeAspect="1"/>
          </p:cNvPicPr>
          <p:nvPr/>
        </p:nvPicPr>
        <p:blipFill>
          <a:blip r:embed="rId2">
            <a:clrChange>
              <a:clrFrom>
                <a:srgbClr val="FF0000"/>
              </a:clrFrom>
              <a:clrTo>
                <a:srgbClr val="FF0000">
                  <a:alpha val="0"/>
                </a:srgbClr>
              </a:clrTo>
            </a:clrChange>
            <a:duotone>
              <a:schemeClr val="accent6">
                <a:shade val="45000"/>
                <a:satMod val="135000"/>
              </a:schemeClr>
              <a:prstClr val="white"/>
            </a:duotone>
          </a:blip>
          <a:stretch>
            <a:fillRect/>
          </a:stretch>
        </p:blipFill>
        <p:spPr>
          <a:xfrm>
            <a:off x="4622799" y="1709952"/>
            <a:ext cx="7130343" cy="3438095"/>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5" name="Picture 4">
            <a:extLst>
              <a:ext uri="{FF2B5EF4-FFF2-40B4-BE49-F238E27FC236}">
                <a16:creationId xmlns:a16="http://schemas.microsoft.com/office/drawing/2014/main" id="{21947EBD-01B0-CA38-6B87-9628159578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2263">
            <a:off x="9842500" y="3223771"/>
            <a:ext cx="1511300" cy="1359343"/>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6" name="Picture 5">
            <a:extLst>
              <a:ext uri="{FF2B5EF4-FFF2-40B4-BE49-F238E27FC236}">
                <a16:creationId xmlns:a16="http://schemas.microsoft.com/office/drawing/2014/main" id="{7F8EA425-7348-46FE-AC23-9A6F81D60237}"/>
              </a:ext>
            </a:extLst>
          </p:cNvPr>
          <p:cNvPicPr>
            <a:picLocks noChangeAspect="1"/>
          </p:cNvPicPr>
          <p:nvPr/>
        </p:nvPicPr>
        <p:blipFill>
          <a:blip r:embed="rId4"/>
          <a:stretch/>
        </p:blipFill>
        <p:spPr>
          <a:xfrm flipH="1">
            <a:off x="5173662" y="3815863"/>
            <a:ext cx="2293938" cy="2664367"/>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A9BE4658-36EA-697A-1623-59A5EC2E6342}"/>
              </a:ext>
            </a:extLst>
          </p:cNvPr>
          <p:cNvSpPr/>
          <p:nvPr/>
        </p:nvSpPr>
        <p:spPr>
          <a:xfrm>
            <a:off x="438858" y="1270000"/>
            <a:ext cx="4336342" cy="4584700"/>
          </a:xfrm>
          <a:prstGeom prst="wedgeRoundRectCallout">
            <a:avLst>
              <a:gd name="adj1" fmla="val 63086"/>
              <a:gd name="adj2" fmla="val 236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I was heading out when I noticed something about your sign out front. Those three fellas—Biff, Cliff, and the other one, Griff— knocked some of the letters right off, straight down into the dirt. Maybe we could fix it. I heard there’s help at  </a:t>
            </a:r>
            <a:r>
              <a:rPr lang="en-US" sz="2000" dirty="0">
                <a:latin typeface="Comic Sans MS" panose="030F0702030302020204" pitchFamily="66" charset="0"/>
                <a:hlinkClick r:id="rId5"/>
              </a:rPr>
              <a:t>https://tinyurl.com/44wpyffh</a:t>
            </a:r>
            <a:r>
              <a:rPr lang="en-US" sz="2000" dirty="0">
                <a:latin typeface="Comic Sans MS" panose="030F0702030302020204" pitchFamily="66" charset="0"/>
              </a:rPr>
              <a:t> Oh, and one more thing... do you happen to have a ladder? </a:t>
            </a:r>
          </a:p>
        </p:txBody>
      </p:sp>
    </p:spTree>
    <p:extLst>
      <p:ext uri="{BB962C8B-B14F-4D97-AF65-F5344CB8AC3E}">
        <p14:creationId xmlns:p14="http://schemas.microsoft.com/office/powerpoint/2010/main" val="4253484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A10A4-1172-BBCC-BE02-6F9234236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5ECB0-6B3E-8E26-C175-C635ABA2B106}"/>
              </a:ext>
            </a:extLst>
          </p:cNvPr>
          <p:cNvSpPr>
            <a:spLocks noGrp="1"/>
          </p:cNvSpPr>
          <p:nvPr>
            <p:ph type="ctrTitle"/>
          </p:nvPr>
        </p:nvSpPr>
        <p:spPr>
          <a:xfrm>
            <a:off x="1524000" y="1122363"/>
            <a:ext cx="9144000" cy="1870219"/>
          </a:xfrm>
        </p:spPr>
        <p:txBody>
          <a:bodyPr/>
          <a:lstStyle/>
          <a:p>
            <a:r>
              <a:rPr lang="en-US" dirty="0"/>
              <a:t>Speaking Truth</a:t>
            </a:r>
          </a:p>
        </p:txBody>
      </p:sp>
      <p:sp>
        <p:nvSpPr>
          <p:cNvPr id="3" name="Subtitle 2">
            <a:extLst>
              <a:ext uri="{FF2B5EF4-FFF2-40B4-BE49-F238E27FC236}">
                <a16:creationId xmlns:a16="http://schemas.microsoft.com/office/drawing/2014/main" id="{EE02F8C9-6DCA-52A8-9D0D-0E2DAB4159C2}"/>
              </a:ext>
            </a:extLst>
          </p:cNvPr>
          <p:cNvSpPr>
            <a:spLocks noGrp="1"/>
          </p:cNvSpPr>
          <p:nvPr>
            <p:ph type="subTitle" idx="1"/>
          </p:nvPr>
        </p:nvSpPr>
        <p:spPr/>
        <p:txBody>
          <a:bodyPr/>
          <a:lstStyle/>
          <a:p>
            <a:r>
              <a:rPr lang="en-US" dirty="0"/>
              <a:t>July 5</a:t>
            </a:r>
          </a:p>
        </p:txBody>
      </p:sp>
    </p:spTree>
    <p:extLst>
      <p:ext uri="{BB962C8B-B14F-4D97-AF65-F5344CB8AC3E}">
        <p14:creationId xmlns:p14="http://schemas.microsoft.com/office/powerpoint/2010/main" val="116561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FECB6-68EF-343D-0D5C-27C37870E7B9}"/>
              </a:ext>
            </a:extLst>
          </p:cNvPr>
          <p:cNvSpPr>
            <a:spLocks noGrp="1"/>
          </p:cNvSpPr>
          <p:nvPr>
            <p:ph type="title"/>
          </p:nvPr>
        </p:nvSpPr>
        <p:spPr/>
        <p:txBody>
          <a:bodyPr/>
          <a:lstStyle/>
          <a:p>
            <a:r>
              <a:rPr lang="en-US" dirty="0"/>
              <a:t>Top Romantic Proposal Ideas</a:t>
            </a:r>
          </a:p>
        </p:txBody>
      </p:sp>
      <p:sp>
        <p:nvSpPr>
          <p:cNvPr id="3" name="Content Placeholder 2">
            <a:extLst>
              <a:ext uri="{FF2B5EF4-FFF2-40B4-BE49-F238E27FC236}">
                <a16:creationId xmlns:a16="http://schemas.microsoft.com/office/drawing/2014/main" id="{12BE695A-A1F6-1A4C-2969-8678BF968C5B}"/>
              </a:ext>
            </a:extLst>
          </p:cNvPr>
          <p:cNvSpPr>
            <a:spLocks noGrp="1"/>
          </p:cNvSpPr>
          <p:nvPr>
            <p:ph idx="1"/>
          </p:nvPr>
        </p:nvSpPr>
        <p:spPr/>
        <p:txBody>
          <a:bodyPr>
            <a:normAutofit/>
          </a:bodyPr>
          <a:lstStyle/>
          <a:p>
            <a:pPr lvl="0"/>
            <a:r>
              <a:rPr lang="en-US" sz="4000" dirty="0">
                <a:solidFill>
                  <a:srgbClr val="C00000"/>
                </a:solidFill>
              </a:rPr>
              <a:t>Recreate your first date.</a:t>
            </a:r>
          </a:p>
          <a:p>
            <a:pPr lvl="0"/>
            <a:r>
              <a:rPr lang="en-US" sz="4000" dirty="0">
                <a:solidFill>
                  <a:srgbClr val="C00000"/>
                </a:solidFill>
              </a:rPr>
              <a:t>At the spot where you first s</a:t>
            </a:r>
            <a:br>
              <a:rPr lang="en-US" sz="4000" dirty="0">
                <a:solidFill>
                  <a:srgbClr val="C00000"/>
                </a:solidFill>
              </a:rPr>
            </a:br>
            <a:r>
              <a:rPr lang="en-US" sz="4000" dirty="0">
                <a:solidFill>
                  <a:srgbClr val="C00000"/>
                </a:solidFill>
              </a:rPr>
              <a:t>aid “I love you”</a:t>
            </a:r>
          </a:p>
          <a:p>
            <a:pPr lvl="0"/>
            <a:r>
              <a:rPr lang="en-US" sz="4000" dirty="0">
                <a:solidFill>
                  <a:srgbClr val="C00000"/>
                </a:solidFill>
              </a:rPr>
              <a:t>Candlelit dinner</a:t>
            </a:r>
          </a:p>
          <a:p>
            <a:pPr lvl="0"/>
            <a:r>
              <a:rPr lang="en-US" sz="4000" dirty="0">
                <a:solidFill>
                  <a:srgbClr val="C00000"/>
                </a:solidFill>
              </a:rPr>
              <a:t>Love letter trail – path of </a:t>
            </a:r>
            <a:br>
              <a:rPr lang="en-US" sz="4000" dirty="0">
                <a:solidFill>
                  <a:srgbClr val="C00000"/>
                </a:solidFill>
              </a:rPr>
            </a:br>
            <a:r>
              <a:rPr lang="en-US" sz="4000" dirty="0">
                <a:solidFill>
                  <a:srgbClr val="C00000"/>
                </a:solidFill>
              </a:rPr>
              <a:t>handwritten notes, ends </a:t>
            </a:r>
            <a:br>
              <a:rPr lang="en-US" sz="4000" dirty="0">
                <a:solidFill>
                  <a:srgbClr val="C00000"/>
                </a:solidFill>
              </a:rPr>
            </a:br>
            <a:r>
              <a:rPr lang="en-US" sz="4000" dirty="0">
                <a:solidFill>
                  <a:srgbClr val="C00000"/>
                </a:solidFill>
              </a:rPr>
              <a:t>up with the ring</a:t>
            </a:r>
          </a:p>
          <a:p>
            <a:pPr algn="ctr"/>
            <a:endParaRPr lang="en-US" sz="4000" dirty="0">
              <a:solidFill>
                <a:srgbClr val="C00000"/>
              </a:solidFill>
            </a:endParaRPr>
          </a:p>
        </p:txBody>
      </p:sp>
      <p:pic>
        <p:nvPicPr>
          <p:cNvPr id="4" name="Picture 3" descr="Marry me">
            <a:extLst>
              <a:ext uri="{FF2B5EF4-FFF2-40B4-BE49-F238E27FC236}">
                <a16:creationId xmlns:a16="http://schemas.microsoft.com/office/drawing/2014/main" id="{E0581624-BDEC-4FBE-0C8E-93D23C2F97ED}"/>
              </a:ext>
            </a:extLst>
          </p:cNvPr>
          <p:cNvPicPr>
            <a:picLocks noChangeAspect="1"/>
          </p:cNvPicPr>
          <p:nvPr/>
        </p:nvPicPr>
        <p:blipFill>
          <a:blip r:embed="rId2"/>
          <a:stretch>
            <a:fillRect/>
          </a:stretch>
        </p:blipFill>
        <p:spPr>
          <a:xfrm>
            <a:off x="8323586" y="2389147"/>
            <a:ext cx="2320283" cy="2873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214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9F508-0B97-F8A1-EFDF-478FE12DE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E7CF3-626B-9206-0BF3-9EFB6EFDB070}"/>
              </a:ext>
            </a:extLst>
          </p:cNvPr>
          <p:cNvSpPr>
            <a:spLocks noGrp="1"/>
          </p:cNvSpPr>
          <p:nvPr>
            <p:ph type="title"/>
          </p:nvPr>
        </p:nvSpPr>
        <p:spPr/>
        <p:txBody>
          <a:bodyPr/>
          <a:lstStyle/>
          <a:p>
            <a:r>
              <a:rPr lang="en-US" dirty="0"/>
              <a:t>Top Romantic Proposal Ideas</a:t>
            </a:r>
          </a:p>
        </p:txBody>
      </p:sp>
      <p:sp>
        <p:nvSpPr>
          <p:cNvPr id="3" name="Content Placeholder 2">
            <a:extLst>
              <a:ext uri="{FF2B5EF4-FFF2-40B4-BE49-F238E27FC236}">
                <a16:creationId xmlns:a16="http://schemas.microsoft.com/office/drawing/2014/main" id="{17701E4F-ADF9-35CB-E908-15C0B00EC08A}"/>
              </a:ext>
            </a:extLst>
          </p:cNvPr>
          <p:cNvSpPr>
            <a:spLocks noGrp="1"/>
          </p:cNvSpPr>
          <p:nvPr>
            <p:ph idx="1"/>
          </p:nvPr>
        </p:nvSpPr>
        <p:spPr>
          <a:xfrm>
            <a:off x="838200" y="2129741"/>
            <a:ext cx="10515600" cy="4047221"/>
          </a:xfrm>
        </p:spPr>
        <p:txBody>
          <a:bodyPr>
            <a:normAutofit/>
          </a:bodyPr>
          <a:lstStyle/>
          <a:p>
            <a:pPr lvl="0"/>
            <a:r>
              <a:rPr lang="en-US" sz="4000" dirty="0">
                <a:solidFill>
                  <a:srgbClr val="C00000"/>
                </a:solidFill>
              </a:rPr>
              <a:t>Live music surprise</a:t>
            </a:r>
          </a:p>
          <a:p>
            <a:pPr lvl="0"/>
            <a:r>
              <a:rPr lang="en-US" sz="4000" dirty="0">
                <a:solidFill>
                  <a:srgbClr val="C00000"/>
                </a:solidFill>
              </a:rPr>
              <a:t>Ferris wheel proposal</a:t>
            </a:r>
          </a:p>
          <a:p>
            <a:pPr lvl="0"/>
            <a:r>
              <a:rPr lang="en-US" sz="4000" dirty="0">
                <a:solidFill>
                  <a:srgbClr val="C00000"/>
                </a:solidFill>
              </a:rPr>
              <a:t>Scenic overlook proposal</a:t>
            </a:r>
          </a:p>
          <a:p>
            <a:r>
              <a:rPr lang="en-US" sz="4000" dirty="0">
                <a:solidFill>
                  <a:srgbClr val="C00000"/>
                </a:solidFill>
              </a:rPr>
              <a:t>Waterfall backdrop</a:t>
            </a:r>
            <a:endParaRPr lang="en-US" sz="4400" dirty="0">
              <a:solidFill>
                <a:srgbClr val="C00000"/>
              </a:solidFill>
            </a:endParaRPr>
          </a:p>
        </p:txBody>
      </p:sp>
      <p:pic>
        <p:nvPicPr>
          <p:cNvPr id="6" name="Picture 5" descr="Marry me">
            <a:extLst>
              <a:ext uri="{FF2B5EF4-FFF2-40B4-BE49-F238E27FC236}">
                <a16:creationId xmlns:a16="http://schemas.microsoft.com/office/drawing/2014/main" id="{7E40DD02-53F4-4844-D9BB-2C1467CCFB31}"/>
              </a:ext>
            </a:extLst>
          </p:cNvPr>
          <p:cNvPicPr>
            <a:picLocks noChangeAspect="1"/>
          </p:cNvPicPr>
          <p:nvPr/>
        </p:nvPicPr>
        <p:blipFill>
          <a:blip r:embed="rId2"/>
          <a:stretch>
            <a:fillRect/>
          </a:stretch>
        </p:blipFill>
        <p:spPr>
          <a:xfrm>
            <a:off x="8323586" y="2389147"/>
            <a:ext cx="2320283" cy="2873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071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6D2B-AA3B-4377-2D3E-037B72028F7B}"/>
              </a:ext>
            </a:extLst>
          </p:cNvPr>
          <p:cNvSpPr>
            <a:spLocks noGrp="1"/>
          </p:cNvSpPr>
          <p:nvPr>
            <p:ph type="title"/>
          </p:nvPr>
        </p:nvSpPr>
        <p:spPr/>
        <p:txBody>
          <a:bodyPr/>
          <a:lstStyle/>
          <a:p>
            <a:r>
              <a:rPr lang="en-US" dirty="0"/>
              <a:t>But … what if she says “no”?</a:t>
            </a:r>
          </a:p>
        </p:txBody>
      </p:sp>
      <p:sp>
        <p:nvSpPr>
          <p:cNvPr id="3" name="Content Placeholder 2">
            <a:extLst>
              <a:ext uri="{FF2B5EF4-FFF2-40B4-BE49-F238E27FC236}">
                <a16:creationId xmlns:a16="http://schemas.microsoft.com/office/drawing/2014/main" id="{34914971-4370-B3CD-BCB7-9A1FD4F3454D}"/>
              </a:ext>
            </a:extLst>
          </p:cNvPr>
          <p:cNvSpPr>
            <a:spLocks noGrp="1"/>
          </p:cNvSpPr>
          <p:nvPr>
            <p:ph idx="1"/>
          </p:nvPr>
        </p:nvSpPr>
        <p:spPr/>
        <p:txBody>
          <a:bodyPr/>
          <a:lstStyle/>
          <a:p>
            <a:pPr lvl="0"/>
            <a:r>
              <a:rPr lang="en-US" dirty="0">
                <a:solidFill>
                  <a:srgbClr val="C00000"/>
                </a:solidFill>
              </a:rPr>
              <a:t>We can’t always be sure that a proposal will be received positively.</a:t>
            </a:r>
          </a:p>
          <a:p>
            <a:pPr lvl="0"/>
            <a:r>
              <a:rPr lang="en-US" dirty="0">
                <a:solidFill>
                  <a:srgbClr val="C00000"/>
                </a:solidFill>
              </a:rPr>
              <a:t>Similarly, when we invite others to follow Jesus, not everyone will say “yes”.</a:t>
            </a:r>
          </a:p>
          <a:p>
            <a:pPr lvl="0"/>
            <a:r>
              <a:rPr lang="en-US" dirty="0">
                <a:solidFill>
                  <a:srgbClr val="C00000"/>
                </a:solidFill>
              </a:rPr>
              <a:t>Today’s study looks at just such an event.</a:t>
            </a:r>
          </a:p>
          <a:p>
            <a:endParaRPr lang="en-US" dirty="0"/>
          </a:p>
        </p:txBody>
      </p:sp>
    </p:spTree>
    <p:extLst>
      <p:ext uri="{BB962C8B-B14F-4D97-AF65-F5344CB8AC3E}">
        <p14:creationId xmlns:p14="http://schemas.microsoft.com/office/powerpoint/2010/main" val="388016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2AF3A-8F2B-8948-80DF-828799A23B54}"/>
              </a:ext>
            </a:extLst>
          </p:cNvPr>
          <p:cNvSpPr>
            <a:spLocks noGrp="1"/>
          </p:cNvSpPr>
          <p:nvPr>
            <p:ph type="title"/>
          </p:nvPr>
        </p:nvSpPr>
        <p:spPr/>
        <p:txBody>
          <a:bodyPr/>
          <a:lstStyle/>
          <a:p>
            <a:pPr algn="l"/>
            <a:r>
              <a:rPr lang="en-US" dirty="0"/>
              <a:t>Listen for “one more thing”.</a:t>
            </a:r>
          </a:p>
        </p:txBody>
      </p:sp>
      <p:sp>
        <p:nvSpPr>
          <p:cNvPr id="3" name="Content Placeholder 2">
            <a:extLst>
              <a:ext uri="{FF2B5EF4-FFF2-40B4-BE49-F238E27FC236}">
                <a16:creationId xmlns:a16="http://schemas.microsoft.com/office/drawing/2014/main" id="{ED582AFA-9065-1F23-FEB0-10A4929B3200}"/>
              </a:ext>
            </a:extLst>
          </p:cNvPr>
          <p:cNvSpPr>
            <a:spLocks noGrp="1"/>
          </p:cNvSpPr>
          <p:nvPr>
            <p:ph idx="1"/>
          </p:nvPr>
        </p:nvSpPr>
        <p:spPr/>
        <p:txBody>
          <a:bodyPr/>
          <a:lstStyle/>
          <a:p>
            <a:pPr marL="0" indent="0" algn="ctr">
              <a:buNone/>
            </a:pPr>
            <a:r>
              <a:rPr lang="en-US" dirty="0"/>
              <a:t>Luke 18:18-23 (NIV)  A certain ruler asked him, "Good teacher, what must I do to inherit eternal life?" 19  "Why do you call me good?" Jesus answered. "No one is good--except God alone. 20  You know the commandments: 'Do not commit adultery, do not murder, do not steal, do not give false testimony, honor your father and </a:t>
            </a:r>
          </a:p>
        </p:txBody>
      </p:sp>
    </p:spTree>
    <p:extLst>
      <p:ext uri="{BB962C8B-B14F-4D97-AF65-F5344CB8AC3E}">
        <p14:creationId xmlns:p14="http://schemas.microsoft.com/office/powerpoint/2010/main" val="122309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5CB7F-FBBB-3EF0-A348-F51A1DBD6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CE30F-4982-0AEF-5963-8B2252B1C966}"/>
              </a:ext>
            </a:extLst>
          </p:cNvPr>
          <p:cNvSpPr>
            <a:spLocks noGrp="1"/>
          </p:cNvSpPr>
          <p:nvPr>
            <p:ph type="title"/>
          </p:nvPr>
        </p:nvSpPr>
        <p:spPr/>
        <p:txBody>
          <a:bodyPr/>
          <a:lstStyle/>
          <a:p>
            <a:pPr algn="l"/>
            <a:r>
              <a:rPr lang="en-US" dirty="0"/>
              <a:t>Listen for “one more thing”.</a:t>
            </a:r>
          </a:p>
        </p:txBody>
      </p:sp>
      <p:sp>
        <p:nvSpPr>
          <p:cNvPr id="3" name="Content Placeholder 2">
            <a:extLst>
              <a:ext uri="{FF2B5EF4-FFF2-40B4-BE49-F238E27FC236}">
                <a16:creationId xmlns:a16="http://schemas.microsoft.com/office/drawing/2014/main" id="{95FD1B66-EDE7-8638-E260-4C8814E7182E}"/>
              </a:ext>
            </a:extLst>
          </p:cNvPr>
          <p:cNvSpPr>
            <a:spLocks noGrp="1"/>
          </p:cNvSpPr>
          <p:nvPr>
            <p:ph idx="1"/>
          </p:nvPr>
        </p:nvSpPr>
        <p:spPr/>
        <p:txBody>
          <a:bodyPr/>
          <a:lstStyle/>
          <a:p>
            <a:pPr marL="0" indent="0" algn="ctr">
              <a:buNone/>
            </a:pPr>
            <a:r>
              <a:rPr lang="en-US" dirty="0"/>
              <a:t> mother.'" 21  "All these I have kept since I was a boy," he said.  22  When Jesus heard this, he said to him, "You still lack one thing. Sell everything you have and give to the poor, and you will have treasure in heaven. Then come, follow me." 23  When he heard this, he became very sad, because he was a man of great wealth. </a:t>
            </a:r>
          </a:p>
          <a:p>
            <a:pPr marL="0" indent="0" algn="ctr">
              <a:buNone/>
            </a:pPr>
            <a:endParaRPr lang="en-US" dirty="0"/>
          </a:p>
        </p:txBody>
      </p:sp>
      <p:pic>
        <p:nvPicPr>
          <p:cNvPr id="5" name="Picture 4">
            <a:extLst>
              <a:ext uri="{FF2B5EF4-FFF2-40B4-BE49-F238E27FC236}">
                <a16:creationId xmlns:a16="http://schemas.microsoft.com/office/drawing/2014/main" id="{1265C1D8-FEEB-2242-8271-98DBA5377B10}"/>
              </a:ext>
            </a:extLst>
          </p:cNvPr>
          <p:cNvPicPr>
            <a:picLocks noChangeAspect="1"/>
          </p:cNvPicPr>
          <p:nvPr/>
        </p:nvPicPr>
        <p:blipFill>
          <a:blip r:embed="rId2"/>
          <a:stretch>
            <a:fillRect/>
          </a:stretch>
        </p:blipFill>
        <p:spPr>
          <a:xfrm>
            <a:off x="4838218" y="5670528"/>
            <a:ext cx="2024378"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17002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56A1E-8A6C-4831-1A71-8CEF5660CC9C}"/>
              </a:ext>
            </a:extLst>
          </p:cNvPr>
          <p:cNvSpPr>
            <a:spLocks noGrp="1"/>
          </p:cNvSpPr>
          <p:nvPr>
            <p:ph type="title"/>
          </p:nvPr>
        </p:nvSpPr>
        <p:spPr/>
        <p:txBody>
          <a:bodyPr/>
          <a:lstStyle/>
          <a:p>
            <a:r>
              <a:rPr lang="en-US" dirty="0"/>
              <a:t>The Way to Eternal Life</a:t>
            </a:r>
          </a:p>
        </p:txBody>
      </p:sp>
      <p:sp>
        <p:nvSpPr>
          <p:cNvPr id="3" name="Content Placeholder 2">
            <a:extLst>
              <a:ext uri="{FF2B5EF4-FFF2-40B4-BE49-F238E27FC236}">
                <a16:creationId xmlns:a16="http://schemas.microsoft.com/office/drawing/2014/main" id="{08E282A6-B69B-47C7-C91C-AFB1AD00CC69}"/>
              </a:ext>
            </a:extLst>
          </p:cNvPr>
          <p:cNvSpPr>
            <a:spLocks noGrp="1"/>
          </p:cNvSpPr>
          <p:nvPr>
            <p:ph idx="1"/>
          </p:nvPr>
        </p:nvSpPr>
        <p:spPr/>
        <p:txBody>
          <a:bodyPr/>
          <a:lstStyle/>
          <a:p>
            <a:r>
              <a:rPr lang="en-US" dirty="0"/>
              <a:t>What words or statements support the understanding that the man who came to Jesus was a decent man making a sincere inquiry of Jesus?</a:t>
            </a:r>
          </a:p>
          <a:p>
            <a:r>
              <a:rPr lang="en-US" dirty="0"/>
              <a:t>Where is the flaw in his question?</a:t>
            </a:r>
          </a:p>
          <a:p>
            <a:endParaRPr lang="en-US" dirty="0"/>
          </a:p>
        </p:txBody>
      </p:sp>
    </p:spTree>
    <p:extLst>
      <p:ext uri="{BB962C8B-B14F-4D97-AF65-F5344CB8AC3E}">
        <p14:creationId xmlns:p14="http://schemas.microsoft.com/office/powerpoint/2010/main" val="40410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0CC0-D262-72F0-4C9E-62BC4D3D826A}"/>
              </a:ext>
            </a:extLst>
          </p:cNvPr>
          <p:cNvSpPr>
            <a:spLocks noGrp="1"/>
          </p:cNvSpPr>
          <p:nvPr>
            <p:ph type="title"/>
          </p:nvPr>
        </p:nvSpPr>
        <p:spPr/>
        <p:txBody>
          <a:bodyPr/>
          <a:lstStyle/>
          <a:p>
            <a:r>
              <a:rPr lang="en-US" dirty="0"/>
              <a:t>The Way to Eternal Life</a:t>
            </a:r>
          </a:p>
        </p:txBody>
      </p:sp>
      <p:sp>
        <p:nvSpPr>
          <p:cNvPr id="3" name="Content Placeholder 2">
            <a:extLst>
              <a:ext uri="{FF2B5EF4-FFF2-40B4-BE49-F238E27FC236}">
                <a16:creationId xmlns:a16="http://schemas.microsoft.com/office/drawing/2014/main" id="{398D6C40-BFE7-E235-FACA-BC8AE510521A}"/>
              </a:ext>
            </a:extLst>
          </p:cNvPr>
          <p:cNvSpPr>
            <a:spLocks noGrp="1"/>
          </p:cNvSpPr>
          <p:nvPr>
            <p:ph idx="1"/>
          </p:nvPr>
        </p:nvSpPr>
        <p:spPr>
          <a:xfrm>
            <a:off x="838200" y="2071867"/>
            <a:ext cx="10515600" cy="4105095"/>
          </a:xfrm>
        </p:spPr>
        <p:txBody>
          <a:bodyPr/>
          <a:lstStyle/>
          <a:p>
            <a:r>
              <a:rPr lang="en-US" dirty="0">
                <a:solidFill>
                  <a:srgbClr val="C00000"/>
                </a:solidFill>
              </a:rPr>
              <a:t>Note the first part of Jesus’ explanation of the way to inherit eternal life.</a:t>
            </a:r>
          </a:p>
          <a:p>
            <a:pPr lvl="1"/>
            <a:r>
              <a:rPr lang="en-US" sz="3600" dirty="0">
                <a:solidFill>
                  <a:srgbClr val="C00000"/>
                </a:solidFill>
              </a:rPr>
              <a:t>Obey the commandments</a:t>
            </a:r>
          </a:p>
          <a:p>
            <a:pPr lvl="1"/>
            <a:r>
              <a:rPr lang="en-US" sz="3600" dirty="0">
                <a:solidFill>
                  <a:srgbClr val="C00000"/>
                </a:solidFill>
              </a:rPr>
              <a:t>Listed only commandments dealing with our interaction with other people</a:t>
            </a:r>
          </a:p>
          <a:p>
            <a:endParaRPr lang="en-US" dirty="0"/>
          </a:p>
        </p:txBody>
      </p:sp>
    </p:spTree>
    <p:extLst>
      <p:ext uri="{BB962C8B-B14F-4D97-AF65-F5344CB8AC3E}">
        <p14:creationId xmlns:p14="http://schemas.microsoft.com/office/powerpoint/2010/main" val="34956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121</TotalTime>
  <Words>1149</Words>
  <Application>Microsoft Office PowerPoint</Application>
  <PresentationFormat>Widescreen</PresentationFormat>
  <Paragraphs>86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Comic Sans MS</vt:lpstr>
      <vt:lpstr>Office Theme</vt:lpstr>
      <vt:lpstr>Speaking Truth</vt:lpstr>
      <vt:lpstr>Video Introduction</vt:lpstr>
      <vt:lpstr>Top Romantic Proposal Ideas</vt:lpstr>
      <vt:lpstr>Top Romantic Proposal Ideas</vt:lpstr>
      <vt:lpstr>But … what if she says “no”?</vt:lpstr>
      <vt:lpstr>Listen for “one more thing”.</vt:lpstr>
      <vt:lpstr>Listen for “one more thing”.</vt:lpstr>
      <vt:lpstr>The Way to Eternal Life</vt:lpstr>
      <vt:lpstr>The Way to Eternal Life</vt:lpstr>
      <vt:lpstr>The Way to Eternal Life</vt:lpstr>
      <vt:lpstr>The Way to Eternal Life</vt:lpstr>
      <vt:lpstr>The Way to Eternal Life</vt:lpstr>
      <vt:lpstr>Listen for hyperbole.</vt:lpstr>
      <vt:lpstr>Listen for hyperbole.</vt:lpstr>
      <vt:lpstr>The Peril of Loving Wealth</vt:lpstr>
      <vt:lpstr>The Peril of Loving Wealth</vt:lpstr>
      <vt:lpstr>The Peril of Loving Wealth</vt:lpstr>
      <vt:lpstr>Listen for a promise.</vt:lpstr>
      <vt:lpstr>Benefits of Choosing Jesus</vt:lpstr>
      <vt:lpstr>Benefits of Choosing Jesus</vt:lpstr>
      <vt:lpstr>Application</vt:lpstr>
      <vt:lpstr>Application</vt:lpstr>
      <vt:lpstr>Application</vt:lpstr>
      <vt:lpstr>Family Activities</vt:lpstr>
      <vt:lpstr>Speaking Truth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4</cp:revision>
  <dcterms:created xsi:type="dcterms:W3CDTF">2026-06-18T15:52:16Z</dcterms:created>
  <dcterms:modified xsi:type="dcterms:W3CDTF">2026-06-18T17:53:26Z</dcterms:modified>
</cp:coreProperties>
</file>