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66" d="100"/>
          <a:sy n="66" d="100"/>
        </p:scale>
        <p:origin x="852"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4jctf535"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hyperlink" Target="https://tinyurl.com/2th6emcd" TargetMode="Externa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57792"/>
            <a:ext cx="9144000" cy="2387600"/>
          </a:xfrm>
        </p:spPr>
        <p:txBody>
          <a:bodyPr>
            <a:normAutofit fontScale="90000"/>
          </a:bodyPr>
          <a:lstStyle/>
          <a:p>
            <a:r>
              <a:rPr lang="en-US" dirty="0"/>
              <a:t>Stephen: A Faith that</a:t>
            </a:r>
            <a:br>
              <a:rPr lang="en-US" dirty="0"/>
            </a:br>
            <a:r>
              <a:rPr lang="en-US" dirty="0"/>
              <a:t>Advances God’s</a:t>
            </a:r>
            <a:br>
              <a:rPr lang="en-US" dirty="0"/>
            </a:br>
            <a:r>
              <a:rPr lang="en-US" dirty="0"/>
              <a:t>Kingdom</a:t>
            </a:r>
          </a:p>
        </p:txBody>
      </p:sp>
      <p:sp>
        <p:nvSpPr>
          <p:cNvPr id="3" name="Subtitle 2"/>
          <p:cNvSpPr>
            <a:spLocks noGrp="1"/>
          </p:cNvSpPr>
          <p:nvPr>
            <p:ph type="subTitle" idx="1"/>
          </p:nvPr>
        </p:nvSpPr>
        <p:spPr>
          <a:xfrm>
            <a:off x="1524000" y="4503572"/>
            <a:ext cx="9144000" cy="1232065"/>
          </a:xfrm>
        </p:spPr>
        <p:txBody>
          <a:bodyPr>
            <a:normAutofit/>
          </a:bodyPr>
          <a:lstStyle/>
          <a:p>
            <a:r>
              <a:rPr lang="en-US" sz="3600" dirty="0"/>
              <a:t>July 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8EEB0-B290-242A-0FB9-406E9D1F85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0234B-E392-AC47-A736-F499895F6F5A}"/>
              </a:ext>
            </a:extLst>
          </p:cNvPr>
          <p:cNvSpPr>
            <a:spLocks noGrp="1"/>
          </p:cNvSpPr>
          <p:nvPr>
            <p:ph type="title"/>
          </p:nvPr>
        </p:nvSpPr>
        <p:spPr/>
        <p:txBody>
          <a:bodyPr/>
          <a:lstStyle/>
          <a:p>
            <a:pPr algn="l"/>
            <a:r>
              <a:rPr lang="en-US" dirty="0"/>
              <a:t>Listen for eloquence of speech.</a:t>
            </a:r>
          </a:p>
        </p:txBody>
      </p:sp>
      <p:sp>
        <p:nvSpPr>
          <p:cNvPr id="3" name="Content Placeholder 2">
            <a:extLst>
              <a:ext uri="{FF2B5EF4-FFF2-40B4-BE49-F238E27FC236}">
                <a16:creationId xmlns:a16="http://schemas.microsoft.com/office/drawing/2014/main" id="{E4EA5F89-0DDB-22CF-DA52-B97825E4A073}"/>
              </a:ext>
            </a:extLst>
          </p:cNvPr>
          <p:cNvSpPr>
            <a:spLocks noGrp="1"/>
          </p:cNvSpPr>
          <p:nvPr>
            <p:ph idx="1"/>
          </p:nvPr>
        </p:nvSpPr>
        <p:spPr>
          <a:xfrm>
            <a:off x="1551007" y="1964522"/>
            <a:ext cx="8737922" cy="4351338"/>
          </a:xfrm>
        </p:spPr>
        <p:txBody>
          <a:bodyPr/>
          <a:lstStyle/>
          <a:p>
            <a:pPr marL="0" indent="0" algn="ctr">
              <a:buNone/>
            </a:pPr>
            <a:r>
              <a:rPr lang="en-US" dirty="0"/>
              <a:t>it was called)--Jews of Cyrene and Alexandria as well as the provinces of Cilicia and Asia. These men began to argue with Stephen, 10  but they could not stand up against his wisdom or the Spirit by whom he spoke. </a:t>
            </a:r>
          </a:p>
        </p:txBody>
      </p:sp>
      <p:pic>
        <p:nvPicPr>
          <p:cNvPr id="4" name="Picture 3">
            <a:extLst>
              <a:ext uri="{FF2B5EF4-FFF2-40B4-BE49-F238E27FC236}">
                <a16:creationId xmlns:a16="http://schemas.microsoft.com/office/drawing/2014/main" id="{947D92C5-8A2D-6F39-0A42-374FC48814FF}"/>
              </a:ext>
            </a:extLst>
          </p:cNvPr>
          <p:cNvPicPr>
            <a:picLocks noChangeAspect="1"/>
          </p:cNvPicPr>
          <p:nvPr/>
        </p:nvPicPr>
        <p:blipFill>
          <a:blip r:embed="rId2"/>
          <a:stretch>
            <a:fillRect/>
          </a:stretch>
        </p:blipFill>
        <p:spPr>
          <a:xfrm>
            <a:off x="4978413" y="5431560"/>
            <a:ext cx="2466667" cy="3238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29786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00976-0B02-1AD5-786B-19D59C05E52E}"/>
              </a:ext>
            </a:extLst>
          </p:cNvPr>
          <p:cNvSpPr>
            <a:spLocks noGrp="1"/>
          </p:cNvSpPr>
          <p:nvPr>
            <p:ph type="title"/>
          </p:nvPr>
        </p:nvSpPr>
        <p:spPr/>
        <p:txBody>
          <a:bodyPr/>
          <a:lstStyle/>
          <a:p>
            <a:r>
              <a:rPr lang="en-US" dirty="0"/>
              <a:t>Invite God to Work Through Us</a:t>
            </a:r>
          </a:p>
        </p:txBody>
      </p:sp>
      <p:sp>
        <p:nvSpPr>
          <p:cNvPr id="3" name="Content Placeholder 2">
            <a:extLst>
              <a:ext uri="{FF2B5EF4-FFF2-40B4-BE49-F238E27FC236}">
                <a16:creationId xmlns:a16="http://schemas.microsoft.com/office/drawing/2014/main" id="{B4444240-E8B7-8724-22AF-FF40383A717B}"/>
              </a:ext>
            </a:extLst>
          </p:cNvPr>
          <p:cNvSpPr>
            <a:spLocks noGrp="1"/>
          </p:cNvSpPr>
          <p:nvPr>
            <p:ph idx="1"/>
          </p:nvPr>
        </p:nvSpPr>
        <p:spPr/>
        <p:txBody>
          <a:bodyPr/>
          <a:lstStyle/>
          <a:p>
            <a:r>
              <a:rPr lang="en-US" dirty="0"/>
              <a:t>What does it mean to be "full of God’s grace and power"?</a:t>
            </a:r>
          </a:p>
          <a:p>
            <a:r>
              <a:rPr lang="en-US" dirty="0"/>
              <a:t>If Stephen were alive today, how might other religious groups oppose him? </a:t>
            </a:r>
          </a:p>
          <a:p>
            <a:r>
              <a:rPr lang="en-US" dirty="0"/>
              <a:t>What kind of opposition might the evangelical church face today?</a:t>
            </a:r>
          </a:p>
        </p:txBody>
      </p:sp>
    </p:spTree>
    <p:extLst>
      <p:ext uri="{BB962C8B-B14F-4D97-AF65-F5344CB8AC3E}">
        <p14:creationId xmlns:p14="http://schemas.microsoft.com/office/powerpoint/2010/main" val="149177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6339-9F8B-AB5E-AB2C-615C33755668}"/>
              </a:ext>
            </a:extLst>
          </p:cNvPr>
          <p:cNvSpPr>
            <a:spLocks noGrp="1"/>
          </p:cNvSpPr>
          <p:nvPr>
            <p:ph type="title"/>
          </p:nvPr>
        </p:nvSpPr>
        <p:spPr/>
        <p:txBody>
          <a:bodyPr/>
          <a:lstStyle/>
          <a:p>
            <a:r>
              <a:rPr lang="en-US" dirty="0"/>
              <a:t>Invite God to Work Through Us</a:t>
            </a:r>
          </a:p>
        </p:txBody>
      </p:sp>
      <p:sp>
        <p:nvSpPr>
          <p:cNvPr id="3" name="Content Placeholder 2">
            <a:extLst>
              <a:ext uri="{FF2B5EF4-FFF2-40B4-BE49-F238E27FC236}">
                <a16:creationId xmlns:a16="http://schemas.microsoft.com/office/drawing/2014/main" id="{DB3ADF63-E3C4-B264-79A5-C01E7CB83762}"/>
              </a:ext>
            </a:extLst>
          </p:cNvPr>
          <p:cNvSpPr>
            <a:spLocks noGrp="1"/>
          </p:cNvSpPr>
          <p:nvPr>
            <p:ph idx="1"/>
          </p:nvPr>
        </p:nvSpPr>
        <p:spPr/>
        <p:txBody>
          <a:bodyPr/>
          <a:lstStyle/>
          <a:p>
            <a:r>
              <a:rPr lang="en-US" dirty="0"/>
              <a:t>Verse 10 says that the opponents "could not withstand the wisdom and the Spirit with which he was speaking." How does Stephen's wisdom come from God, and how can we apply this to our own spiritual lives?</a:t>
            </a:r>
          </a:p>
          <a:p>
            <a:r>
              <a:rPr lang="en-US" dirty="0"/>
              <a:t>What can we do to prepare ourselves to stand firm and speak with grace and boldness, like Stephen, when we are opposed?</a:t>
            </a:r>
          </a:p>
        </p:txBody>
      </p:sp>
    </p:spTree>
    <p:extLst>
      <p:ext uri="{BB962C8B-B14F-4D97-AF65-F5344CB8AC3E}">
        <p14:creationId xmlns:p14="http://schemas.microsoft.com/office/powerpoint/2010/main" val="396568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8A45-982D-A71A-CC46-E24E678ADCB2}"/>
              </a:ext>
            </a:extLst>
          </p:cNvPr>
          <p:cNvSpPr>
            <a:spLocks noGrp="1"/>
          </p:cNvSpPr>
          <p:nvPr>
            <p:ph type="title"/>
          </p:nvPr>
        </p:nvSpPr>
        <p:spPr/>
        <p:txBody>
          <a:bodyPr/>
          <a:lstStyle/>
          <a:p>
            <a:pPr algn="l"/>
            <a:r>
              <a:rPr lang="en-US" dirty="0"/>
              <a:t>Listen for deceitful actions. </a:t>
            </a:r>
          </a:p>
        </p:txBody>
      </p:sp>
      <p:sp>
        <p:nvSpPr>
          <p:cNvPr id="3" name="Content Placeholder 2">
            <a:extLst>
              <a:ext uri="{FF2B5EF4-FFF2-40B4-BE49-F238E27FC236}">
                <a16:creationId xmlns:a16="http://schemas.microsoft.com/office/drawing/2014/main" id="{EC6A68A6-58DE-CBD2-A1EA-89D203AE1121}"/>
              </a:ext>
            </a:extLst>
          </p:cNvPr>
          <p:cNvSpPr>
            <a:spLocks noGrp="1"/>
          </p:cNvSpPr>
          <p:nvPr>
            <p:ph idx="1"/>
          </p:nvPr>
        </p:nvSpPr>
        <p:spPr/>
        <p:txBody>
          <a:bodyPr/>
          <a:lstStyle/>
          <a:p>
            <a:pPr marL="0" indent="0" algn="ctr">
              <a:buNone/>
            </a:pPr>
            <a:r>
              <a:rPr lang="en-US" dirty="0"/>
              <a:t>Acts 6:11-15 (NIV)  Then they secretly persuaded some men to say, "We have heard Stephen speak words of blasphemy against Moses and against God." 12  So they stirred up the people and the elders and the teachers of the law. They seized Stephen and brought him before the Sanhedrin. 13  They produced false witnesses, who </a:t>
            </a:r>
          </a:p>
        </p:txBody>
      </p:sp>
    </p:spTree>
    <p:extLst>
      <p:ext uri="{BB962C8B-B14F-4D97-AF65-F5344CB8AC3E}">
        <p14:creationId xmlns:p14="http://schemas.microsoft.com/office/powerpoint/2010/main" val="184122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FE119-DC87-15C4-25DD-4837327A0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176C9-18A6-8B96-0341-C3EE27ADAA49}"/>
              </a:ext>
            </a:extLst>
          </p:cNvPr>
          <p:cNvSpPr>
            <a:spLocks noGrp="1"/>
          </p:cNvSpPr>
          <p:nvPr>
            <p:ph type="title"/>
          </p:nvPr>
        </p:nvSpPr>
        <p:spPr/>
        <p:txBody>
          <a:bodyPr/>
          <a:lstStyle/>
          <a:p>
            <a:pPr algn="l"/>
            <a:r>
              <a:rPr lang="en-US" dirty="0"/>
              <a:t>Listen for deceitful actions. </a:t>
            </a:r>
          </a:p>
        </p:txBody>
      </p:sp>
      <p:sp>
        <p:nvSpPr>
          <p:cNvPr id="3" name="Content Placeholder 2">
            <a:extLst>
              <a:ext uri="{FF2B5EF4-FFF2-40B4-BE49-F238E27FC236}">
                <a16:creationId xmlns:a16="http://schemas.microsoft.com/office/drawing/2014/main" id="{6414CA9E-187C-3D20-8A08-1FCF84BC67C0}"/>
              </a:ext>
            </a:extLst>
          </p:cNvPr>
          <p:cNvSpPr>
            <a:spLocks noGrp="1"/>
          </p:cNvSpPr>
          <p:nvPr>
            <p:ph idx="1"/>
          </p:nvPr>
        </p:nvSpPr>
        <p:spPr/>
        <p:txBody>
          <a:bodyPr/>
          <a:lstStyle/>
          <a:p>
            <a:pPr marL="0" indent="0" algn="ctr">
              <a:buNone/>
            </a:pPr>
            <a:r>
              <a:rPr lang="en-US" dirty="0"/>
              <a:t>testified, "This fellow never stops speaking against this holy place and against the law. 14  For we have heard him say that this Jesus of Nazareth will destroy this place and change the customs Moses handed down to us." 15  All who were sitting in the Sanhedrin looked intently at Stephen, and they saw that his face was like the face of an angel.</a:t>
            </a:r>
          </a:p>
        </p:txBody>
      </p:sp>
      <p:pic>
        <p:nvPicPr>
          <p:cNvPr id="4" name="Picture 3">
            <a:extLst>
              <a:ext uri="{FF2B5EF4-FFF2-40B4-BE49-F238E27FC236}">
                <a16:creationId xmlns:a16="http://schemas.microsoft.com/office/drawing/2014/main" id="{9C50CAE8-201B-7F70-0CD1-6B38A9A36F6C}"/>
              </a:ext>
            </a:extLst>
          </p:cNvPr>
          <p:cNvPicPr>
            <a:picLocks noChangeAspect="1"/>
          </p:cNvPicPr>
          <p:nvPr/>
        </p:nvPicPr>
        <p:blipFill>
          <a:blip r:embed="rId2"/>
          <a:stretch>
            <a:fillRect/>
          </a:stretch>
        </p:blipFill>
        <p:spPr>
          <a:xfrm>
            <a:off x="4862666" y="5720927"/>
            <a:ext cx="2466667" cy="3238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10092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9608-1CC2-50D7-1F86-EF57B7244EFC}"/>
              </a:ext>
            </a:extLst>
          </p:cNvPr>
          <p:cNvSpPr>
            <a:spLocks noGrp="1"/>
          </p:cNvSpPr>
          <p:nvPr>
            <p:ph type="title"/>
          </p:nvPr>
        </p:nvSpPr>
        <p:spPr/>
        <p:txBody>
          <a:bodyPr/>
          <a:lstStyle/>
          <a:p>
            <a:r>
              <a:rPr lang="en-US" dirty="0"/>
              <a:t>Faith that Meets Opposition</a:t>
            </a:r>
          </a:p>
        </p:txBody>
      </p:sp>
      <p:sp>
        <p:nvSpPr>
          <p:cNvPr id="3" name="Content Placeholder 2">
            <a:extLst>
              <a:ext uri="{FF2B5EF4-FFF2-40B4-BE49-F238E27FC236}">
                <a16:creationId xmlns:a16="http://schemas.microsoft.com/office/drawing/2014/main" id="{28ED51B6-0227-C624-F2AA-2B0A6D5A6090}"/>
              </a:ext>
            </a:extLst>
          </p:cNvPr>
          <p:cNvSpPr>
            <a:spLocks noGrp="1"/>
          </p:cNvSpPr>
          <p:nvPr>
            <p:ph idx="1"/>
          </p:nvPr>
        </p:nvSpPr>
        <p:spPr/>
        <p:txBody>
          <a:bodyPr/>
          <a:lstStyle/>
          <a:p>
            <a:r>
              <a:rPr lang="en-US" dirty="0"/>
              <a:t>Stephen faced false accusations and manipulation of his words. How should believers respond when their faith work is misrepresented or attacked?</a:t>
            </a:r>
          </a:p>
          <a:p>
            <a:r>
              <a:rPr lang="en-US" dirty="0"/>
              <a:t>Both Jesus and Stephen faced false accusations and were put on trial before religious leaders. What do these parallels suggest about the cost of following Christ?</a:t>
            </a:r>
          </a:p>
          <a:p>
            <a:endParaRPr lang="en-US" dirty="0"/>
          </a:p>
        </p:txBody>
      </p:sp>
    </p:spTree>
    <p:extLst>
      <p:ext uri="{BB962C8B-B14F-4D97-AF65-F5344CB8AC3E}">
        <p14:creationId xmlns:p14="http://schemas.microsoft.com/office/powerpoint/2010/main" val="412791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8525-5527-F195-E5C9-99109923B160}"/>
              </a:ext>
            </a:extLst>
          </p:cNvPr>
          <p:cNvSpPr>
            <a:spLocks noGrp="1"/>
          </p:cNvSpPr>
          <p:nvPr>
            <p:ph type="title"/>
          </p:nvPr>
        </p:nvSpPr>
        <p:spPr/>
        <p:txBody>
          <a:bodyPr/>
          <a:lstStyle/>
          <a:p>
            <a:r>
              <a:rPr lang="en-US" dirty="0"/>
              <a:t>Faith that Meets Opposition</a:t>
            </a:r>
          </a:p>
        </p:txBody>
      </p:sp>
      <p:sp>
        <p:nvSpPr>
          <p:cNvPr id="3" name="Content Placeholder 2">
            <a:extLst>
              <a:ext uri="{FF2B5EF4-FFF2-40B4-BE49-F238E27FC236}">
                <a16:creationId xmlns:a16="http://schemas.microsoft.com/office/drawing/2014/main" id="{3AC0EF26-C5CC-1832-6569-65C20CF2E717}"/>
              </a:ext>
            </a:extLst>
          </p:cNvPr>
          <p:cNvSpPr>
            <a:spLocks noGrp="1"/>
          </p:cNvSpPr>
          <p:nvPr>
            <p:ph idx="1"/>
          </p:nvPr>
        </p:nvSpPr>
        <p:spPr/>
        <p:txBody>
          <a:bodyPr/>
          <a:lstStyle/>
          <a:p>
            <a:r>
              <a:rPr lang="en-US" dirty="0"/>
              <a:t>What character qualities help a person face conflict or opposition? </a:t>
            </a:r>
          </a:p>
          <a:p>
            <a:r>
              <a:rPr lang="en-US" dirty="0"/>
              <a:t>In what specific ways can you advance God's Kingdom in your current circumstances, even if you anticipate pushback?</a:t>
            </a:r>
          </a:p>
        </p:txBody>
      </p:sp>
    </p:spTree>
    <p:extLst>
      <p:ext uri="{BB962C8B-B14F-4D97-AF65-F5344CB8AC3E}">
        <p14:creationId xmlns:p14="http://schemas.microsoft.com/office/powerpoint/2010/main" val="304737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24C6-EC6F-E8DC-434A-27DD66BB4A1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32BBD3C-1600-5F9A-9E12-BF7F8AC7883C}"/>
              </a:ext>
            </a:extLst>
          </p:cNvPr>
          <p:cNvSpPr>
            <a:spLocks noGrp="1"/>
          </p:cNvSpPr>
          <p:nvPr>
            <p:ph idx="1"/>
          </p:nvPr>
        </p:nvSpPr>
        <p:spPr>
          <a:xfrm>
            <a:off x="838200" y="2048719"/>
            <a:ext cx="10515600" cy="4128244"/>
          </a:xfrm>
        </p:spPr>
        <p:txBody>
          <a:bodyPr/>
          <a:lstStyle/>
          <a:p>
            <a:r>
              <a:rPr lang="en-US" dirty="0"/>
              <a:t>Compassion. </a:t>
            </a:r>
          </a:p>
          <a:p>
            <a:pPr lvl="1"/>
            <a:r>
              <a:rPr lang="en-US" dirty="0"/>
              <a:t>Search out someone with physical or spiritual needs. </a:t>
            </a:r>
          </a:p>
          <a:p>
            <a:pPr lvl="1"/>
            <a:r>
              <a:rPr lang="en-US" dirty="0"/>
              <a:t>Strive to meet those needs with God’s grace and guidance. </a:t>
            </a:r>
          </a:p>
          <a:p>
            <a:pPr lvl="1"/>
            <a:r>
              <a:rPr lang="en-US" dirty="0"/>
              <a:t>Seek no recognition but to serve God and people with humility.</a:t>
            </a:r>
          </a:p>
          <a:p>
            <a:endParaRPr lang="en-US" dirty="0"/>
          </a:p>
        </p:txBody>
      </p:sp>
    </p:spTree>
    <p:extLst>
      <p:ext uri="{BB962C8B-B14F-4D97-AF65-F5344CB8AC3E}">
        <p14:creationId xmlns:p14="http://schemas.microsoft.com/office/powerpoint/2010/main" val="550712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3BB0D-6AFB-211E-BF4E-C33171FDE7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0E7A4-2D2E-2410-7E19-1E51C0754090}"/>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F6E1DE3-F1AA-3FBC-D146-40D5DB098DA8}"/>
              </a:ext>
            </a:extLst>
          </p:cNvPr>
          <p:cNvSpPr>
            <a:spLocks noGrp="1"/>
          </p:cNvSpPr>
          <p:nvPr>
            <p:ph idx="1"/>
          </p:nvPr>
        </p:nvSpPr>
        <p:spPr/>
        <p:txBody>
          <a:bodyPr>
            <a:normAutofit/>
          </a:bodyPr>
          <a:lstStyle/>
          <a:p>
            <a:r>
              <a:rPr lang="en-US" dirty="0"/>
              <a:t>Companionship. </a:t>
            </a:r>
          </a:p>
          <a:p>
            <a:pPr lvl="1"/>
            <a:r>
              <a:rPr lang="en-US" dirty="0"/>
              <a:t>Never forget that the Holy Spirit resides in every believer, including you. </a:t>
            </a:r>
          </a:p>
          <a:p>
            <a:pPr lvl="1"/>
            <a:r>
              <a:rPr lang="en-US" dirty="0"/>
              <a:t>Know that He will be with you and guide you to carry out your mission to tell others about Jesus, regardless of the consequences. </a:t>
            </a:r>
          </a:p>
          <a:p>
            <a:pPr lvl="1"/>
            <a:r>
              <a:rPr lang="en-US" dirty="0"/>
              <a:t>Trust Him by reaching out to someone far from God this week.</a:t>
            </a:r>
          </a:p>
          <a:p>
            <a:endParaRPr lang="en-US" dirty="0"/>
          </a:p>
        </p:txBody>
      </p:sp>
    </p:spTree>
    <p:extLst>
      <p:ext uri="{BB962C8B-B14F-4D97-AF65-F5344CB8AC3E}">
        <p14:creationId xmlns:p14="http://schemas.microsoft.com/office/powerpoint/2010/main" val="188587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F8CBC-D66A-F0EE-CF75-13270C134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7E9AA-D710-76B7-F22A-876D9E914DE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1333A19-3583-0733-4D1B-1507331BC5D0}"/>
              </a:ext>
            </a:extLst>
          </p:cNvPr>
          <p:cNvSpPr>
            <a:spLocks noGrp="1"/>
          </p:cNvSpPr>
          <p:nvPr>
            <p:ph idx="1"/>
          </p:nvPr>
        </p:nvSpPr>
        <p:spPr/>
        <p:txBody>
          <a:bodyPr>
            <a:normAutofit/>
          </a:bodyPr>
          <a:lstStyle/>
          <a:p>
            <a:r>
              <a:rPr lang="en-US" dirty="0"/>
              <a:t>Continuation. </a:t>
            </a:r>
          </a:p>
          <a:p>
            <a:pPr lvl="1"/>
            <a:r>
              <a:rPr lang="en-US" dirty="0"/>
              <a:t>Continue to obey God’s Word and share the story of His love for the world. </a:t>
            </a:r>
          </a:p>
          <a:p>
            <a:pPr lvl="1"/>
            <a:r>
              <a:rPr lang="en-US" dirty="0"/>
              <a:t>Help others to do the same.</a:t>
            </a:r>
          </a:p>
          <a:p>
            <a:pPr lvl="1"/>
            <a:r>
              <a:rPr lang="en-US" dirty="0"/>
              <a:t> Challenge family, friends, or coworkers to share God’s amazing grace. </a:t>
            </a:r>
          </a:p>
          <a:p>
            <a:pPr lvl="1"/>
            <a:r>
              <a:rPr lang="en-US" dirty="0"/>
              <a:t>Gather together afterward to give praise for what God has done. </a:t>
            </a:r>
          </a:p>
          <a:p>
            <a:endParaRPr lang="en-US" dirty="0"/>
          </a:p>
        </p:txBody>
      </p:sp>
    </p:spTree>
    <p:extLst>
      <p:ext uri="{BB962C8B-B14F-4D97-AF65-F5344CB8AC3E}">
        <p14:creationId xmlns:p14="http://schemas.microsoft.com/office/powerpoint/2010/main" val="328796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66EB-0556-D62D-8AF9-77124723F25C}"/>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D751C815-FEEE-4765-956A-3442CE2B5DFD}"/>
              </a:ext>
            </a:extLst>
          </p:cNvPr>
          <p:cNvGrpSpPr/>
          <p:nvPr/>
        </p:nvGrpSpPr>
        <p:grpSpPr>
          <a:xfrm>
            <a:off x="2849598" y="1690688"/>
            <a:ext cx="6492803" cy="4161682"/>
            <a:chOff x="2849598" y="1690688"/>
            <a:chExt cx="6492803" cy="4161682"/>
          </a:xfrm>
        </p:grpSpPr>
        <p:pic>
          <p:nvPicPr>
            <p:cNvPr id="4" name="Picture 3" descr="A person in a white robe&#10;&#10;AI-generated content may be incorrect.">
              <a:extLst>
                <a:ext uri="{FF2B5EF4-FFF2-40B4-BE49-F238E27FC236}">
                  <a16:creationId xmlns:a16="http://schemas.microsoft.com/office/drawing/2014/main" id="{C4B54777-AD57-6644-4160-2AF6501C1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43285"/>
              <a:ext cx="5714286" cy="3171429"/>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27234A41-6424-FBCB-8375-4067537363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2EFE3ABA-E0EE-964E-377E-E6DF270E1CA1}"/>
              </a:ext>
            </a:extLst>
          </p:cNvPr>
          <p:cNvSpPr txBox="1"/>
          <p:nvPr/>
        </p:nvSpPr>
        <p:spPr>
          <a:xfrm>
            <a:off x="4061361" y="5852370"/>
            <a:ext cx="4275117"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276316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4F9C10-BA39-3AAF-611A-17394AE0F779}"/>
              </a:ext>
            </a:extLst>
          </p:cNvPr>
          <p:cNvSpPr>
            <a:spLocks noGrp="1"/>
          </p:cNvSpPr>
          <p:nvPr>
            <p:ph type="title"/>
          </p:nvPr>
        </p:nvSpPr>
        <p:spPr/>
        <p:txBody>
          <a:bodyPr/>
          <a:lstStyle/>
          <a:p>
            <a:r>
              <a:rPr lang="en-US" dirty="0"/>
              <a:t>Family Activities</a:t>
            </a:r>
          </a:p>
        </p:txBody>
      </p:sp>
      <p:pic>
        <p:nvPicPr>
          <p:cNvPr id="6" name="Picture 5">
            <a:extLst>
              <a:ext uri="{FF2B5EF4-FFF2-40B4-BE49-F238E27FC236}">
                <a16:creationId xmlns:a16="http://schemas.microsoft.com/office/drawing/2014/main" id="{7AE6A78F-5FA3-7851-D28F-AECA8B9CC3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957628"/>
            <a:ext cx="4487255" cy="3857143"/>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3074" name="Picture 2" descr="Brown square crate">
            <a:extLst>
              <a:ext uri="{FF2B5EF4-FFF2-40B4-BE49-F238E27FC236}">
                <a16:creationId xmlns:a16="http://schemas.microsoft.com/office/drawing/2014/main" id="{62B41119-84FA-43A1-9A80-B2CEA29C12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7782" y="4578541"/>
            <a:ext cx="2313007" cy="1098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descr="A person sitting and reading a book&#10;&#10;AI-generated content may be incorrect.">
            <a:extLst>
              <a:ext uri="{FF2B5EF4-FFF2-40B4-BE49-F238E27FC236}">
                <a16:creationId xmlns:a16="http://schemas.microsoft.com/office/drawing/2014/main" id="{B26CE63C-FAE7-1334-2501-F599FB8D54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838114" y="2197171"/>
            <a:ext cx="2352675" cy="4438650"/>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BE4E5D4F-1B89-D4E2-C158-832637CE2F45}"/>
              </a:ext>
            </a:extLst>
          </p:cNvPr>
          <p:cNvSpPr/>
          <p:nvPr/>
        </p:nvSpPr>
        <p:spPr>
          <a:xfrm>
            <a:off x="4340506" y="1957628"/>
            <a:ext cx="4190457" cy="3580858"/>
          </a:xfrm>
          <a:prstGeom prst="wedgeRoundRectCallout">
            <a:avLst>
              <a:gd name="adj1" fmla="val 65307"/>
              <a:gd name="adj2" fmla="val -1728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This manuscript is amazing.  It’s from the area of the </a:t>
            </a:r>
            <a:r>
              <a:rPr lang="en-US" dirty="0" err="1">
                <a:latin typeface="Comic Sans MS" panose="030F0702030302020204" pitchFamily="66" charset="0"/>
              </a:rPr>
              <a:t>Waitthern</a:t>
            </a:r>
            <a:r>
              <a:rPr lang="en-US" dirty="0">
                <a:latin typeface="Comic Sans MS" panose="030F0702030302020204" pitchFamily="66" charset="0"/>
              </a:rPr>
              <a:t> </a:t>
            </a:r>
            <a:r>
              <a:rPr lang="en-US" dirty="0" err="1">
                <a:latin typeface="Comic Sans MS" panose="030F0702030302020204" pitchFamily="66" charset="0"/>
              </a:rPr>
              <a:t>Meengand</a:t>
            </a:r>
            <a:r>
              <a:rPr lang="en-US" dirty="0">
                <a:latin typeface="Comic Sans MS" panose="030F0702030302020204" pitchFamily="66" charset="0"/>
              </a:rPr>
              <a:t> peoples of ancient Mesopotamia.   We need your help to translate it.  Use the tools on your handout.  Post the translation on Facebook when you finish.  Get help and other Family Activities at </a:t>
            </a:r>
            <a:r>
              <a:rPr lang="en-US" dirty="0">
                <a:latin typeface="Comic Sans MS" panose="030F0702030302020204" pitchFamily="66" charset="0"/>
                <a:hlinkClick r:id="rId5"/>
              </a:rPr>
              <a:t>https://tinyurl.com/2th6emcd</a:t>
            </a:r>
            <a:r>
              <a:rPr lang="en-US" dirty="0">
                <a:latin typeface="Comic Sans MS" panose="030F0702030302020204" pitchFamily="66" charset="0"/>
              </a:rPr>
              <a:t> </a:t>
            </a:r>
          </a:p>
        </p:txBody>
      </p:sp>
    </p:spTree>
    <p:extLst>
      <p:ext uri="{BB962C8B-B14F-4D97-AF65-F5344CB8AC3E}">
        <p14:creationId xmlns:p14="http://schemas.microsoft.com/office/powerpoint/2010/main" val="4093585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11B0A-6D66-0282-95CE-C2FEA6B4F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6447E-6DFF-2550-C566-56E744D12760}"/>
              </a:ext>
            </a:extLst>
          </p:cNvPr>
          <p:cNvSpPr>
            <a:spLocks noGrp="1"/>
          </p:cNvSpPr>
          <p:nvPr>
            <p:ph type="ctrTitle"/>
          </p:nvPr>
        </p:nvSpPr>
        <p:spPr>
          <a:xfrm>
            <a:off x="1524000" y="1557792"/>
            <a:ext cx="9144000" cy="2387600"/>
          </a:xfrm>
        </p:spPr>
        <p:txBody>
          <a:bodyPr>
            <a:normAutofit fontScale="90000"/>
          </a:bodyPr>
          <a:lstStyle/>
          <a:p>
            <a:r>
              <a:rPr lang="en-US" dirty="0"/>
              <a:t>Stephen: A Faith that</a:t>
            </a:r>
            <a:br>
              <a:rPr lang="en-US" dirty="0"/>
            </a:br>
            <a:r>
              <a:rPr lang="en-US" dirty="0"/>
              <a:t>Advances God’s</a:t>
            </a:r>
            <a:br>
              <a:rPr lang="en-US" dirty="0"/>
            </a:br>
            <a:r>
              <a:rPr lang="en-US" dirty="0"/>
              <a:t>Kingdom</a:t>
            </a:r>
          </a:p>
        </p:txBody>
      </p:sp>
      <p:sp>
        <p:nvSpPr>
          <p:cNvPr id="3" name="Subtitle 2">
            <a:extLst>
              <a:ext uri="{FF2B5EF4-FFF2-40B4-BE49-F238E27FC236}">
                <a16:creationId xmlns:a16="http://schemas.microsoft.com/office/drawing/2014/main" id="{B8947D9D-9A04-E4F4-9F67-462F7BC537BB}"/>
              </a:ext>
            </a:extLst>
          </p:cNvPr>
          <p:cNvSpPr>
            <a:spLocks noGrp="1"/>
          </p:cNvSpPr>
          <p:nvPr>
            <p:ph type="subTitle" idx="1"/>
          </p:nvPr>
        </p:nvSpPr>
        <p:spPr>
          <a:xfrm>
            <a:off x="1524000" y="4503572"/>
            <a:ext cx="9144000" cy="1232065"/>
          </a:xfrm>
        </p:spPr>
        <p:txBody>
          <a:bodyPr>
            <a:normAutofit/>
          </a:bodyPr>
          <a:lstStyle/>
          <a:p>
            <a:r>
              <a:rPr lang="en-US" sz="3600" dirty="0"/>
              <a:t>July 6</a:t>
            </a:r>
          </a:p>
        </p:txBody>
      </p:sp>
    </p:spTree>
    <p:extLst>
      <p:ext uri="{BB962C8B-B14F-4D97-AF65-F5344CB8AC3E}">
        <p14:creationId xmlns:p14="http://schemas.microsoft.com/office/powerpoint/2010/main" val="1569374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E5D559-72ED-D2AF-DF8D-BB7D8AAB9FCE}"/>
              </a:ext>
            </a:extLst>
          </p:cNvPr>
          <p:cNvSpPr>
            <a:spLocks noGrp="1"/>
          </p:cNvSpPr>
          <p:nvPr>
            <p:ph type="title"/>
          </p:nvPr>
        </p:nvSpPr>
        <p:spPr/>
        <p:txBody>
          <a:bodyPr/>
          <a:lstStyle/>
          <a:p>
            <a:r>
              <a:rPr lang="en-US" dirty="0"/>
              <a:t>In your opinion …</a:t>
            </a:r>
          </a:p>
        </p:txBody>
      </p:sp>
      <p:sp>
        <p:nvSpPr>
          <p:cNvPr id="4" name="Content Placeholder 3">
            <a:extLst>
              <a:ext uri="{FF2B5EF4-FFF2-40B4-BE49-F238E27FC236}">
                <a16:creationId xmlns:a16="http://schemas.microsoft.com/office/drawing/2014/main" id="{A5364CA1-0E2A-F94B-4A13-FE68B295CC99}"/>
              </a:ext>
            </a:extLst>
          </p:cNvPr>
          <p:cNvSpPr>
            <a:spLocks noGrp="1"/>
          </p:cNvSpPr>
          <p:nvPr>
            <p:ph idx="1"/>
          </p:nvPr>
        </p:nvSpPr>
        <p:spPr/>
        <p:txBody>
          <a:bodyPr/>
          <a:lstStyle/>
          <a:p>
            <a:r>
              <a:rPr lang="en-US" dirty="0"/>
              <a:t>Whom do you believe are the true heroes in our world today?</a:t>
            </a:r>
          </a:p>
          <a:p>
            <a:endParaRPr lang="en-US" dirty="0"/>
          </a:p>
          <a:p>
            <a:r>
              <a:rPr lang="en-US" dirty="0">
                <a:solidFill>
                  <a:srgbClr val="C00000"/>
                </a:solidFill>
              </a:rPr>
              <a:t>Only by </a:t>
            </a:r>
            <a:r>
              <a:rPr lang="en-US" b="1" dirty="0">
                <a:solidFill>
                  <a:srgbClr val="C00000"/>
                </a:solidFill>
              </a:rPr>
              <a:t>faith</a:t>
            </a:r>
            <a:r>
              <a:rPr lang="en-US" dirty="0">
                <a:solidFill>
                  <a:srgbClr val="C00000"/>
                </a:solidFill>
              </a:rPr>
              <a:t> do these people totally succeed.</a:t>
            </a:r>
          </a:p>
          <a:p>
            <a:pPr lvl="1"/>
            <a:r>
              <a:rPr lang="en-US" dirty="0">
                <a:solidFill>
                  <a:srgbClr val="C00000"/>
                </a:solidFill>
              </a:rPr>
              <a:t>Bold </a:t>
            </a:r>
            <a:r>
              <a:rPr lang="en-US" b="1" dirty="0">
                <a:solidFill>
                  <a:srgbClr val="C00000"/>
                </a:solidFill>
              </a:rPr>
              <a:t>faith</a:t>
            </a:r>
            <a:r>
              <a:rPr lang="en-US" dirty="0">
                <a:solidFill>
                  <a:srgbClr val="C00000"/>
                </a:solidFill>
              </a:rPr>
              <a:t> helps advance the Kingdom of God</a:t>
            </a:r>
          </a:p>
          <a:p>
            <a:endParaRPr lang="en-US" dirty="0"/>
          </a:p>
        </p:txBody>
      </p:sp>
      <p:grpSp>
        <p:nvGrpSpPr>
          <p:cNvPr id="5" name="Group 4">
            <a:extLst>
              <a:ext uri="{FF2B5EF4-FFF2-40B4-BE49-F238E27FC236}">
                <a16:creationId xmlns:a16="http://schemas.microsoft.com/office/drawing/2014/main" id="{67321671-2948-ABC3-8635-F55557AD5BD2}"/>
              </a:ext>
            </a:extLst>
          </p:cNvPr>
          <p:cNvGrpSpPr/>
          <p:nvPr/>
        </p:nvGrpSpPr>
        <p:grpSpPr>
          <a:xfrm>
            <a:off x="1490361" y="3189581"/>
            <a:ext cx="9556518" cy="2927268"/>
            <a:chOff x="1465762" y="3051958"/>
            <a:chExt cx="9556518" cy="2927268"/>
          </a:xfrm>
        </p:grpSpPr>
        <p:pic>
          <p:nvPicPr>
            <p:cNvPr id="1028" name="Picture 4" descr="Super Dad">
              <a:extLst>
                <a:ext uri="{FF2B5EF4-FFF2-40B4-BE49-F238E27FC236}">
                  <a16:creationId xmlns:a16="http://schemas.microsoft.com/office/drawing/2014/main" id="{4BB8C30F-C750-C7EC-2D57-A1FAB8292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0947" y="3051958"/>
              <a:ext cx="3121333" cy="27584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F986F9F-9189-F966-4923-F6DAA6C67B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465762" y="3291377"/>
              <a:ext cx="1887511" cy="24917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Male Teacher">
              <a:extLst>
                <a:ext uri="{FF2B5EF4-FFF2-40B4-BE49-F238E27FC236}">
                  <a16:creationId xmlns:a16="http://schemas.microsoft.com/office/drawing/2014/main" id="{3BD2023A-5E6A-9415-0D48-F72FB2E7E1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1054" y="3139755"/>
              <a:ext cx="3150367" cy="2839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68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486B-DA62-D78E-EEA4-4B238935C51D}"/>
              </a:ext>
            </a:extLst>
          </p:cNvPr>
          <p:cNvSpPr>
            <a:spLocks noGrp="1"/>
          </p:cNvSpPr>
          <p:nvPr>
            <p:ph type="title"/>
          </p:nvPr>
        </p:nvSpPr>
        <p:spPr/>
        <p:txBody>
          <a:bodyPr/>
          <a:lstStyle/>
          <a:p>
            <a:pPr algn="l"/>
            <a:r>
              <a:rPr lang="en-US" dirty="0"/>
              <a:t>Listen for exponential growth.</a:t>
            </a:r>
          </a:p>
        </p:txBody>
      </p:sp>
      <p:sp>
        <p:nvSpPr>
          <p:cNvPr id="3" name="Content Placeholder 2">
            <a:extLst>
              <a:ext uri="{FF2B5EF4-FFF2-40B4-BE49-F238E27FC236}">
                <a16:creationId xmlns:a16="http://schemas.microsoft.com/office/drawing/2014/main" id="{3C49BE36-9B4A-F666-9239-EB34249B0B5B}"/>
              </a:ext>
            </a:extLst>
          </p:cNvPr>
          <p:cNvSpPr>
            <a:spLocks noGrp="1"/>
          </p:cNvSpPr>
          <p:nvPr>
            <p:ph idx="1"/>
          </p:nvPr>
        </p:nvSpPr>
        <p:spPr/>
        <p:txBody>
          <a:bodyPr/>
          <a:lstStyle/>
          <a:p>
            <a:pPr marL="0" indent="0" algn="ctr">
              <a:buNone/>
            </a:pPr>
            <a:r>
              <a:rPr lang="en-US" dirty="0"/>
              <a:t>Acts 6:3-7 (NIV)  Brothers, choose seven men from among you who are known to be full of the Spirit and wisdom. We will turn this responsibility over to them 4  and will give our attention to prayer and the ministry of the word." 5  This proposal pleased the whole group. They chose Stephen, a man full of faith and of the Holy</a:t>
            </a:r>
          </a:p>
        </p:txBody>
      </p:sp>
      <p:pic>
        <p:nvPicPr>
          <p:cNvPr id="6" name="Picture 5">
            <a:extLst>
              <a:ext uri="{FF2B5EF4-FFF2-40B4-BE49-F238E27FC236}">
                <a16:creationId xmlns:a16="http://schemas.microsoft.com/office/drawing/2014/main" id="{3F9F5270-6775-73A2-7325-DDE77599C8CE}"/>
              </a:ext>
            </a:extLst>
          </p:cNvPr>
          <p:cNvPicPr>
            <a:picLocks noChangeAspect="1"/>
          </p:cNvPicPr>
          <p:nvPr/>
        </p:nvPicPr>
        <p:blipFill>
          <a:blip r:embed="rId2"/>
          <a:stretch>
            <a:fillRect/>
          </a:stretch>
        </p:blipFill>
        <p:spPr>
          <a:xfrm>
            <a:off x="8890540" y="424175"/>
            <a:ext cx="1241679" cy="1266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944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5EED1-A7BF-491A-21DD-8386C3A1E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478BD1-7A0E-5623-A65C-9A9091CBCC01}"/>
              </a:ext>
            </a:extLst>
          </p:cNvPr>
          <p:cNvSpPr>
            <a:spLocks noGrp="1"/>
          </p:cNvSpPr>
          <p:nvPr>
            <p:ph type="title"/>
          </p:nvPr>
        </p:nvSpPr>
        <p:spPr/>
        <p:txBody>
          <a:bodyPr/>
          <a:lstStyle/>
          <a:p>
            <a:pPr algn="l"/>
            <a:r>
              <a:rPr lang="en-US" dirty="0"/>
              <a:t>Listen for exponential growth.</a:t>
            </a:r>
          </a:p>
        </p:txBody>
      </p:sp>
      <p:sp>
        <p:nvSpPr>
          <p:cNvPr id="3" name="Content Placeholder 2">
            <a:extLst>
              <a:ext uri="{FF2B5EF4-FFF2-40B4-BE49-F238E27FC236}">
                <a16:creationId xmlns:a16="http://schemas.microsoft.com/office/drawing/2014/main" id="{CF5BA392-FCC7-5D27-2A3B-70A3CF688A4C}"/>
              </a:ext>
            </a:extLst>
          </p:cNvPr>
          <p:cNvSpPr>
            <a:spLocks noGrp="1"/>
          </p:cNvSpPr>
          <p:nvPr>
            <p:ph idx="1"/>
          </p:nvPr>
        </p:nvSpPr>
        <p:spPr>
          <a:xfrm>
            <a:off x="693033" y="1749738"/>
            <a:ext cx="10939523" cy="4351338"/>
          </a:xfrm>
        </p:spPr>
        <p:txBody>
          <a:bodyPr/>
          <a:lstStyle/>
          <a:p>
            <a:pPr marL="0" indent="0" algn="ctr">
              <a:buNone/>
            </a:pPr>
            <a:r>
              <a:rPr lang="en-US" dirty="0"/>
              <a:t>Spirit; also Philip, </a:t>
            </a:r>
            <a:r>
              <a:rPr lang="en-US" dirty="0" err="1"/>
              <a:t>Procorus</a:t>
            </a:r>
            <a:r>
              <a:rPr lang="en-US" dirty="0"/>
              <a:t>, Nicanor, Timon, Parmenas, and Nicolas from Antioch, a convert to Judaism. 6  They presented these men to the apostles, who prayed and laid their hands on them. 7  So the word of God spread. The number of disciples in Jerusalem increased rapidly, and a large number of priests became obedient to the faith.</a:t>
            </a:r>
          </a:p>
        </p:txBody>
      </p:sp>
      <p:pic>
        <p:nvPicPr>
          <p:cNvPr id="6" name="Picture 5">
            <a:extLst>
              <a:ext uri="{FF2B5EF4-FFF2-40B4-BE49-F238E27FC236}">
                <a16:creationId xmlns:a16="http://schemas.microsoft.com/office/drawing/2014/main" id="{21799ED1-4BA2-4780-56A6-B659C3238B26}"/>
              </a:ext>
            </a:extLst>
          </p:cNvPr>
          <p:cNvPicPr>
            <a:picLocks noChangeAspect="1"/>
          </p:cNvPicPr>
          <p:nvPr/>
        </p:nvPicPr>
        <p:blipFill>
          <a:blip r:embed="rId2"/>
          <a:stretch>
            <a:fillRect/>
          </a:stretch>
        </p:blipFill>
        <p:spPr>
          <a:xfrm>
            <a:off x="8890540" y="424175"/>
            <a:ext cx="1241679" cy="126651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E7607E30-28B4-99C0-1F45-1391DFFB6FDD}"/>
              </a:ext>
            </a:extLst>
          </p:cNvPr>
          <p:cNvPicPr>
            <a:picLocks noChangeAspect="1"/>
          </p:cNvPicPr>
          <p:nvPr/>
        </p:nvPicPr>
        <p:blipFill>
          <a:blip r:embed="rId3"/>
          <a:stretch>
            <a:fillRect/>
          </a:stretch>
        </p:blipFill>
        <p:spPr>
          <a:xfrm>
            <a:off x="5013137" y="5651479"/>
            <a:ext cx="2466667" cy="3238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6239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82AF-4CC6-ECA0-E9B9-CC7A5991E32F}"/>
              </a:ext>
            </a:extLst>
          </p:cNvPr>
          <p:cNvSpPr>
            <a:spLocks noGrp="1"/>
          </p:cNvSpPr>
          <p:nvPr>
            <p:ph type="title"/>
          </p:nvPr>
        </p:nvSpPr>
        <p:spPr/>
        <p:txBody>
          <a:bodyPr/>
          <a:lstStyle/>
          <a:p>
            <a:r>
              <a:rPr lang="en-US" dirty="0"/>
              <a:t>Church and Community </a:t>
            </a:r>
          </a:p>
        </p:txBody>
      </p:sp>
      <p:sp>
        <p:nvSpPr>
          <p:cNvPr id="3" name="Content Placeholder 2">
            <a:extLst>
              <a:ext uri="{FF2B5EF4-FFF2-40B4-BE49-F238E27FC236}">
                <a16:creationId xmlns:a16="http://schemas.microsoft.com/office/drawing/2014/main" id="{6F3B18B8-FF5C-0F1D-99F0-ED8F8911B9A2}"/>
              </a:ext>
            </a:extLst>
          </p:cNvPr>
          <p:cNvSpPr>
            <a:spLocks noGrp="1"/>
          </p:cNvSpPr>
          <p:nvPr>
            <p:ph idx="1"/>
          </p:nvPr>
        </p:nvSpPr>
        <p:spPr/>
        <p:txBody>
          <a:bodyPr/>
          <a:lstStyle/>
          <a:p>
            <a:r>
              <a:rPr lang="en-US" dirty="0"/>
              <a:t>The early church needed men who would oversee some of the social ministries within the groups.  What were the qualifications they established for this ministry</a:t>
            </a:r>
          </a:p>
          <a:p>
            <a:r>
              <a:rPr lang="en-US" dirty="0"/>
              <a:t>Why do you think those qualities are essential for advancing God's Kingdom?</a:t>
            </a:r>
          </a:p>
        </p:txBody>
      </p:sp>
    </p:spTree>
    <p:extLst>
      <p:ext uri="{BB962C8B-B14F-4D97-AF65-F5344CB8AC3E}">
        <p14:creationId xmlns:p14="http://schemas.microsoft.com/office/powerpoint/2010/main" val="280445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86A7-E760-A682-1634-2D8B2F9BB4BD}"/>
              </a:ext>
            </a:extLst>
          </p:cNvPr>
          <p:cNvSpPr>
            <a:spLocks noGrp="1"/>
          </p:cNvSpPr>
          <p:nvPr>
            <p:ph type="title"/>
          </p:nvPr>
        </p:nvSpPr>
        <p:spPr/>
        <p:txBody>
          <a:bodyPr/>
          <a:lstStyle/>
          <a:p>
            <a:r>
              <a:rPr lang="en-US" dirty="0"/>
              <a:t>Church and Community </a:t>
            </a:r>
          </a:p>
        </p:txBody>
      </p:sp>
      <p:sp>
        <p:nvSpPr>
          <p:cNvPr id="3" name="Content Placeholder 2">
            <a:extLst>
              <a:ext uri="{FF2B5EF4-FFF2-40B4-BE49-F238E27FC236}">
                <a16:creationId xmlns:a16="http://schemas.microsoft.com/office/drawing/2014/main" id="{44B5B1E2-8E8B-17D5-CDB6-00971E3FAB68}"/>
              </a:ext>
            </a:extLst>
          </p:cNvPr>
          <p:cNvSpPr>
            <a:spLocks noGrp="1"/>
          </p:cNvSpPr>
          <p:nvPr>
            <p:ph idx="1"/>
          </p:nvPr>
        </p:nvSpPr>
        <p:spPr/>
        <p:txBody>
          <a:bodyPr/>
          <a:lstStyle/>
          <a:p>
            <a:r>
              <a:rPr lang="en-US" dirty="0"/>
              <a:t>What additional qualities do you think would be important which might not have been mentioned here?</a:t>
            </a:r>
          </a:p>
          <a:p>
            <a:r>
              <a:rPr lang="en-US" dirty="0"/>
              <a:t>Scripture is specific about ministry to widows … what other kinds of needs might be overlooked in the overall ministry of a congregation in our society today?</a:t>
            </a:r>
          </a:p>
        </p:txBody>
      </p:sp>
    </p:spTree>
    <p:extLst>
      <p:ext uri="{BB962C8B-B14F-4D97-AF65-F5344CB8AC3E}">
        <p14:creationId xmlns:p14="http://schemas.microsoft.com/office/powerpoint/2010/main" val="220088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91319-A95E-7DCE-110C-B13FBBC19131}"/>
              </a:ext>
            </a:extLst>
          </p:cNvPr>
          <p:cNvSpPr>
            <a:spLocks noGrp="1"/>
          </p:cNvSpPr>
          <p:nvPr>
            <p:ph type="title"/>
          </p:nvPr>
        </p:nvSpPr>
        <p:spPr/>
        <p:txBody>
          <a:bodyPr/>
          <a:lstStyle/>
          <a:p>
            <a:r>
              <a:rPr lang="en-US" dirty="0"/>
              <a:t>Church and Community </a:t>
            </a:r>
          </a:p>
        </p:txBody>
      </p:sp>
      <p:sp>
        <p:nvSpPr>
          <p:cNvPr id="3" name="Content Placeholder 2">
            <a:extLst>
              <a:ext uri="{FF2B5EF4-FFF2-40B4-BE49-F238E27FC236}">
                <a16:creationId xmlns:a16="http://schemas.microsoft.com/office/drawing/2014/main" id="{6E0997DD-D9F6-12D9-0FBB-B04F720ACA12}"/>
              </a:ext>
            </a:extLst>
          </p:cNvPr>
          <p:cNvSpPr>
            <a:spLocks noGrp="1"/>
          </p:cNvSpPr>
          <p:nvPr>
            <p:ph idx="1"/>
          </p:nvPr>
        </p:nvSpPr>
        <p:spPr/>
        <p:txBody>
          <a:bodyPr/>
          <a:lstStyle/>
          <a:p>
            <a:r>
              <a:rPr lang="en-US" dirty="0"/>
              <a:t>How did they prepare these men for their ministry?</a:t>
            </a:r>
          </a:p>
          <a:p>
            <a:r>
              <a:rPr lang="en-US" dirty="0"/>
              <a:t>What does this special service say to us about the importance of this “administrative” ministry?</a:t>
            </a:r>
          </a:p>
        </p:txBody>
      </p:sp>
    </p:spTree>
    <p:extLst>
      <p:ext uri="{BB962C8B-B14F-4D97-AF65-F5344CB8AC3E}">
        <p14:creationId xmlns:p14="http://schemas.microsoft.com/office/powerpoint/2010/main" val="220347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7785-1AA7-4CEE-B9BC-E57D23FEDA3C}"/>
              </a:ext>
            </a:extLst>
          </p:cNvPr>
          <p:cNvSpPr>
            <a:spLocks noGrp="1"/>
          </p:cNvSpPr>
          <p:nvPr>
            <p:ph type="title"/>
          </p:nvPr>
        </p:nvSpPr>
        <p:spPr/>
        <p:txBody>
          <a:bodyPr/>
          <a:lstStyle/>
          <a:p>
            <a:pPr algn="l"/>
            <a:r>
              <a:rPr lang="en-US" dirty="0"/>
              <a:t>Listen for eloquence of speech.</a:t>
            </a:r>
          </a:p>
        </p:txBody>
      </p:sp>
      <p:sp>
        <p:nvSpPr>
          <p:cNvPr id="3" name="Content Placeholder 2">
            <a:extLst>
              <a:ext uri="{FF2B5EF4-FFF2-40B4-BE49-F238E27FC236}">
                <a16:creationId xmlns:a16="http://schemas.microsoft.com/office/drawing/2014/main" id="{A30586F9-4852-9DC8-45C1-95B1326A9034}"/>
              </a:ext>
            </a:extLst>
          </p:cNvPr>
          <p:cNvSpPr>
            <a:spLocks noGrp="1"/>
          </p:cNvSpPr>
          <p:nvPr>
            <p:ph idx="1"/>
          </p:nvPr>
        </p:nvSpPr>
        <p:spPr>
          <a:xfrm>
            <a:off x="1551007" y="1964522"/>
            <a:ext cx="8737922" cy="4351338"/>
          </a:xfrm>
        </p:spPr>
        <p:txBody>
          <a:bodyPr/>
          <a:lstStyle/>
          <a:p>
            <a:pPr marL="0" indent="0" algn="ctr">
              <a:buNone/>
            </a:pPr>
            <a:r>
              <a:rPr lang="en-US" dirty="0"/>
              <a:t>Acts 6:8 - 10 (NIV)  Now Stephen, a man full of God's grace and power, did great wonders and miraculous signs among the people. 9  Opposition arose, however, from members of the Synagogue of the Freedmen (as </a:t>
            </a:r>
          </a:p>
        </p:txBody>
      </p:sp>
    </p:spTree>
    <p:extLst>
      <p:ext uri="{BB962C8B-B14F-4D97-AF65-F5344CB8AC3E}">
        <p14:creationId xmlns:p14="http://schemas.microsoft.com/office/powerpoint/2010/main" val="15018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56</TotalTime>
  <Words>985</Words>
  <Application>Microsoft Office PowerPoint</Application>
  <PresentationFormat>Widescreen</PresentationFormat>
  <Paragraphs>63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Stephen: A Faith that Advances God’s Kingdom</vt:lpstr>
      <vt:lpstr>Video Introduction</vt:lpstr>
      <vt:lpstr>In your opinion …</vt:lpstr>
      <vt:lpstr>Listen for exponential growth.</vt:lpstr>
      <vt:lpstr>Listen for exponential growth.</vt:lpstr>
      <vt:lpstr>Church and Community </vt:lpstr>
      <vt:lpstr>Church and Community </vt:lpstr>
      <vt:lpstr>Church and Community </vt:lpstr>
      <vt:lpstr>Listen for eloquence of speech.</vt:lpstr>
      <vt:lpstr>Listen for eloquence of speech.</vt:lpstr>
      <vt:lpstr>Invite God to Work Through Us</vt:lpstr>
      <vt:lpstr>Invite God to Work Through Us</vt:lpstr>
      <vt:lpstr>Listen for deceitful actions. </vt:lpstr>
      <vt:lpstr>Listen for deceitful actions. </vt:lpstr>
      <vt:lpstr>Faith that Meets Opposition</vt:lpstr>
      <vt:lpstr>Faith that Meets Opposition</vt:lpstr>
      <vt:lpstr>Application</vt:lpstr>
      <vt:lpstr>Application</vt:lpstr>
      <vt:lpstr>Application</vt:lpstr>
      <vt:lpstr>Family Activities</vt:lpstr>
      <vt:lpstr>Stephen: A Faith that Advances God’s Kingdom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2025-06-12T14:42:28Z</dcterms:created>
  <dcterms:modified xsi:type="dcterms:W3CDTF">2025-06-12T15:39:23Z</dcterms:modified>
</cp:coreProperties>
</file>