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9" autoAdjust="0"/>
    <p:restoredTop sz="94660"/>
  </p:normalViewPr>
  <p:slideViewPr>
    <p:cSldViewPr snapToGrid="0">
      <p:cViewPr varScale="1">
        <p:scale>
          <a:sx n="83" d="100"/>
          <a:sy n="83" d="100"/>
        </p:scale>
        <p:origin x="1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tc3ax6k"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tinyurl.com/39fpzbh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normAutofit fontScale="90000"/>
          </a:bodyPr>
          <a:lstStyle/>
          <a:p>
            <a:r>
              <a:rPr lang="en-US" dirty="0"/>
              <a:t>The Attitude</a:t>
            </a:r>
            <a:br>
              <a:rPr lang="en-US" dirty="0"/>
            </a:br>
            <a:r>
              <a:rPr lang="en-US" dirty="0"/>
              <a:t>in Worship</a:t>
            </a:r>
          </a:p>
        </p:txBody>
      </p:sp>
      <p:sp>
        <p:nvSpPr>
          <p:cNvPr id="3" name="Subtitle 2"/>
          <p:cNvSpPr>
            <a:spLocks noGrp="1"/>
          </p:cNvSpPr>
          <p:nvPr>
            <p:ph type="subTitle" idx="1"/>
          </p:nvPr>
        </p:nvSpPr>
        <p:spPr/>
        <p:txBody>
          <a:bodyPr/>
          <a:lstStyle/>
          <a:p>
            <a:r>
              <a:rPr lang="en-US" dirty="0"/>
              <a:t>February 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3FE8-1E33-0442-5CF6-699D610C151F}"/>
              </a:ext>
            </a:extLst>
          </p:cNvPr>
          <p:cNvSpPr>
            <a:spLocks noGrp="1"/>
          </p:cNvSpPr>
          <p:nvPr>
            <p:ph type="title"/>
          </p:nvPr>
        </p:nvSpPr>
        <p:spPr/>
        <p:txBody>
          <a:bodyPr/>
          <a:lstStyle/>
          <a:p>
            <a:r>
              <a:rPr lang="en-US" dirty="0"/>
              <a:t>Humble and Trusting</a:t>
            </a:r>
          </a:p>
        </p:txBody>
      </p:sp>
      <p:sp>
        <p:nvSpPr>
          <p:cNvPr id="3" name="Content Placeholder 2">
            <a:extLst>
              <a:ext uri="{FF2B5EF4-FFF2-40B4-BE49-F238E27FC236}">
                <a16:creationId xmlns:a16="http://schemas.microsoft.com/office/drawing/2014/main" id="{CEBE7211-B866-85AC-22CD-1582C34DF031}"/>
              </a:ext>
            </a:extLst>
          </p:cNvPr>
          <p:cNvSpPr>
            <a:spLocks noGrp="1"/>
          </p:cNvSpPr>
          <p:nvPr>
            <p:ph idx="1"/>
          </p:nvPr>
        </p:nvSpPr>
        <p:spPr/>
        <p:txBody>
          <a:bodyPr>
            <a:normAutofit/>
          </a:bodyPr>
          <a:lstStyle/>
          <a:p>
            <a:r>
              <a:rPr lang="en-US" dirty="0">
                <a:solidFill>
                  <a:srgbClr val="C00000"/>
                </a:solidFill>
              </a:rPr>
              <a:t>Remember … </a:t>
            </a:r>
          </a:p>
          <a:p>
            <a:pPr lvl="1"/>
            <a:r>
              <a:rPr lang="en-US" dirty="0">
                <a:solidFill>
                  <a:srgbClr val="C00000"/>
                </a:solidFill>
              </a:rPr>
              <a:t> No situation is beyond the ability of the Lord.</a:t>
            </a:r>
          </a:p>
          <a:p>
            <a:pPr lvl="1"/>
            <a:r>
              <a:rPr lang="en-US" dirty="0">
                <a:solidFill>
                  <a:srgbClr val="C00000"/>
                </a:solidFill>
              </a:rPr>
              <a:t> Trust the Lord no matter how dreadful things may seem.</a:t>
            </a:r>
          </a:p>
          <a:p>
            <a:pPr lvl="1"/>
            <a:r>
              <a:rPr lang="en-US" dirty="0">
                <a:solidFill>
                  <a:srgbClr val="C00000"/>
                </a:solidFill>
              </a:rPr>
              <a:t> Our praise of the Lord can be our witness to others of His greatness.</a:t>
            </a:r>
          </a:p>
          <a:p>
            <a:pPr lvl="1"/>
            <a:r>
              <a:rPr lang="en-US" dirty="0">
                <a:solidFill>
                  <a:srgbClr val="C00000"/>
                </a:solidFill>
              </a:rPr>
              <a:t> God’s goodness, His works toward us, His plans for us are wonderful beyond measure</a:t>
            </a:r>
          </a:p>
          <a:p>
            <a:endParaRPr lang="en-US" dirty="0"/>
          </a:p>
        </p:txBody>
      </p:sp>
    </p:spTree>
    <p:extLst>
      <p:ext uri="{BB962C8B-B14F-4D97-AF65-F5344CB8AC3E}">
        <p14:creationId xmlns:p14="http://schemas.microsoft.com/office/powerpoint/2010/main" val="42188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3BAE-B441-823D-4369-277D234CBC38}"/>
              </a:ext>
            </a:extLst>
          </p:cNvPr>
          <p:cNvSpPr>
            <a:spLocks noGrp="1"/>
          </p:cNvSpPr>
          <p:nvPr>
            <p:ph type="title"/>
          </p:nvPr>
        </p:nvSpPr>
        <p:spPr/>
        <p:txBody>
          <a:bodyPr/>
          <a:lstStyle/>
          <a:p>
            <a:r>
              <a:rPr lang="en-US" dirty="0"/>
              <a:t>Listen for what God really prefers.</a:t>
            </a:r>
          </a:p>
        </p:txBody>
      </p:sp>
      <p:sp>
        <p:nvSpPr>
          <p:cNvPr id="3" name="Content Placeholder 2">
            <a:extLst>
              <a:ext uri="{FF2B5EF4-FFF2-40B4-BE49-F238E27FC236}">
                <a16:creationId xmlns:a16="http://schemas.microsoft.com/office/drawing/2014/main" id="{38C2010B-D813-20FD-5AEA-5A5D410B5FEE}"/>
              </a:ext>
            </a:extLst>
          </p:cNvPr>
          <p:cNvSpPr>
            <a:spLocks noGrp="1"/>
          </p:cNvSpPr>
          <p:nvPr>
            <p:ph idx="1"/>
          </p:nvPr>
        </p:nvSpPr>
        <p:spPr>
          <a:xfrm>
            <a:off x="1433814" y="1825625"/>
            <a:ext cx="9324372" cy="4351338"/>
          </a:xfrm>
        </p:spPr>
        <p:txBody>
          <a:bodyPr/>
          <a:lstStyle/>
          <a:p>
            <a:pPr marL="0" indent="0" algn="ctr">
              <a:buNone/>
            </a:pPr>
            <a:r>
              <a:rPr lang="en-US" dirty="0"/>
              <a:t>Psalm 40:6-8 (NIV)  Sacrifice and offering you did not desire—but my ears you have opened— burnt offerings and sin offerings you did not require.7 Then I said, “Here I am, I have come— it is written about me in the scroll.  8 I desire to do your will, my God; your law is within my heart.”</a:t>
            </a:r>
          </a:p>
        </p:txBody>
      </p:sp>
      <p:pic>
        <p:nvPicPr>
          <p:cNvPr id="4" name="Picture 3">
            <a:extLst>
              <a:ext uri="{FF2B5EF4-FFF2-40B4-BE49-F238E27FC236}">
                <a16:creationId xmlns:a16="http://schemas.microsoft.com/office/drawing/2014/main" id="{BC432375-27D6-DE2C-FAF1-25EECA0F39DF}"/>
              </a:ext>
            </a:extLst>
          </p:cNvPr>
          <p:cNvPicPr>
            <a:picLocks noChangeAspect="1"/>
          </p:cNvPicPr>
          <p:nvPr/>
        </p:nvPicPr>
        <p:blipFill>
          <a:blip r:embed="rId2"/>
          <a:stretch>
            <a:fillRect/>
          </a:stretch>
        </p:blipFill>
        <p:spPr>
          <a:xfrm>
            <a:off x="5062666" y="5688773"/>
            <a:ext cx="2066667"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94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5A9E-8A0C-0833-0BA4-2AFBB84CCE9B}"/>
              </a:ext>
            </a:extLst>
          </p:cNvPr>
          <p:cNvSpPr>
            <a:spLocks noGrp="1"/>
          </p:cNvSpPr>
          <p:nvPr>
            <p:ph type="title"/>
          </p:nvPr>
        </p:nvSpPr>
        <p:spPr/>
        <p:txBody>
          <a:bodyPr/>
          <a:lstStyle/>
          <a:p>
            <a:r>
              <a:rPr lang="en-US" dirty="0"/>
              <a:t>Worship and Willing Obedience</a:t>
            </a:r>
          </a:p>
        </p:txBody>
      </p:sp>
      <p:sp>
        <p:nvSpPr>
          <p:cNvPr id="3" name="Content Placeholder 2">
            <a:extLst>
              <a:ext uri="{FF2B5EF4-FFF2-40B4-BE49-F238E27FC236}">
                <a16:creationId xmlns:a16="http://schemas.microsoft.com/office/drawing/2014/main" id="{14C93075-BF5F-A56E-D5F6-BFD8F2B8935D}"/>
              </a:ext>
            </a:extLst>
          </p:cNvPr>
          <p:cNvSpPr>
            <a:spLocks noGrp="1"/>
          </p:cNvSpPr>
          <p:nvPr>
            <p:ph idx="1"/>
          </p:nvPr>
        </p:nvSpPr>
        <p:spPr/>
        <p:txBody>
          <a:bodyPr/>
          <a:lstStyle/>
          <a:p>
            <a:r>
              <a:rPr lang="en-US" dirty="0"/>
              <a:t>On the surface, what seems unusual about the claims of the psalmist in verse 6? </a:t>
            </a:r>
          </a:p>
        </p:txBody>
      </p:sp>
      <p:sp>
        <p:nvSpPr>
          <p:cNvPr id="4" name="TextBox 3">
            <a:extLst>
              <a:ext uri="{FF2B5EF4-FFF2-40B4-BE49-F238E27FC236}">
                <a16:creationId xmlns:a16="http://schemas.microsoft.com/office/drawing/2014/main" id="{92431090-2085-2D70-D187-8851C0171472}"/>
              </a:ext>
            </a:extLst>
          </p:cNvPr>
          <p:cNvSpPr txBox="1"/>
          <p:nvPr/>
        </p:nvSpPr>
        <p:spPr>
          <a:xfrm>
            <a:off x="1828799" y="3216464"/>
            <a:ext cx="8171727" cy="156966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Sacrifice and offering you did not desire—but my ears you have opened— burnt offerings and sin offerings you did not require</a:t>
            </a:r>
          </a:p>
        </p:txBody>
      </p:sp>
    </p:spTree>
    <p:extLst>
      <p:ext uri="{BB962C8B-B14F-4D97-AF65-F5344CB8AC3E}">
        <p14:creationId xmlns:p14="http://schemas.microsoft.com/office/powerpoint/2010/main" val="248437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55BAD-6FAC-319B-5381-CC912A127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77295-F47D-4CF3-590D-8F5487F34549}"/>
              </a:ext>
            </a:extLst>
          </p:cNvPr>
          <p:cNvSpPr>
            <a:spLocks noGrp="1"/>
          </p:cNvSpPr>
          <p:nvPr>
            <p:ph type="title"/>
          </p:nvPr>
        </p:nvSpPr>
        <p:spPr/>
        <p:txBody>
          <a:bodyPr/>
          <a:lstStyle/>
          <a:p>
            <a:r>
              <a:rPr lang="en-US" dirty="0"/>
              <a:t>Worship and Willing Obedience</a:t>
            </a:r>
          </a:p>
        </p:txBody>
      </p:sp>
      <p:sp>
        <p:nvSpPr>
          <p:cNvPr id="3" name="Content Placeholder 2">
            <a:extLst>
              <a:ext uri="{FF2B5EF4-FFF2-40B4-BE49-F238E27FC236}">
                <a16:creationId xmlns:a16="http://schemas.microsoft.com/office/drawing/2014/main" id="{D5FB12F6-01D9-47E8-658A-D51EF8924FED}"/>
              </a:ext>
            </a:extLst>
          </p:cNvPr>
          <p:cNvSpPr>
            <a:spLocks noGrp="1"/>
          </p:cNvSpPr>
          <p:nvPr>
            <p:ph idx="1"/>
          </p:nvPr>
        </p:nvSpPr>
        <p:spPr/>
        <p:txBody>
          <a:bodyPr/>
          <a:lstStyle/>
          <a:p>
            <a:r>
              <a:rPr lang="en-US" dirty="0"/>
              <a:t>What is the meaning of the imagery of having his ears opened? </a:t>
            </a:r>
          </a:p>
        </p:txBody>
      </p:sp>
      <p:sp>
        <p:nvSpPr>
          <p:cNvPr id="4" name="TextBox 3">
            <a:extLst>
              <a:ext uri="{FF2B5EF4-FFF2-40B4-BE49-F238E27FC236}">
                <a16:creationId xmlns:a16="http://schemas.microsoft.com/office/drawing/2014/main" id="{8E2F6C4D-DC87-8DE1-CDB2-F92FA8C8C902}"/>
              </a:ext>
            </a:extLst>
          </p:cNvPr>
          <p:cNvSpPr txBox="1"/>
          <p:nvPr/>
        </p:nvSpPr>
        <p:spPr>
          <a:xfrm>
            <a:off x="1828799" y="3216464"/>
            <a:ext cx="8171727" cy="2554545"/>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but my ears you have opened— burnt offerings and sin offerings you did not require. Then I said, “Here I am, I have come— it is written about me in the scroll.   I desire to do your will, my God; your law is within my heart.”</a:t>
            </a:r>
          </a:p>
        </p:txBody>
      </p:sp>
    </p:spTree>
    <p:extLst>
      <p:ext uri="{BB962C8B-B14F-4D97-AF65-F5344CB8AC3E}">
        <p14:creationId xmlns:p14="http://schemas.microsoft.com/office/powerpoint/2010/main" val="218267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8E6AF-A5CA-98D0-B0CF-D873E3F18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EDC0F-C27F-BFB8-FFD2-323A49368676}"/>
              </a:ext>
            </a:extLst>
          </p:cNvPr>
          <p:cNvSpPr>
            <a:spLocks noGrp="1"/>
          </p:cNvSpPr>
          <p:nvPr>
            <p:ph type="title"/>
          </p:nvPr>
        </p:nvSpPr>
        <p:spPr/>
        <p:txBody>
          <a:bodyPr/>
          <a:lstStyle/>
          <a:p>
            <a:r>
              <a:rPr lang="en-US" dirty="0"/>
              <a:t>Worship and Willing Obedience</a:t>
            </a:r>
          </a:p>
        </p:txBody>
      </p:sp>
      <p:sp>
        <p:nvSpPr>
          <p:cNvPr id="3" name="Content Placeholder 2">
            <a:extLst>
              <a:ext uri="{FF2B5EF4-FFF2-40B4-BE49-F238E27FC236}">
                <a16:creationId xmlns:a16="http://schemas.microsoft.com/office/drawing/2014/main" id="{E7F2FB1B-C30B-2D39-03B8-D3A48699AA1E}"/>
              </a:ext>
            </a:extLst>
          </p:cNvPr>
          <p:cNvSpPr>
            <a:spLocks noGrp="1"/>
          </p:cNvSpPr>
          <p:nvPr>
            <p:ph idx="1"/>
          </p:nvPr>
        </p:nvSpPr>
        <p:spPr/>
        <p:txBody>
          <a:bodyPr/>
          <a:lstStyle/>
          <a:p>
            <a:r>
              <a:rPr lang="en-US" dirty="0"/>
              <a:t>What is the meaning of the reference to the book or scroll in verse 7? What did the psalmist mean in saying “it is written of/about me”?</a:t>
            </a:r>
          </a:p>
        </p:txBody>
      </p:sp>
      <p:sp>
        <p:nvSpPr>
          <p:cNvPr id="4" name="TextBox 3">
            <a:extLst>
              <a:ext uri="{FF2B5EF4-FFF2-40B4-BE49-F238E27FC236}">
                <a16:creationId xmlns:a16="http://schemas.microsoft.com/office/drawing/2014/main" id="{CEA7A067-9599-D37D-7290-E70381D0044A}"/>
              </a:ext>
            </a:extLst>
          </p:cNvPr>
          <p:cNvSpPr txBox="1"/>
          <p:nvPr/>
        </p:nvSpPr>
        <p:spPr>
          <a:xfrm>
            <a:off x="1875097" y="3875763"/>
            <a:ext cx="8171727" cy="156966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 said, “Here I am, I have come— it is written about me in the </a:t>
            </a:r>
            <a:r>
              <a:rPr lang="en-US" dirty="0">
                <a:solidFill>
                  <a:srgbClr val="FFFF00"/>
                </a:solidFill>
              </a:rPr>
              <a:t>scroll</a:t>
            </a:r>
            <a:r>
              <a:rPr lang="en-US" dirty="0"/>
              <a:t>.   I desire to do your will, my God; your law is within my heart.”</a:t>
            </a:r>
          </a:p>
        </p:txBody>
      </p:sp>
    </p:spTree>
    <p:extLst>
      <p:ext uri="{BB962C8B-B14F-4D97-AF65-F5344CB8AC3E}">
        <p14:creationId xmlns:p14="http://schemas.microsoft.com/office/powerpoint/2010/main" val="343299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56E5-FFEC-49E1-F4C2-A3AA58812A9F}"/>
              </a:ext>
            </a:extLst>
          </p:cNvPr>
          <p:cNvSpPr>
            <a:spLocks noGrp="1"/>
          </p:cNvSpPr>
          <p:nvPr>
            <p:ph type="title"/>
          </p:nvPr>
        </p:nvSpPr>
        <p:spPr/>
        <p:txBody>
          <a:bodyPr/>
          <a:lstStyle/>
          <a:p>
            <a:r>
              <a:rPr lang="en-US" dirty="0"/>
              <a:t>Worship and Willing Obedience</a:t>
            </a:r>
          </a:p>
        </p:txBody>
      </p:sp>
      <p:sp>
        <p:nvSpPr>
          <p:cNvPr id="3" name="Content Placeholder 2">
            <a:extLst>
              <a:ext uri="{FF2B5EF4-FFF2-40B4-BE49-F238E27FC236}">
                <a16:creationId xmlns:a16="http://schemas.microsoft.com/office/drawing/2014/main" id="{F0E1A76A-6476-B5E4-F4AE-FB1128347A94}"/>
              </a:ext>
            </a:extLst>
          </p:cNvPr>
          <p:cNvSpPr>
            <a:spLocks noGrp="1"/>
          </p:cNvSpPr>
          <p:nvPr>
            <p:ph idx="1"/>
          </p:nvPr>
        </p:nvSpPr>
        <p:spPr/>
        <p:txBody>
          <a:bodyPr/>
          <a:lstStyle/>
          <a:p>
            <a:r>
              <a:rPr lang="en-US" dirty="0"/>
              <a:t>The psalmist declares that obeying God’s law is more than a ritual.  How would you describe someone who delights in doing God's will? </a:t>
            </a:r>
          </a:p>
        </p:txBody>
      </p:sp>
      <p:pic>
        <p:nvPicPr>
          <p:cNvPr id="5" name="Picture 4">
            <a:extLst>
              <a:ext uri="{FF2B5EF4-FFF2-40B4-BE49-F238E27FC236}">
                <a16:creationId xmlns:a16="http://schemas.microsoft.com/office/drawing/2014/main" id="{AA231608-AD1F-642B-1C3E-194DDDD0803F}"/>
              </a:ext>
            </a:extLst>
          </p:cNvPr>
          <p:cNvPicPr>
            <a:picLocks noChangeAspect="1"/>
          </p:cNvPicPr>
          <p:nvPr/>
        </p:nvPicPr>
        <p:blipFill>
          <a:blip r:embed="rId2"/>
          <a:stretch>
            <a:fillRect/>
          </a:stretch>
        </p:blipFill>
        <p:spPr>
          <a:xfrm>
            <a:off x="1362041" y="3753031"/>
            <a:ext cx="3040971" cy="21721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7A93839-D557-2116-A915-31229E2F09AF}"/>
              </a:ext>
            </a:extLst>
          </p:cNvPr>
          <p:cNvPicPr>
            <a:picLocks noChangeAspect="1"/>
          </p:cNvPicPr>
          <p:nvPr/>
        </p:nvPicPr>
        <p:blipFill>
          <a:blip r:embed="rId3"/>
          <a:stretch>
            <a:fillRect/>
          </a:stretch>
        </p:blipFill>
        <p:spPr>
          <a:xfrm>
            <a:off x="8915646" y="3865945"/>
            <a:ext cx="1260555" cy="2311018"/>
          </a:xfrm>
          <a:prstGeom prst="rect">
            <a:avLst/>
          </a:prstGeom>
          <a:ln>
            <a:noFill/>
          </a:ln>
          <a:effectLst>
            <a:outerShdw blurRad="292100" dist="139700" dir="2700000" algn="tl" rotWithShape="0">
              <a:srgbClr val="333333">
                <a:alpha val="65000"/>
              </a:srgbClr>
            </a:outerShdw>
          </a:effectLst>
        </p:spPr>
      </p:pic>
      <p:pic>
        <p:nvPicPr>
          <p:cNvPr id="2050" name="Picture 2" descr="Father teaching kids emergency preparedness">
            <a:extLst>
              <a:ext uri="{FF2B5EF4-FFF2-40B4-BE49-F238E27FC236}">
                <a16:creationId xmlns:a16="http://schemas.microsoft.com/office/drawing/2014/main" id="{1E4B81E3-D5D5-88C4-9842-1727C7C14B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1856" y="3753031"/>
            <a:ext cx="3002127" cy="2397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9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8E30-57C9-6064-2F04-1446ADB95F7C}"/>
              </a:ext>
            </a:extLst>
          </p:cNvPr>
          <p:cNvSpPr>
            <a:spLocks noGrp="1"/>
          </p:cNvSpPr>
          <p:nvPr>
            <p:ph type="title"/>
          </p:nvPr>
        </p:nvSpPr>
        <p:spPr/>
        <p:txBody>
          <a:bodyPr/>
          <a:lstStyle/>
          <a:p>
            <a:pPr algn="l"/>
            <a:r>
              <a:rPr lang="en-US" dirty="0"/>
              <a:t>Listen for determination.</a:t>
            </a:r>
          </a:p>
        </p:txBody>
      </p:sp>
      <p:sp>
        <p:nvSpPr>
          <p:cNvPr id="3" name="Content Placeholder 2">
            <a:extLst>
              <a:ext uri="{FF2B5EF4-FFF2-40B4-BE49-F238E27FC236}">
                <a16:creationId xmlns:a16="http://schemas.microsoft.com/office/drawing/2014/main" id="{BEDECBAC-94A9-F668-D02D-84B4442FA7EC}"/>
              </a:ext>
            </a:extLst>
          </p:cNvPr>
          <p:cNvSpPr>
            <a:spLocks noGrp="1"/>
          </p:cNvSpPr>
          <p:nvPr>
            <p:ph idx="1"/>
          </p:nvPr>
        </p:nvSpPr>
        <p:spPr>
          <a:xfrm>
            <a:off x="1903071" y="2141537"/>
            <a:ext cx="7923835" cy="4351338"/>
          </a:xfrm>
        </p:spPr>
        <p:txBody>
          <a:bodyPr/>
          <a:lstStyle/>
          <a:p>
            <a:pPr marL="0" indent="0" algn="ctr">
              <a:buNone/>
            </a:pPr>
            <a:r>
              <a:rPr lang="en-US" dirty="0"/>
              <a:t>Psalm 40:9-11 (NIV)  I proclaim righteousness in the great assembly; I do not seal my lips, as you know, O LORD. 10  I do not hide your righteousness in my heart; I speak of your faithfulness and </a:t>
            </a:r>
          </a:p>
        </p:txBody>
      </p:sp>
    </p:spTree>
    <p:extLst>
      <p:ext uri="{BB962C8B-B14F-4D97-AF65-F5344CB8AC3E}">
        <p14:creationId xmlns:p14="http://schemas.microsoft.com/office/powerpoint/2010/main" val="4099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9285C-5D88-2501-A1F7-833BE0774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7E046-AD29-6098-BD89-B12BF7279373}"/>
              </a:ext>
            </a:extLst>
          </p:cNvPr>
          <p:cNvSpPr>
            <a:spLocks noGrp="1"/>
          </p:cNvSpPr>
          <p:nvPr>
            <p:ph type="title"/>
          </p:nvPr>
        </p:nvSpPr>
        <p:spPr/>
        <p:txBody>
          <a:bodyPr/>
          <a:lstStyle/>
          <a:p>
            <a:pPr algn="l"/>
            <a:r>
              <a:rPr lang="en-US" dirty="0"/>
              <a:t>Listen for determination.</a:t>
            </a:r>
          </a:p>
        </p:txBody>
      </p:sp>
      <p:sp>
        <p:nvSpPr>
          <p:cNvPr id="3" name="Content Placeholder 2">
            <a:extLst>
              <a:ext uri="{FF2B5EF4-FFF2-40B4-BE49-F238E27FC236}">
                <a16:creationId xmlns:a16="http://schemas.microsoft.com/office/drawing/2014/main" id="{478B2131-6E86-6D91-B057-7EE4D012291E}"/>
              </a:ext>
            </a:extLst>
          </p:cNvPr>
          <p:cNvSpPr>
            <a:spLocks noGrp="1"/>
          </p:cNvSpPr>
          <p:nvPr>
            <p:ph idx="1"/>
          </p:nvPr>
        </p:nvSpPr>
        <p:spPr>
          <a:xfrm>
            <a:off x="1689904" y="1944768"/>
            <a:ext cx="8322197" cy="4351338"/>
          </a:xfrm>
        </p:spPr>
        <p:txBody>
          <a:bodyPr/>
          <a:lstStyle/>
          <a:p>
            <a:pPr marL="0" indent="0" algn="ctr">
              <a:buNone/>
            </a:pPr>
            <a:r>
              <a:rPr lang="en-US" dirty="0"/>
              <a:t>salvation. I do not conceal your love and your truth from the great assembly. 11  Do not withhold your mercy from me, O LORD; may your love and your truth always protect me.</a:t>
            </a:r>
          </a:p>
        </p:txBody>
      </p:sp>
      <p:pic>
        <p:nvPicPr>
          <p:cNvPr id="4" name="Picture 3">
            <a:extLst>
              <a:ext uri="{FF2B5EF4-FFF2-40B4-BE49-F238E27FC236}">
                <a16:creationId xmlns:a16="http://schemas.microsoft.com/office/drawing/2014/main" id="{5D9E1DD0-1B57-4D9B-0AE1-88B2D2332C39}"/>
              </a:ext>
            </a:extLst>
          </p:cNvPr>
          <p:cNvPicPr>
            <a:picLocks noChangeAspect="1"/>
          </p:cNvPicPr>
          <p:nvPr/>
        </p:nvPicPr>
        <p:blipFill>
          <a:blip r:embed="rId2"/>
          <a:stretch>
            <a:fillRect/>
          </a:stretch>
        </p:blipFill>
        <p:spPr>
          <a:xfrm>
            <a:off x="4981643" y="5017441"/>
            <a:ext cx="2066667"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121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1B30-A90C-2B66-077D-33B66CF56B6D}"/>
              </a:ext>
            </a:extLst>
          </p:cNvPr>
          <p:cNvSpPr>
            <a:spLocks noGrp="1"/>
          </p:cNvSpPr>
          <p:nvPr>
            <p:ph type="title"/>
          </p:nvPr>
        </p:nvSpPr>
        <p:spPr/>
        <p:txBody>
          <a:bodyPr/>
          <a:lstStyle/>
          <a:p>
            <a:r>
              <a:rPr lang="en-US" dirty="0"/>
              <a:t>Worship Unashamedly</a:t>
            </a:r>
          </a:p>
        </p:txBody>
      </p:sp>
      <p:sp>
        <p:nvSpPr>
          <p:cNvPr id="3" name="Content Placeholder 2">
            <a:extLst>
              <a:ext uri="{FF2B5EF4-FFF2-40B4-BE49-F238E27FC236}">
                <a16:creationId xmlns:a16="http://schemas.microsoft.com/office/drawing/2014/main" id="{4328277B-C869-B5B6-04A0-51F7B7B6D6E4}"/>
              </a:ext>
            </a:extLst>
          </p:cNvPr>
          <p:cNvSpPr>
            <a:spLocks noGrp="1"/>
          </p:cNvSpPr>
          <p:nvPr>
            <p:ph idx="1"/>
          </p:nvPr>
        </p:nvSpPr>
        <p:spPr/>
        <p:txBody>
          <a:bodyPr/>
          <a:lstStyle/>
          <a:p>
            <a:r>
              <a:rPr lang="en-US" dirty="0">
                <a:solidFill>
                  <a:srgbClr val="C00000"/>
                </a:solidFill>
              </a:rPr>
              <a:t>The psalmist was confident he had been faithfully and openly …</a:t>
            </a:r>
          </a:p>
          <a:p>
            <a:pPr lvl="1"/>
            <a:r>
              <a:rPr lang="en-US" dirty="0">
                <a:solidFill>
                  <a:srgbClr val="C00000"/>
                </a:solidFill>
              </a:rPr>
              <a:t>Proclaiming God’s righteousness/justice</a:t>
            </a:r>
          </a:p>
          <a:p>
            <a:pPr lvl="1"/>
            <a:r>
              <a:rPr lang="en-US" dirty="0">
                <a:solidFill>
                  <a:srgbClr val="C00000"/>
                </a:solidFill>
              </a:rPr>
              <a:t>Speaking of God’s faithfulness and salvation</a:t>
            </a:r>
          </a:p>
          <a:p>
            <a:pPr lvl="1"/>
            <a:r>
              <a:rPr lang="en-US" dirty="0">
                <a:solidFill>
                  <a:srgbClr val="C00000"/>
                </a:solidFill>
              </a:rPr>
              <a:t>Revealing God’s love and Truth</a:t>
            </a:r>
          </a:p>
          <a:p>
            <a:endParaRPr lang="en-US" dirty="0"/>
          </a:p>
        </p:txBody>
      </p:sp>
    </p:spTree>
    <p:extLst>
      <p:ext uri="{BB962C8B-B14F-4D97-AF65-F5344CB8AC3E}">
        <p14:creationId xmlns:p14="http://schemas.microsoft.com/office/powerpoint/2010/main" val="7555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C447-2BF7-2EF5-739D-64F14D1D3CBE}"/>
              </a:ext>
            </a:extLst>
          </p:cNvPr>
          <p:cNvSpPr>
            <a:spLocks noGrp="1"/>
          </p:cNvSpPr>
          <p:nvPr>
            <p:ph type="title"/>
          </p:nvPr>
        </p:nvSpPr>
        <p:spPr/>
        <p:txBody>
          <a:bodyPr/>
          <a:lstStyle/>
          <a:p>
            <a:r>
              <a:rPr lang="en-US" dirty="0"/>
              <a:t>Worship Unashamedly</a:t>
            </a:r>
          </a:p>
        </p:txBody>
      </p:sp>
      <p:sp>
        <p:nvSpPr>
          <p:cNvPr id="3" name="Content Placeholder 2">
            <a:extLst>
              <a:ext uri="{FF2B5EF4-FFF2-40B4-BE49-F238E27FC236}">
                <a16:creationId xmlns:a16="http://schemas.microsoft.com/office/drawing/2014/main" id="{FA43BA65-4BF3-DDEB-6A7C-E7F6CBDD907F}"/>
              </a:ext>
            </a:extLst>
          </p:cNvPr>
          <p:cNvSpPr>
            <a:spLocks noGrp="1"/>
          </p:cNvSpPr>
          <p:nvPr>
            <p:ph idx="1"/>
          </p:nvPr>
        </p:nvSpPr>
        <p:spPr/>
        <p:txBody>
          <a:bodyPr/>
          <a:lstStyle/>
          <a:p>
            <a:r>
              <a:rPr lang="en-US" dirty="0"/>
              <a:t>What additional appeal did the psalmist make of the Lord?</a:t>
            </a:r>
          </a:p>
        </p:txBody>
      </p:sp>
      <p:sp>
        <p:nvSpPr>
          <p:cNvPr id="4" name="TextBox 3">
            <a:extLst>
              <a:ext uri="{FF2B5EF4-FFF2-40B4-BE49-F238E27FC236}">
                <a16:creationId xmlns:a16="http://schemas.microsoft.com/office/drawing/2014/main" id="{A0E46E24-7607-280A-E7D2-68D0E11F6CDE}"/>
              </a:ext>
            </a:extLst>
          </p:cNvPr>
          <p:cNvSpPr txBox="1"/>
          <p:nvPr/>
        </p:nvSpPr>
        <p:spPr>
          <a:xfrm>
            <a:off x="2789498" y="3070185"/>
            <a:ext cx="6400800" cy="156966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Do not withhold your mercy from me, O LORD; may your love and your truth always protect me.</a:t>
            </a:r>
          </a:p>
        </p:txBody>
      </p:sp>
    </p:spTree>
    <p:extLst>
      <p:ext uri="{BB962C8B-B14F-4D97-AF65-F5344CB8AC3E}">
        <p14:creationId xmlns:p14="http://schemas.microsoft.com/office/powerpoint/2010/main" val="426210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68FE-EE24-DBCD-A3EB-67EB89E6674B}"/>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C4CA7FC4-DDAC-4BBC-DF84-4D9BE049200A}"/>
              </a:ext>
            </a:extLst>
          </p:cNvPr>
          <p:cNvGrpSpPr/>
          <p:nvPr/>
        </p:nvGrpSpPr>
        <p:grpSpPr>
          <a:xfrm>
            <a:off x="2849598" y="1690688"/>
            <a:ext cx="6492803" cy="4161682"/>
            <a:chOff x="2849598" y="1690688"/>
            <a:chExt cx="6492803" cy="4161682"/>
          </a:xfrm>
        </p:grpSpPr>
        <p:pic>
          <p:nvPicPr>
            <p:cNvPr id="4" name="Picture 3" descr="A person standing on a rock in a body of water&#10;&#10;Description automatically generated">
              <a:extLst>
                <a:ext uri="{FF2B5EF4-FFF2-40B4-BE49-F238E27FC236}">
                  <a16:creationId xmlns:a16="http://schemas.microsoft.com/office/drawing/2014/main" id="{A07D42E8-6955-389D-E889-3F47A79C0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04987"/>
              <a:ext cx="5715000" cy="3248025"/>
            </a:xfrm>
            <a:prstGeom prst="rect">
              <a:avLst/>
            </a:prstGeom>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B999801D-53CC-CB9E-FF0D-B43DCBE4F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8" name="TextBox 7">
            <a:extLst>
              <a:ext uri="{FF2B5EF4-FFF2-40B4-BE49-F238E27FC236}">
                <a16:creationId xmlns:a16="http://schemas.microsoft.com/office/drawing/2014/main" id="{F93AF5DA-9AC5-221C-3479-AB1883C360A2}"/>
              </a:ext>
            </a:extLst>
          </p:cNvPr>
          <p:cNvSpPr txBox="1"/>
          <p:nvPr/>
        </p:nvSpPr>
        <p:spPr>
          <a:xfrm>
            <a:off x="4609578" y="5852370"/>
            <a:ext cx="3156559"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hlinkClick r:id="rId3"/>
              </a:rPr>
              <a:t>View Video</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020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9422-BEC3-D75B-4928-31BE70A58D94}"/>
              </a:ext>
            </a:extLst>
          </p:cNvPr>
          <p:cNvSpPr>
            <a:spLocks noGrp="1"/>
          </p:cNvSpPr>
          <p:nvPr>
            <p:ph type="title"/>
          </p:nvPr>
        </p:nvSpPr>
        <p:spPr/>
        <p:txBody>
          <a:bodyPr/>
          <a:lstStyle/>
          <a:p>
            <a:r>
              <a:rPr lang="en-US" dirty="0"/>
              <a:t>Worship Unashamedly</a:t>
            </a:r>
          </a:p>
        </p:txBody>
      </p:sp>
      <p:sp>
        <p:nvSpPr>
          <p:cNvPr id="3" name="Content Placeholder 2">
            <a:extLst>
              <a:ext uri="{FF2B5EF4-FFF2-40B4-BE49-F238E27FC236}">
                <a16:creationId xmlns:a16="http://schemas.microsoft.com/office/drawing/2014/main" id="{76049383-6421-9B94-F595-67987278F67F}"/>
              </a:ext>
            </a:extLst>
          </p:cNvPr>
          <p:cNvSpPr>
            <a:spLocks noGrp="1"/>
          </p:cNvSpPr>
          <p:nvPr>
            <p:ph idx="1"/>
          </p:nvPr>
        </p:nvSpPr>
        <p:spPr/>
        <p:txBody>
          <a:bodyPr/>
          <a:lstStyle/>
          <a:p>
            <a:r>
              <a:rPr lang="en-US" dirty="0"/>
              <a:t>These verses add to our understanding of worship.  What does the psalmist proclaim about God?</a:t>
            </a:r>
          </a:p>
        </p:txBody>
      </p:sp>
      <p:sp>
        <p:nvSpPr>
          <p:cNvPr id="4" name="TextBox 3">
            <a:extLst>
              <a:ext uri="{FF2B5EF4-FFF2-40B4-BE49-F238E27FC236}">
                <a16:creationId xmlns:a16="http://schemas.microsoft.com/office/drawing/2014/main" id="{A30715B4-D16B-F9BC-2F14-969CCBE5343D}"/>
              </a:ext>
            </a:extLst>
          </p:cNvPr>
          <p:cNvSpPr txBox="1"/>
          <p:nvPr/>
        </p:nvSpPr>
        <p:spPr>
          <a:xfrm>
            <a:off x="1072587" y="3622418"/>
            <a:ext cx="10046826" cy="2554545"/>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 proclaim righteousness in the great assembly …  I do not hide your righteousness in my heart; I speak of your faithfulness and salvation. I do not conceal your love and your truth … Do not withhold your mercy from me, O LORD; may your love and your truth always protect me.</a:t>
            </a:r>
          </a:p>
        </p:txBody>
      </p:sp>
    </p:spTree>
    <p:extLst>
      <p:ext uri="{BB962C8B-B14F-4D97-AF65-F5344CB8AC3E}">
        <p14:creationId xmlns:p14="http://schemas.microsoft.com/office/powerpoint/2010/main" val="149049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F4A1-798B-E954-8A41-E202953B1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AE0FE-CB0D-73A6-A085-C1B040D8970B}"/>
              </a:ext>
            </a:extLst>
          </p:cNvPr>
          <p:cNvSpPr>
            <a:spLocks noGrp="1"/>
          </p:cNvSpPr>
          <p:nvPr>
            <p:ph type="title"/>
          </p:nvPr>
        </p:nvSpPr>
        <p:spPr/>
        <p:txBody>
          <a:bodyPr/>
          <a:lstStyle/>
          <a:p>
            <a:r>
              <a:rPr lang="en-US" dirty="0"/>
              <a:t>Worship Unashamedly</a:t>
            </a:r>
          </a:p>
        </p:txBody>
      </p:sp>
      <p:sp>
        <p:nvSpPr>
          <p:cNvPr id="3" name="Content Placeholder 2">
            <a:extLst>
              <a:ext uri="{FF2B5EF4-FFF2-40B4-BE49-F238E27FC236}">
                <a16:creationId xmlns:a16="http://schemas.microsoft.com/office/drawing/2014/main" id="{46D07B92-E521-6A2A-CBB2-A7CE52EA6995}"/>
              </a:ext>
            </a:extLst>
          </p:cNvPr>
          <p:cNvSpPr>
            <a:spLocks noGrp="1"/>
          </p:cNvSpPr>
          <p:nvPr>
            <p:ph idx="1"/>
          </p:nvPr>
        </p:nvSpPr>
        <p:spPr/>
        <p:txBody>
          <a:bodyPr/>
          <a:lstStyle/>
          <a:p>
            <a:r>
              <a:rPr lang="en-US" dirty="0"/>
              <a:t>How does he proclaim about God?</a:t>
            </a:r>
          </a:p>
        </p:txBody>
      </p:sp>
      <p:sp>
        <p:nvSpPr>
          <p:cNvPr id="4" name="TextBox 3">
            <a:extLst>
              <a:ext uri="{FF2B5EF4-FFF2-40B4-BE49-F238E27FC236}">
                <a16:creationId xmlns:a16="http://schemas.microsoft.com/office/drawing/2014/main" id="{85634887-677B-EA08-0F69-DAE2CB4EDC80}"/>
              </a:ext>
            </a:extLst>
          </p:cNvPr>
          <p:cNvSpPr txBox="1"/>
          <p:nvPr/>
        </p:nvSpPr>
        <p:spPr>
          <a:xfrm>
            <a:off x="1072587" y="3113132"/>
            <a:ext cx="10046826" cy="2554545"/>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 proclaim righteousness in the great assembly …  I do not hide your righteousness in my heart; I speak of your faithfulness and salvation. I do not conceal your love and your truth … Do not withhold your mercy from me, O LORD; may your love and your truth always protect me.</a:t>
            </a:r>
          </a:p>
        </p:txBody>
      </p:sp>
    </p:spTree>
    <p:extLst>
      <p:ext uri="{BB962C8B-B14F-4D97-AF65-F5344CB8AC3E}">
        <p14:creationId xmlns:p14="http://schemas.microsoft.com/office/powerpoint/2010/main" val="69302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616F7-B351-3448-5A44-2F0B5D868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3FD26-D6AA-FCC0-5AB9-BC4DC1342373}"/>
              </a:ext>
            </a:extLst>
          </p:cNvPr>
          <p:cNvSpPr>
            <a:spLocks noGrp="1"/>
          </p:cNvSpPr>
          <p:nvPr>
            <p:ph type="title"/>
          </p:nvPr>
        </p:nvSpPr>
        <p:spPr/>
        <p:txBody>
          <a:bodyPr/>
          <a:lstStyle/>
          <a:p>
            <a:r>
              <a:rPr lang="en-US" dirty="0"/>
              <a:t>Worship Unashamedly</a:t>
            </a:r>
          </a:p>
        </p:txBody>
      </p:sp>
      <p:sp>
        <p:nvSpPr>
          <p:cNvPr id="3" name="Content Placeholder 2">
            <a:extLst>
              <a:ext uri="{FF2B5EF4-FFF2-40B4-BE49-F238E27FC236}">
                <a16:creationId xmlns:a16="http://schemas.microsoft.com/office/drawing/2014/main" id="{29CBD908-46CE-126A-89E3-4C88448736E2}"/>
              </a:ext>
            </a:extLst>
          </p:cNvPr>
          <p:cNvSpPr>
            <a:spLocks noGrp="1"/>
          </p:cNvSpPr>
          <p:nvPr>
            <p:ph idx="1"/>
          </p:nvPr>
        </p:nvSpPr>
        <p:spPr/>
        <p:txBody>
          <a:bodyPr/>
          <a:lstStyle/>
          <a:p>
            <a:r>
              <a:rPr lang="en-US" dirty="0"/>
              <a:t>For what does he petition God?  What does he ask?</a:t>
            </a:r>
          </a:p>
        </p:txBody>
      </p:sp>
      <p:sp>
        <p:nvSpPr>
          <p:cNvPr id="4" name="TextBox 3">
            <a:extLst>
              <a:ext uri="{FF2B5EF4-FFF2-40B4-BE49-F238E27FC236}">
                <a16:creationId xmlns:a16="http://schemas.microsoft.com/office/drawing/2014/main" id="{B6745D90-A513-2AA1-BEBF-3DB59F8341DF}"/>
              </a:ext>
            </a:extLst>
          </p:cNvPr>
          <p:cNvSpPr txBox="1"/>
          <p:nvPr/>
        </p:nvSpPr>
        <p:spPr>
          <a:xfrm>
            <a:off x="1072587" y="3113132"/>
            <a:ext cx="10046826" cy="2554545"/>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 proclaim righteousness in the great assembly …  I do not hide your righteousness in my heart; I speak of your faithfulness and salvation. I do not conceal your love and your truth … Do not withhold your mercy from me, O LORD; may your love and your truth always protect me.</a:t>
            </a:r>
          </a:p>
        </p:txBody>
      </p:sp>
    </p:spTree>
    <p:extLst>
      <p:ext uri="{BB962C8B-B14F-4D97-AF65-F5344CB8AC3E}">
        <p14:creationId xmlns:p14="http://schemas.microsoft.com/office/powerpoint/2010/main" val="2275331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432D-72C4-66C3-68AE-D31F3C424C39}"/>
              </a:ext>
            </a:extLst>
          </p:cNvPr>
          <p:cNvSpPr>
            <a:spLocks noGrp="1"/>
          </p:cNvSpPr>
          <p:nvPr>
            <p:ph type="title"/>
          </p:nvPr>
        </p:nvSpPr>
        <p:spPr/>
        <p:txBody>
          <a:bodyPr/>
          <a:lstStyle/>
          <a:p>
            <a:r>
              <a:rPr lang="en-US" dirty="0"/>
              <a:t>Worship Unashamedly</a:t>
            </a:r>
          </a:p>
        </p:txBody>
      </p:sp>
      <p:sp>
        <p:nvSpPr>
          <p:cNvPr id="3" name="Content Placeholder 2">
            <a:extLst>
              <a:ext uri="{FF2B5EF4-FFF2-40B4-BE49-F238E27FC236}">
                <a16:creationId xmlns:a16="http://schemas.microsoft.com/office/drawing/2014/main" id="{D3179A5D-3E7A-AF3A-2653-F705979B16A9}"/>
              </a:ext>
            </a:extLst>
          </p:cNvPr>
          <p:cNvSpPr>
            <a:spLocks noGrp="1"/>
          </p:cNvSpPr>
          <p:nvPr>
            <p:ph idx="1"/>
          </p:nvPr>
        </p:nvSpPr>
        <p:spPr/>
        <p:txBody>
          <a:bodyPr/>
          <a:lstStyle/>
          <a:p>
            <a:r>
              <a:rPr lang="en-US" dirty="0"/>
              <a:t>How can Sunday worship prepare you for obedient service during the rest of the week?</a:t>
            </a:r>
          </a:p>
        </p:txBody>
      </p:sp>
      <p:pic>
        <p:nvPicPr>
          <p:cNvPr id="5" name="Picture 4">
            <a:extLst>
              <a:ext uri="{FF2B5EF4-FFF2-40B4-BE49-F238E27FC236}">
                <a16:creationId xmlns:a16="http://schemas.microsoft.com/office/drawing/2014/main" id="{3F96AE10-7FEF-D4AE-690F-79C2F85F32D8}"/>
              </a:ext>
            </a:extLst>
          </p:cNvPr>
          <p:cNvPicPr>
            <a:picLocks noChangeAspect="1"/>
          </p:cNvPicPr>
          <p:nvPr/>
        </p:nvPicPr>
        <p:blipFill>
          <a:blip r:embed="rId2"/>
          <a:stretch>
            <a:fillRect/>
          </a:stretch>
        </p:blipFill>
        <p:spPr>
          <a:xfrm>
            <a:off x="2633408" y="3443468"/>
            <a:ext cx="6139266" cy="17711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1482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F866-59E1-4859-C469-E59C431EF3E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DE97F5D-8E2A-9BC0-466B-21348E3CD63E}"/>
              </a:ext>
            </a:extLst>
          </p:cNvPr>
          <p:cNvSpPr>
            <a:spLocks noGrp="1"/>
          </p:cNvSpPr>
          <p:nvPr>
            <p:ph idx="1"/>
          </p:nvPr>
        </p:nvSpPr>
        <p:spPr>
          <a:xfrm>
            <a:off x="838200" y="2106591"/>
            <a:ext cx="10515600" cy="4070371"/>
          </a:xfrm>
        </p:spPr>
        <p:txBody>
          <a:bodyPr/>
          <a:lstStyle/>
          <a:p>
            <a:r>
              <a:rPr lang="en-US" dirty="0"/>
              <a:t>The Starting Place. </a:t>
            </a:r>
          </a:p>
          <a:p>
            <a:pPr lvl="1"/>
            <a:r>
              <a:rPr lang="en-US" dirty="0"/>
              <a:t>Reflect on David’s testimony in Psalm 40:1-2. </a:t>
            </a:r>
          </a:p>
          <a:p>
            <a:pPr lvl="1"/>
            <a:r>
              <a:rPr lang="en-US" dirty="0"/>
              <a:t>What’s your story? Describe your life before you met Christ. </a:t>
            </a:r>
          </a:p>
          <a:p>
            <a:pPr lvl="1"/>
            <a:r>
              <a:rPr lang="en-US" dirty="0"/>
              <a:t>Reflect on how you discovered your need for Him.</a:t>
            </a:r>
          </a:p>
          <a:p>
            <a:endParaRPr lang="en-US" dirty="0"/>
          </a:p>
        </p:txBody>
      </p:sp>
    </p:spTree>
    <p:extLst>
      <p:ext uri="{BB962C8B-B14F-4D97-AF65-F5344CB8AC3E}">
        <p14:creationId xmlns:p14="http://schemas.microsoft.com/office/powerpoint/2010/main" val="68365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D099B-03B8-4510-23F3-F3E2F0AB2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CC21C-7650-C3CF-825F-044B1CBEB7C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D008CF6-6E68-E27E-8F96-34510E5066FD}"/>
              </a:ext>
            </a:extLst>
          </p:cNvPr>
          <p:cNvSpPr>
            <a:spLocks noGrp="1"/>
          </p:cNvSpPr>
          <p:nvPr>
            <p:ph idx="1"/>
          </p:nvPr>
        </p:nvSpPr>
        <p:spPr>
          <a:xfrm>
            <a:off x="838200" y="2025569"/>
            <a:ext cx="10515600" cy="4151393"/>
          </a:xfrm>
        </p:spPr>
        <p:txBody>
          <a:bodyPr/>
          <a:lstStyle/>
          <a:p>
            <a:r>
              <a:rPr lang="en-US" dirty="0"/>
              <a:t>The Growing Place. </a:t>
            </a:r>
          </a:p>
          <a:p>
            <a:pPr lvl="1"/>
            <a:r>
              <a:rPr lang="en-US" dirty="0"/>
              <a:t>God puts a song in the mouths of those He delivers. What’s your song? </a:t>
            </a:r>
          </a:p>
          <a:p>
            <a:pPr lvl="1"/>
            <a:r>
              <a:rPr lang="en-US" dirty="0"/>
              <a:t>Can people “hear” the song of praise in your life? </a:t>
            </a:r>
          </a:p>
          <a:p>
            <a:pPr lvl="1"/>
            <a:r>
              <a:rPr lang="en-US" dirty="0"/>
              <a:t>Be intentional this week in having personal worship.</a:t>
            </a:r>
          </a:p>
          <a:p>
            <a:pPr lvl="1"/>
            <a:r>
              <a:rPr lang="en-US" dirty="0"/>
              <a:t>Also, be sure to participate in corporate worship.</a:t>
            </a:r>
          </a:p>
          <a:p>
            <a:endParaRPr lang="en-US" dirty="0"/>
          </a:p>
        </p:txBody>
      </p:sp>
    </p:spTree>
    <p:extLst>
      <p:ext uri="{BB962C8B-B14F-4D97-AF65-F5344CB8AC3E}">
        <p14:creationId xmlns:p14="http://schemas.microsoft.com/office/powerpoint/2010/main" val="141729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5C4A-D04B-3D42-4577-8C82F9481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CD7A1-9F1C-6A1A-82BD-4FF6E94C6C6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F7B1B63-211D-921D-0678-AD1966C86771}"/>
              </a:ext>
            </a:extLst>
          </p:cNvPr>
          <p:cNvSpPr>
            <a:spLocks noGrp="1"/>
          </p:cNvSpPr>
          <p:nvPr>
            <p:ph idx="1"/>
          </p:nvPr>
        </p:nvSpPr>
        <p:spPr/>
        <p:txBody>
          <a:bodyPr>
            <a:normAutofit/>
          </a:bodyPr>
          <a:lstStyle/>
          <a:p>
            <a:r>
              <a:rPr lang="en-US" dirty="0"/>
              <a:t>The Sowing Place. </a:t>
            </a:r>
          </a:p>
          <a:p>
            <a:pPr lvl="1"/>
            <a:r>
              <a:rPr lang="en-US" dirty="0"/>
              <a:t>Make a list of the major priorities in your life. </a:t>
            </a:r>
          </a:p>
          <a:p>
            <a:pPr lvl="1"/>
            <a:r>
              <a:rPr lang="en-US" dirty="0"/>
              <a:t>Where does worship rate on the list? </a:t>
            </a:r>
          </a:p>
          <a:p>
            <a:pPr lvl="1"/>
            <a:r>
              <a:rPr lang="en-US" dirty="0"/>
              <a:t>How does your use of time, resources, and energy demonstrate the value of worship in your life? </a:t>
            </a:r>
          </a:p>
          <a:p>
            <a:pPr lvl="1"/>
            <a:r>
              <a:rPr lang="en-US" dirty="0"/>
              <a:t>What changes are needed for you to become a true worshiper, whose heart is fully focused on God?</a:t>
            </a:r>
          </a:p>
          <a:p>
            <a:endParaRPr lang="en-US" dirty="0"/>
          </a:p>
          <a:p>
            <a:endParaRPr lang="en-US" dirty="0"/>
          </a:p>
        </p:txBody>
      </p:sp>
    </p:spTree>
    <p:extLst>
      <p:ext uri="{BB962C8B-B14F-4D97-AF65-F5344CB8AC3E}">
        <p14:creationId xmlns:p14="http://schemas.microsoft.com/office/powerpoint/2010/main" val="139282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E604-40DD-BA77-6B86-ABF573A71610}"/>
              </a:ext>
            </a:extLst>
          </p:cNvPr>
          <p:cNvSpPr>
            <a:spLocks noGrp="1"/>
          </p:cNvSpPr>
          <p:nvPr>
            <p:ph type="title"/>
          </p:nvPr>
        </p:nvSpPr>
        <p:spPr/>
        <p:txBody>
          <a:bodyPr/>
          <a:lstStyle/>
          <a:p>
            <a:r>
              <a:rPr lang="en-US" dirty="0"/>
              <a:t>Family Activities</a:t>
            </a:r>
          </a:p>
        </p:txBody>
      </p:sp>
      <p:pic>
        <p:nvPicPr>
          <p:cNvPr id="4" name="Picture 3" descr="A close up of a word&#10;&#10;Description automatically generated">
            <a:extLst>
              <a:ext uri="{FF2B5EF4-FFF2-40B4-BE49-F238E27FC236}">
                <a16:creationId xmlns:a16="http://schemas.microsoft.com/office/drawing/2014/main" id="{43C46568-D2DD-3F74-6C45-136BD4251F6C}"/>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1944547"/>
            <a:ext cx="5113104" cy="371552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descr="A cartoon of a person holding his hand up&#10;&#10;Description automatically generated">
            <a:extLst>
              <a:ext uri="{FF2B5EF4-FFF2-40B4-BE49-F238E27FC236}">
                <a16:creationId xmlns:a16="http://schemas.microsoft.com/office/drawing/2014/main" id="{68AF5080-14A4-1022-5D35-BD3982359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420" y="2257063"/>
            <a:ext cx="2085787" cy="4010628"/>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26DBD5F1-3CFD-F3D7-E25D-7D82C1FF7353}"/>
              </a:ext>
            </a:extLst>
          </p:cNvPr>
          <p:cNvSpPr/>
          <p:nvPr/>
        </p:nvSpPr>
        <p:spPr>
          <a:xfrm>
            <a:off x="7014258" y="1446836"/>
            <a:ext cx="4537276" cy="2558006"/>
          </a:xfrm>
          <a:prstGeom prst="wedgeRoundRectCallout">
            <a:avLst>
              <a:gd name="adj1" fmla="val -67866"/>
              <a:gd name="adj2" fmla="val -1062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Comic Sans MS" panose="030F0702030302020204" pitchFamily="66" charset="0"/>
              </a:rPr>
              <a:t>Bet I can do this with one eye closed and half my brain tied behind my back.  Don’t worry, no backwards words horizontal or vertical.  If you need help or the color page, go to </a:t>
            </a:r>
            <a:r>
              <a:rPr lang="en-US" sz="2000" dirty="0">
                <a:latin typeface="Comic Sans MS" panose="030F0702030302020204" pitchFamily="66" charset="0"/>
                <a:hlinkClick r:id="rId4"/>
              </a:rPr>
              <a:t>https://tinyurl.com/39fpzbh9</a:t>
            </a:r>
            <a:r>
              <a:rPr lang="en-US" sz="2000" dirty="0">
                <a:latin typeface="Comic Sans MS" panose="030F0702030302020204" pitchFamily="66" charset="0"/>
              </a:rPr>
              <a:t> </a:t>
            </a:r>
          </a:p>
        </p:txBody>
      </p:sp>
      <p:grpSp>
        <p:nvGrpSpPr>
          <p:cNvPr id="10" name="Group 9">
            <a:extLst>
              <a:ext uri="{FF2B5EF4-FFF2-40B4-BE49-F238E27FC236}">
                <a16:creationId xmlns:a16="http://schemas.microsoft.com/office/drawing/2014/main" id="{8E07DF94-7560-8FD5-30E5-F1C43E3430A3}"/>
              </a:ext>
            </a:extLst>
          </p:cNvPr>
          <p:cNvGrpSpPr/>
          <p:nvPr/>
        </p:nvGrpSpPr>
        <p:grpSpPr>
          <a:xfrm>
            <a:off x="7870343" y="4398380"/>
            <a:ext cx="3483457" cy="1869311"/>
            <a:chOff x="7870343" y="4398380"/>
            <a:chExt cx="3483457" cy="1869311"/>
          </a:xfrm>
        </p:grpSpPr>
        <p:pic>
          <p:nvPicPr>
            <p:cNvPr id="8" name="Picture 7">
              <a:extLst>
                <a:ext uri="{FF2B5EF4-FFF2-40B4-BE49-F238E27FC236}">
                  <a16:creationId xmlns:a16="http://schemas.microsoft.com/office/drawing/2014/main" id="{9EA02D53-94C2-222B-9AA7-6142BDC2B1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610" r="23901"/>
            <a:stretch/>
          </p:blipFill>
          <p:spPr bwMode="auto">
            <a:xfrm>
              <a:off x="7870343" y="4812889"/>
              <a:ext cx="822244" cy="1454802"/>
            </a:xfrm>
            <a:prstGeom prst="rect">
              <a:avLst/>
            </a:prstGeom>
            <a:ln>
              <a:noFill/>
            </a:ln>
            <a:extLst>
              <a:ext uri="{53640926-AAD7-44D8-BBD7-CCE9431645EC}">
                <a14:shadowObscured xmlns:a14="http://schemas.microsoft.com/office/drawing/2010/main"/>
              </a:ext>
            </a:extLst>
          </p:spPr>
        </p:pic>
        <p:sp>
          <p:nvSpPr>
            <p:cNvPr id="9" name="Speech Bubble: Oval 8">
              <a:extLst>
                <a:ext uri="{FF2B5EF4-FFF2-40B4-BE49-F238E27FC236}">
                  <a16:creationId xmlns:a16="http://schemas.microsoft.com/office/drawing/2014/main" id="{4B064746-C2AB-E5F2-56D4-E08F56897E0C}"/>
                </a:ext>
              </a:extLst>
            </p:cNvPr>
            <p:cNvSpPr/>
            <p:nvPr/>
          </p:nvSpPr>
          <p:spPr>
            <a:xfrm>
              <a:off x="9005104" y="4398380"/>
              <a:ext cx="2348696" cy="1012784"/>
            </a:xfrm>
            <a:prstGeom prst="wedgeEllipseCallout">
              <a:avLst>
                <a:gd name="adj1" fmla="val -59765"/>
                <a:gd name="adj2" fmla="val 3392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Humph!  </a:t>
              </a:r>
              <a:r>
                <a:rPr lang="en-US" dirty="0" err="1">
                  <a:latin typeface="Comic Sans MS" panose="030F0702030302020204" pitchFamily="66" charset="0"/>
                </a:rPr>
                <a:t>Smartalek</a:t>
              </a:r>
              <a:r>
                <a:rPr lang="en-US" dirty="0">
                  <a:latin typeface="Comic Sans MS" panose="030F0702030302020204" pitchFamily="66" charset="0"/>
                </a:rPr>
                <a:t>!</a:t>
              </a:r>
            </a:p>
          </p:txBody>
        </p:sp>
      </p:grpSp>
    </p:spTree>
    <p:extLst>
      <p:ext uri="{BB962C8B-B14F-4D97-AF65-F5344CB8AC3E}">
        <p14:creationId xmlns:p14="http://schemas.microsoft.com/office/powerpoint/2010/main" val="21868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CA9D-8AEA-547A-A7AD-9A3309186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F4B35-F722-913F-5678-755471EBC4AA}"/>
              </a:ext>
            </a:extLst>
          </p:cNvPr>
          <p:cNvSpPr>
            <a:spLocks noGrp="1"/>
          </p:cNvSpPr>
          <p:nvPr>
            <p:ph type="ctrTitle"/>
          </p:nvPr>
        </p:nvSpPr>
        <p:spPr>
          <a:xfrm>
            <a:off x="1524000" y="1122363"/>
            <a:ext cx="9144000" cy="1655762"/>
          </a:xfrm>
        </p:spPr>
        <p:txBody>
          <a:bodyPr>
            <a:normAutofit fontScale="90000"/>
          </a:bodyPr>
          <a:lstStyle/>
          <a:p>
            <a:r>
              <a:rPr lang="en-US" dirty="0"/>
              <a:t>The Attitude</a:t>
            </a:r>
            <a:br>
              <a:rPr lang="en-US" dirty="0"/>
            </a:br>
            <a:r>
              <a:rPr lang="en-US" dirty="0"/>
              <a:t>in Worship</a:t>
            </a:r>
          </a:p>
        </p:txBody>
      </p:sp>
      <p:sp>
        <p:nvSpPr>
          <p:cNvPr id="3" name="Subtitle 2">
            <a:extLst>
              <a:ext uri="{FF2B5EF4-FFF2-40B4-BE49-F238E27FC236}">
                <a16:creationId xmlns:a16="http://schemas.microsoft.com/office/drawing/2014/main" id="{BDB19DA6-3458-192B-80C4-17E83F57A321}"/>
              </a:ext>
            </a:extLst>
          </p:cNvPr>
          <p:cNvSpPr>
            <a:spLocks noGrp="1"/>
          </p:cNvSpPr>
          <p:nvPr>
            <p:ph type="subTitle" idx="1"/>
          </p:nvPr>
        </p:nvSpPr>
        <p:spPr/>
        <p:txBody>
          <a:bodyPr/>
          <a:lstStyle/>
          <a:p>
            <a:r>
              <a:rPr lang="en-US" dirty="0"/>
              <a:t>February 2</a:t>
            </a:r>
          </a:p>
        </p:txBody>
      </p:sp>
    </p:spTree>
    <p:extLst>
      <p:ext uri="{BB962C8B-B14F-4D97-AF65-F5344CB8AC3E}">
        <p14:creationId xmlns:p14="http://schemas.microsoft.com/office/powerpoint/2010/main" val="147681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DAD9-F2A1-8A8E-29F2-6D80F98A7B9E}"/>
              </a:ext>
            </a:extLst>
          </p:cNvPr>
          <p:cNvSpPr>
            <a:spLocks noGrp="1"/>
          </p:cNvSpPr>
          <p:nvPr>
            <p:ph type="title"/>
          </p:nvPr>
        </p:nvSpPr>
        <p:spPr/>
        <p:txBody>
          <a:bodyPr/>
          <a:lstStyle/>
          <a:p>
            <a:r>
              <a:rPr lang="en-US" dirty="0"/>
              <a:t>What could it be?</a:t>
            </a:r>
          </a:p>
        </p:txBody>
      </p:sp>
      <p:sp>
        <p:nvSpPr>
          <p:cNvPr id="3" name="Content Placeholder 2">
            <a:extLst>
              <a:ext uri="{FF2B5EF4-FFF2-40B4-BE49-F238E27FC236}">
                <a16:creationId xmlns:a16="http://schemas.microsoft.com/office/drawing/2014/main" id="{97FEE778-01AD-36DC-23F5-F13EB5B2509E}"/>
              </a:ext>
            </a:extLst>
          </p:cNvPr>
          <p:cNvSpPr>
            <a:spLocks noGrp="1"/>
          </p:cNvSpPr>
          <p:nvPr>
            <p:ph idx="1"/>
          </p:nvPr>
        </p:nvSpPr>
        <p:spPr/>
        <p:txBody>
          <a:bodyPr>
            <a:normAutofit/>
          </a:bodyPr>
          <a:lstStyle/>
          <a:p>
            <a:r>
              <a:rPr lang="en-US" dirty="0"/>
              <a:t>What kinds of things distract you when you read or study?</a:t>
            </a:r>
          </a:p>
          <a:p>
            <a:endParaRPr lang="en-US" dirty="0"/>
          </a:p>
          <a:p>
            <a:r>
              <a:rPr lang="en-US" dirty="0">
                <a:solidFill>
                  <a:srgbClr val="C00000"/>
                </a:solidFill>
              </a:rPr>
              <a:t>These same things can distract us when we read God’s Word or worship together as a congregation.</a:t>
            </a:r>
          </a:p>
          <a:p>
            <a:pPr lvl="1"/>
            <a:r>
              <a:rPr lang="en-US" dirty="0">
                <a:solidFill>
                  <a:srgbClr val="C00000"/>
                </a:solidFill>
              </a:rPr>
              <a:t>God wants us to come to Him with a heart fully focused on Him alone.</a:t>
            </a:r>
          </a:p>
          <a:p>
            <a:endParaRPr lang="en-US" dirty="0"/>
          </a:p>
        </p:txBody>
      </p:sp>
      <p:grpSp>
        <p:nvGrpSpPr>
          <p:cNvPr id="4" name="Group 3">
            <a:extLst>
              <a:ext uri="{FF2B5EF4-FFF2-40B4-BE49-F238E27FC236}">
                <a16:creationId xmlns:a16="http://schemas.microsoft.com/office/drawing/2014/main" id="{ECF747B4-1898-B8FD-A274-4883AF1A9CDD}"/>
              </a:ext>
            </a:extLst>
          </p:cNvPr>
          <p:cNvGrpSpPr/>
          <p:nvPr/>
        </p:nvGrpSpPr>
        <p:grpSpPr>
          <a:xfrm>
            <a:off x="2204201" y="3111512"/>
            <a:ext cx="8378204" cy="3130843"/>
            <a:chOff x="2204201" y="3111512"/>
            <a:chExt cx="8378204" cy="3130843"/>
          </a:xfrm>
        </p:grpSpPr>
        <p:pic>
          <p:nvPicPr>
            <p:cNvPr id="1026" name="Picture 2" descr="Illustration of retro tv">
              <a:extLst>
                <a:ext uri="{FF2B5EF4-FFF2-40B4-BE49-F238E27FC236}">
                  <a16:creationId xmlns:a16="http://schemas.microsoft.com/office/drawing/2014/main" id="{2F1BC114-C47C-6E4C-2513-DD48A824914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41314" y="3111512"/>
              <a:ext cx="36576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ister and Brother are Playing with Building Blocks">
              <a:extLst>
                <a:ext uri="{FF2B5EF4-FFF2-40B4-BE49-F238E27FC236}">
                  <a16:creationId xmlns:a16="http://schemas.microsoft.com/office/drawing/2014/main" id="{99CA3536-433E-B7B8-4DD7-F842808AE4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1969" y="3467100"/>
              <a:ext cx="3250436" cy="1982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njured Man">
              <a:extLst>
                <a:ext uri="{FF2B5EF4-FFF2-40B4-BE49-F238E27FC236}">
                  <a16:creationId xmlns:a16="http://schemas.microsoft.com/office/drawing/2014/main" id="{9272BFB4-3192-B105-25E7-CA19B23D6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204201" y="3156559"/>
              <a:ext cx="1237890" cy="3085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051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3D20-0736-3561-74F4-F9430FF88C1B}"/>
              </a:ext>
            </a:extLst>
          </p:cNvPr>
          <p:cNvSpPr>
            <a:spLocks noGrp="1"/>
          </p:cNvSpPr>
          <p:nvPr>
            <p:ph type="title"/>
          </p:nvPr>
        </p:nvSpPr>
        <p:spPr/>
        <p:txBody>
          <a:bodyPr/>
          <a:lstStyle/>
          <a:p>
            <a:pPr algn="l"/>
            <a:r>
              <a:rPr lang="en-US" dirty="0"/>
              <a:t>Listen for a comparison.</a:t>
            </a:r>
          </a:p>
        </p:txBody>
      </p:sp>
      <p:sp>
        <p:nvSpPr>
          <p:cNvPr id="3" name="Content Placeholder 2">
            <a:extLst>
              <a:ext uri="{FF2B5EF4-FFF2-40B4-BE49-F238E27FC236}">
                <a16:creationId xmlns:a16="http://schemas.microsoft.com/office/drawing/2014/main" id="{9BA30730-3092-0779-535C-185D0734B0A1}"/>
              </a:ext>
            </a:extLst>
          </p:cNvPr>
          <p:cNvSpPr>
            <a:spLocks noGrp="1"/>
          </p:cNvSpPr>
          <p:nvPr>
            <p:ph idx="1"/>
          </p:nvPr>
        </p:nvSpPr>
        <p:spPr>
          <a:xfrm>
            <a:off x="1245577" y="1837348"/>
            <a:ext cx="9700846" cy="4351338"/>
          </a:xfrm>
        </p:spPr>
        <p:txBody>
          <a:bodyPr/>
          <a:lstStyle/>
          <a:p>
            <a:pPr marL="0" indent="0" algn="ctr">
              <a:buNone/>
            </a:pPr>
            <a:r>
              <a:rPr lang="en-US" dirty="0"/>
              <a:t>Psalm 40:1-5 (NIV)  I waited patiently for the LORD; he turned to me and heard my cry. 2  He lifted me out of the slimy pit, out of the mud and mire; he set my feet on a rock and gave me a firm place to stand. 3  He put a new song in my mouth, a hymn of praise to our God. Many will see and fear and </a:t>
            </a:r>
          </a:p>
        </p:txBody>
      </p:sp>
    </p:spTree>
    <p:extLst>
      <p:ext uri="{BB962C8B-B14F-4D97-AF65-F5344CB8AC3E}">
        <p14:creationId xmlns:p14="http://schemas.microsoft.com/office/powerpoint/2010/main" val="294549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AB0B5-5F1A-8C5F-F2F7-88D3DA25F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3CA9A-BF84-35CE-47F9-4A30103A96CE}"/>
              </a:ext>
            </a:extLst>
          </p:cNvPr>
          <p:cNvSpPr>
            <a:spLocks noGrp="1"/>
          </p:cNvSpPr>
          <p:nvPr>
            <p:ph type="title"/>
          </p:nvPr>
        </p:nvSpPr>
        <p:spPr/>
        <p:txBody>
          <a:bodyPr/>
          <a:lstStyle/>
          <a:p>
            <a:pPr algn="l"/>
            <a:r>
              <a:rPr lang="en-US" dirty="0"/>
              <a:t>Listen for a comparison.</a:t>
            </a:r>
          </a:p>
        </p:txBody>
      </p:sp>
      <p:sp>
        <p:nvSpPr>
          <p:cNvPr id="3" name="Content Placeholder 2">
            <a:extLst>
              <a:ext uri="{FF2B5EF4-FFF2-40B4-BE49-F238E27FC236}">
                <a16:creationId xmlns:a16="http://schemas.microsoft.com/office/drawing/2014/main" id="{756D2C2F-22AA-FB19-649F-D58A08E408AE}"/>
              </a:ext>
            </a:extLst>
          </p:cNvPr>
          <p:cNvSpPr>
            <a:spLocks noGrp="1"/>
          </p:cNvSpPr>
          <p:nvPr>
            <p:ph idx="1"/>
          </p:nvPr>
        </p:nvSpPr>
        <p:spPr>
          <a:xfrm>
            <a:off x="1245577" y="1570892"/>
            <a:ext cx="9700846" cy="4471134"/>
          </a:xfrm>
        </p:spPr>
        <p:txBody>
          <a:bodyPr/>
          <a:lstStyle/>
          <a:p>
            <a:pPr marL="0" indent="0" algn="ctr">
              <a:buNone/>
            </a:pPr>
            <a:r>
              <a:rPr lang="en-US" dirty="0"/>
              <a:t>put their trust in the LORD. 4  Blessed is the man who makes the LORD his trust, who does not look to the proud, to those who turn aside to false gods. 5  Many, O LORD my God, are the wonders you have done. The things you planned for us no one can recount to you; were I to speak and tell of them, they would be too many to declare.</a:t>
            </a:r>
          </a:p>
        </p:txBody>
      </p:sp>
      <p:pic>
        <p:nvPicPr>
          <p:cNvPr id="5" name="Picture 4">
            <a:extLst>
              <a:ext uri="{FF2B5EF4-FFF2-40B4-BE49-F238E27FC236}">
                <a16:creationId xmlns:a16="http://schemas.microsoft.com/office/drawing/2014/main" id="{A631664D-C1C1-92E3-2AF5-8B3B675D3B89}"/>
              </a:ext>
            </a:extLst>
          </p:cNvPr>
          <p:cNvPicPr>
            <a:picLocks noChangeAspect="1"/>
          </p:cNvPicPr>
          <p:nvPr/>
        </p:nvPicPr>
        <p:blipFill>
          <a:blip r:embed="rId2"/>
          <a:stretch>
            <a:fillRect/>
          </a:stretch>
        </p:blipFill>
        <p:spPr>
          <a:xfrm>
            <a:off x="5062666" y="5908692"/>
            <a:ext cx="2066667"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889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3A43-E289-6F5A-2C99-606553A78B32}"/>
              </a:ext>
            </a:extLst>
          </p:cNvPr>
          <p:cNvSpPr>
            <a:spLocks noGrp="1"/>
          </p:cNvSpPr>
          <p:nvPr>
            <p:ph type="title"/>
          </p:nvPr>
        </p:nvSpPr>
        <p:spPr/>
        <p:txBody>
          <a:bodyPr/>
          <a:lstStyle/>
          <a:p>
            <a:r>
              <a:rPr lang="en-US" dirty="0"/>
              <a:t>Humble and Trusting</a:t>
            </a:r>
          </a:p>
        </p:txBody>
      </p:sp>
      <p:sp>
        <p:nvSpPr>
          <p:cNvPr id="3" name="Content Placeholder 2">
            <a:extLst>
              <a:ext uri="{FF2B5EF4-FFF2-40B4-BE49-F238E27FC236}">
                <a16:creationId xmlns:a16="http://schemas.microsoft.com/office/drawing/2014/main" id="{31332047-4EE6-8193-5B7F-AB0C9A60E0A5}"/>
              </a:ext>
            </a:extLst>
          </p:cNvPr>
          <p:cNvSpPr>
            <a:spLocks noGrp="1"/>
          </p:cNvSpPr>
          <p:nvPr>
            <p:ph idx="1"/>
          </p:nvPr>
        </p:nvSpPr>
        <p:spPr>
          <a:xfrm>
            <a:off x="838200" y="2203937"/>
            <a:ext cx="10515600" cy="3973025"/>
          </a:xfrm>
        </p:spPr>
        <p:txBody>
          <a:bodyPr/>
          <a:lstStyle/>
          <a:p>
            <a:r>
              <a:rPr lang="en-US" dirty="0">
                <a:solidFill>
                  <a:srgbClr val="C00000"/>
                </a:solidFill>
              </a:rPr>
              <a:t>The psalmist found himself in a bad situation.</a:t>
            </a:r>
          </a:p>
          <a:p>
            <a:pPr lvl="1"/>
            <a:r>
              <a:rPr lang="en-US" sz="3600" dirty="0">
                <a:solidFill>
                  <a:srgbClr val="C00000"/>
                </a:solidFill>
              </a:rPr>
              <a:t>Speaks of a slimy pit, mud and mire</a:t>
            </a:r>
          </a:p>
          <a:p>
            <a:pPr lvl="1"/>
            <a:r>
              <a:rPr lang="en-US" sz="3600" dirty="0">
                <a:solidFill>
                  <a:srgbClr val="C00000"/>
                </a:solidFill>
              </a:rPr>
              <a:t>Something he was worried about</a:t>
            </a:r>
          </a:p>
          <a:p>
            <a:pPr lvl="1"/>
            <a:r>
              <a:rPr lang="en-US" sz="3600" dirty="0">
                <a:solidFill>
                  <a:srgbClr val="C00000"/>
                </a:solidFill>
              </a:rPr>
              <a:t>Needed encouragement, assurance</a:t>
            </a:r>
          </a:p>
          <a:p>
            <a:endParaRPr lang="en-US" dirty="0"/>
          </a:p>
        </p:txBody>
      </p:sp>
    </p:spTree>
    <p:extLst>
      <p:ext uri="{BB962C8B-B14F-4D97-AF65-F5344CB8AC3E}">
        <p14:creationId xmlns:p14="http://schemas.microsoft.com/office/powerpoint/2010/main" val="39339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8249-9D79-84E4-61F9-C42C2754C886}"/>
              </a:ext>
            </a:extLst>
          </p:cNvPr>
          <p:cNvSpPr>
            <a:spLocks noGrp="1"/>
          </p:cNvSpPr>
          <p:nvPr>
            <p:ph type="title"/>
          </p:nvPr>
        </p:nvSpPr>
        <p:spPr/>
        <p:txBody>
          <a:bodyPr/>
          <a:lstStyle/>
          <a:p>
            <a:r>
              <a:rPr lang="en-US" dirty="0"/>
              <a:t>Humble and Trusting</a:t>
            </a:r>
          </a:p>
        </p:txBody>
      </p:sp>
      <p:sp>
        <p:nvSpPr>
          <p:cNvPr id="3" name="Content Placeholder 2">
            <a:extLst>
              <a:ext uri="{FF2B5EF4-FFF2-40B4-BE49-F238E27FC236}">
                <a16:creationId xmlns:a16="http://schemas.microsoft.com/office/drawing/2014/main" id="{9F8D460F-7DBB-9CD1-1B2D-EC2548238FB3}"/>
              </a:ext>
            </a:extLst>
          </p:cNvPr>
          <p:cNvSpPr>
            <a:spLocks noGrp="1"/>
          </p:cNvSpPr>
          <p:nvPr>
            <p:ph idx="1"/>
          </p:nvPr>
        </p:nvSpPr>
        <p:spPr/>
        <p:txBody>
          <a:bodyPr/>
          <a:lstStyle/>
          <a:p>
            <a:r>
              <a:rPr lang="en-US" dirty="0"/>
              <a:t>List the words and phrases which describe where he turned and found relief and hope. </a:t>
            </a:r>
          </a:p>
        </p:txBody>
      </p:sp>
      <p:sp>
        <p:nvSpPr>
          <p:cNvPr id="4" name="TextBox 3">
            <a:extLst>
              <a:ext uri="{FF2B5EF4-FFF2-40B4-BE49-F238E27FC236}">
                <a16:creationId xmlns:a16="http://schemas.microsoft.com/office/drawing/2014/main" id="{13F77BB5-7B2D-0717-39A4-DE9794DD983E}"/>
              </a:ext>
            </a:extLst>
          </p:cNvPr>
          <p:cNvSpPr txBox="1"/>
          <p:nvPr/>
        </p:nvSpPr>
        <p:spPr>
          <a:xfrm>
            <a:off x="1365330" y="3238687"/>
            <a:ext cx="9461339" cy="2554545"/>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I waited patiently for the LORD; he turned to me and heard my cry.  He lifted me out of the slimy pit, out of the mud and mire; he set my feet on a rock and gave me a firm place to stand.  He put a new song in my mouth, a hymn of praise to our God.</a:t>
            </a:r>
          </a:p>
        </p:txBody>
      </p:sp>
    </p:spTree>
    <p:extLst>
      <p:ext uri="{BB962C8B-B14F-4D97-AF65-F5344CB8AC3E}">
        <p14:creationId xmlns:p14="http://schemas.microsoft.com/office/powerpoint/2010/main" val="103172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9666-4CC6-1881-035C-7F5D88B724DE}"/>
              </a:ext>
            </a:extLst>
          </p:cNvPr>
          <p:cNvSpPr>
            <a:spLocks noGrp="1"/>
          </p:cNvSpPr>
          <p:nvPr>
            <p:ph type="title"/>
          </p:nvPr>
        </p:nvSpPr>
        <p:spPr/>
        <p:txBody>
          <a:bodyPr/>
          <a:lstStyle/>
          <a:p>
            <a:r>
              <a:rPr lang="en-US" dirty="0"/>
              <a:t>Humble and Trusting</a:t>
            </a:r>
          </a:p>
        </p:txBody>
      </p:sp>
      <p:sp>
        <p:nvSpPr>
          <p:cNvPr id="3" name="Content Placeholder 2">
            <a:extLst>
              <a:ext uri="{FF2B5EF4-FFF2-40B4-BE49-F238E27FC236}">
                <a16:creationId xmlns:a16="http://schemas.microsoft.com/office/drawing/2014/main" id="{CCEBB580-8A2A-5A8B-058D-FD1AE5787957}"/>
              </a:ext>
            </a:extLst>
          </p:cNvPr>
          <p:cNvSpPr>
            <a:spLocks noGrp="1"/>
          </p:cNvSpPr>
          <p:nvPr>
            <p:ph idx="1"/>
          </p:nvPr>
        </p:nvSpPr>
        <p:spPr/>
        <p:txBody>
          <a:bodyPr/>
          <a:lstStyle/>
          <a:p>
            <a:r>
              <a:rPr lang="en-US" dirty="0"/>
              <a:t>The psalmist says he “waited patiently”.  Why is that a hard thing to do?</a:t>
            </a:r>
          </a:p>
          <a:p>
            <a:r>
              <a:rPr lang="en-US" dirty="0"/>
              <a:t>Consider the mention of God lifting David from a "pit of destruction" and "miry bog" (v.2). What modern situations might these metaphors represent?</a:t>
            </a:r>
          </a:p>
        </p:txBody>
      </p:sp>
    </p:spTree>
    <p:extLst>
      <p:ext uri="{BB962C8B-B14F-4D97-AF65-F5344CB8AC3E}">
        <p14:creationId xmlns:p14="http://schemas.microsoft.com/office/powerpoint/2010/main" val="122379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F0FB-A74B-8335-53D3-DAB9BA44C996}"/>
              </a:ext>
            </a:extLst>
          </p:cNvPr>
          <p:cNvSpPr>
            <a:spLocks noGrp="1"/>
          </p:cNvSpPr>
          <p:nvPr>
            <p:ph type="title"/>
          </p:nvPr>
        </p:nvSpPr>
        <p:spPr/>
        <p:txBody>
          <a:bodyPr/>
          <a:lstStyle/>
          <a:p>
            <a:r>
              <a:rPr lang="en-US" dirty="0"/>
              <a:t>Humble and Trusting</a:t>
            </a:r>
          </a:p>
        </p:txBody>
      </p:sp>
      <p:sp>
        <p:nvSpPr>
          <p:cNvPr id="3" name="Content Placeholder 2">
            <a:extLst>
              <a:ext uri="{FF2B5EF4-FFF2-40B4-BE49-F238E27FC236}">
                <a16:creationId xmlns:a16="http://schemas.microsoft.com/office/drawing/2014/main" id="{DD324959-7C97-8781-9ABF-FBDD491555FC}"/>
              </a:ext>
            </a:extLst>
          </p:cNvPr>
          <p:cNvSpPr>
            <a:spLocks noGrp="1"/>
          </p:cNvSpPr>
          <p:nvPr>
            <p:ph idx="1"/>
          </p:nvPr>
        </p:nvSpPr>
        <p:spPr/>
        <p:txBody>
          <a:bodyPr/>
          <a:lstStyle/>
          <a:p>
            <a:r>
              <a:rPr lang="en-US" dirty="0"/>
              <a:t>According to this psalm, what is the source of a blessed life, even when bogged down in a pit of destruction?</a:t>
            </a:r>
          </a:p>
          <a:p>
            <a:r>
              <a:rPr lang="en-US" dirty="0"/>
              <a:t>What benefit to others was the psalmist’s testimony concerning the goodness of the Lord? </a:t>
            </a:r>
          </a:p>
          <a:p>
            <a:endParaRPr lang="en-US" dirty="0"/>
          </a:p>
        </p:txBody>
      </p:sp>
      <p:sp>
        <p:nvSpPr>
          <p:cNvPr id="4" name="TextBox 3">
            <a:extLst>
              <a:ext uri="{FF2B5EF4-FFF2-40B4-BE49-F238E27FC236}">
                <a16:creationId xmlns:a16="http://schemas.microsoft.com/office/drawing/2014/main" id="{30306935-83AE-15E5-4E68-1BA7287A0EF0}"/>
              </a:ext>
            </a:extLst>
          </p:cNvPr>
          <p:cNvSpPr txBox="1"/>
          <p:nvPr/>
        </p:nvSpPr>
        <p:spPr>
          <a:xfrm>
            <a:off x="1720528" y="3830762"/>
            <a:ext cx="8750943" cy="1569660"/>
          </a:xfrm>
          <a:prstGeom prst="rect">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Note: These suggestions area easy to contribute, sitting in a Bible Study class … harder to actually apply when lying sleepless in the night.</a:t>
            </a:r>
          </a:p>
        </p:txBody>
      </p:sp>
    </p:spTree>
    <p:extLst>
      <p:ext uri="{BB962C8B-B14F-4D97-AF65-F5344CB8AC3E}">
        <p14:creationId xmlns:p14="http://schemas.microsoft.com/office/powerpoint/2010/main" val="168856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181</TotalTime>
  <Words>1421</Words>
  <Application>Microsoft Office PowerPoint</Application>
  <PresentationFormat>Widescreen</PresentationFormat>
  <Paragraphs>92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Comic Sans MS</vt:lpstr>
      <vt:lpstr>Office Theme</vt:lpstr>
      <vt:lpstr>The Attitude in Worship</vt:lpstr>
      <vt:lpstr>Video Introduction</vt:lpstr>
      <vt:lpstr>What could it be?</vt:lpstr>
      <vt:lpstr>Listen for a comparison.</vt:lpstr>
      <vt:lpstr>Listen for a comparison.</vt:lpstr>
      <vt:lpstr>Humble and Trusting</vt:lpstr>
      <vt:lpstr>Humble and Trusting</vt:lpstr>
      <vt:lpstr>Humble and Trusting</vt:lpstr>
      <vt:lpstr>Humble and Trusting</vt:lpstr>
      <vt:lpstr>Humble and Trusting</vt:lpstr>
      <vt:lpstr>Listen for what God really prefers.</vt:lpstr>
      <vt:lpstr>Worship and Willing Obedience</vt:lpstr>
      <vt:lpstr>Worship and Willing Obedience</vt:lpstr>
      <vt:lpstr>Worship and Willing Obedience</vt:lpstr>
      <vt:lpstr>Worship and Willing Obedience</vt:lpstr>
      <vt:lpstr>Listen for determination.</vt:lpstr>
      <vt:lpstr>Listen for determination.</vt:lpstr>
      <vt:lpstr>Worship Unashamedly</vt:lpstr>
      <vt:lpstr>Worship Unashamedly</vt:lpstr>
      <vt:lpstr>Worship Unashamedly</vt:lpstr>
      <vt:lpstr>Worship Unashamedly</vt:lpstr>
      <vt:lpstr>Worship Unashamedly</vt:lpstr>
      <vt:lpstr>Worship Unashamedly</vt:lpstr>
      <vt:lpstr>Application</vt:lpstr>
      <vt:lpstr>Application</vt:lpstr>
      <vt:lpstr>Application</vt:lpstr>
      <vt:lpstr>Family Activities</vt:lpstr>
      <vt:lpstr>The Attitude in Worship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2025-01-09T23:37:16Z</dcterms:created>
  <dcterms:modified xsi:type="dcterms:W3CDTF">2025-01-10T02:39:02Z</dcterms:modified>
</cp:coreProperties>
</file>