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varScale="1">
        <p:scale>
          <a:sx n="73" d="100"/>
          <a:sy n="73" d="100"/>
        </p:scale>
        <p:origin x="6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3000"/>
                </a:schemeClr>
              </a:gs>
              <a:gs pos="83000">
                <a:schemeClr val="accent1">
                  <a:lumMod val="45000"/>
                  <a:lumOff val="55000"/>
                  <a:alpha val="80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srbxhid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tinyurl.com/yxnxprz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Basis of Confidence</a:t>
            </a:r>
          </a:p>
        </p:txBody>
      </p:sp>
      <p:sp>
        <p:nvSpPr>
          <p:cNvPr id="3" name="Subtitle 2"/>
          <p:cNvSpPr>
            <a:spLocks noGrp="1"/>
          </p:cNvSpPr>
          <p:nvPr>
            <p:ph type="subTitle" idx="1"/>
          </p:nvPr>
        </p:nvSpPr>
        <p:spPr>
          <a:xfrm>
            <a:off x="1524000" y="4000500"/>
            <a:ext cx="9144000" cy="1257300"/>
          </a:xfrm>
        </p:spPr>
        <p:txBody>
          <a:bodyPr/>
          <a:lstStyle/>
          <a:p>
            <a:r>
              <a:rPr lang="en-US" dirty="0"/>
              <a:t>October 17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5555-71BD-4ED7-949B-FA08956F37B0}"/>
              </a:ext>
            </a:extLst>
          </p:cNvPr>
          <p:cNvSpPr>
            <a:spLocks noGrp="1"/>
          </p:cNvSpPr>
          <p:nvPr>
            <p:ph type="title"/>
          </p:nvPr>
        </p:nvSpPr>
        <p:spPr/>
        <p:txBody>
          <a:bodyPr/>
          <a:lstStyle/>
          <a:p>
            <a:pPr algn="l"/>
            <a:r>
              <a:rPr lang="en-US" dirty="0"/>
              <a:t>Listen for how Abram responded to God.</a:t>
            </a:r>
          </a:p>
        </p:txBody>
      </p:sp>
      <p:sp>
        <p:nvSpPr>
          <p:cNvPr id="3" name="Content Placeholder 2">
            <a:extLst>
              <a:ext uri="{FF2B5EF4-FFF2-40B4-BE49-F238E27FC236}">
                <a16:creationId xmlns:a16="http://schemas.microsoft.com/office/drawing/2014/main" id="{CE26C5AB-5FD4-46AC-90E3-1AB092307B5E}"/>
              </a:ext>
            </a:extLst>
          </p:cNvPr>
          <p:cNvSpPr>
            <a:spLocks noGrp="1"/>
          </p:cNvSpPr>
          <p:nvPr>
            <p:ph idx="1"/>
          </p:nvPr>
        </p:nvSpPr>
        <p:spPr>
          <a:xfrm>
            <a:off x="1476104" y="1838688"/>
            <a:ext cx="9068888" cy="4351338"/>
          </a:xfrm>
        </p:spPr>
        <p:txBody>
          <a:bodyPr/>
          <a:lstStyle/>
          <a:p>
            <a:pPr marL="0" indent="0" algn="ctr">
              <a:buNone/>
            </a:pPr>
            <a:r>
              <a:rPr lang="en-US" dirty="0"/>
              <a:t>and the people they had acquired in Haran, and they set out for the land of Canaan, and they arrived there. 6  Abram traveled through the land as far as the site of the great tree of </a:t>
            </a:r>
            <a:r>
              <a:rPr lang="en-US" dirty="0" err="1"/>
              <a:t>Moreh</a:t>
            </a:r>
            <a:r>
              <a:rPr lang="en-US" dirty="0"/>
              <a:t> at Shechem. At that time the Canaanites were in the land.</a:t>
            </a:r>
          </a:p>
        </p:txBody>
      </p:sp>
      <p:pic>
        <p:nvPicPr>
          <p:cNvPr id="4" name="Picture 3">
            <a:extLst>
              <a:ext uri="{FF2B5EF4-FFF2-40B4-BE49-F238E27FC236}">
                <a16:creationId xmlns:a16="http://schemas.microsoft.com/office/drawing/2014/main" id="{FF45CC24-E9A9-4CD1-A42F-B183E09CC763}"/>
              </a:ext>
            </a:extLst>
          </p:cNvPr>
          <p:cNvPicPr>
            <a:picLocks noChangeAspect="1"/>
          </p:cNvPicPr>
          <p:nvPr/>
        </p:nvPicPr>
        <p:blipFill>
          <a:blip r:embed="rId2"/>
          <a:stretch>
            <a:fillRect/>
          </a:stretch>
        </p:blipFill>
        <p:spPr>
          <a:xfrm>
            <a:off x="4955373" y="5181479"/>
            <a:ext cx="2281253" cy="304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250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0D02-01FC-4023-8B3C-0FA521035AD7}"/>
              </a:ext>
            </a:extLst>
          </p:cNvPr>
          <p:cNvSpPr>
            <a:spLocks noGrp="1"/>
          </p:cNvSpPr>
          <p:nvPr>
            <p:ph type="title"/>
          </p:nvPr>
        </p:nvSpPr>
        <p:spPr/>
        <p:txBody>
          <a:bodyPr/>
          <a:lstStyle/>
          <a:p>
            <a:r>
              <a:rPr lang="en-US" dirty="0"/>
              <a:t>God Calls, We Obey</a:t>
            </a:r>
          </a:p>
        </p:txBody>
      </p:sp>
      <p:sp>
        <p:nvSpPr>
          <p:cNvPr id="3" name="Content Placeholder 2">
            <a:extLst>
              <a:ext uri="{FF2B5EF4-FFF2-40B4-BE49-F238E27FC236}">
                <a16:creationId xmlns:a16="http://schemas.microsoft.com/office/drawing/2014/main" id="{0156A7B5-28B1-458A-A742-0707C6CE36E5}"/>
              </a:ext>
            </a:extLst>
          </p:cNvPr>
          <p:cNvSpPr>
            <a:spLocks noGrp="1"/>
          </p:cNvSpPr>
          <p:nvPr>
            <p:ph idx="1"/>
          </p:nvPr>
        </p:nvSpPr>
        <p:spPr/>
        <p:txBody>
          <a:bodyPr/>
          <a:lstStyle/>
          <a:p>
            <a:r>
              <a:rPr lang="en-US" dirty="0"/>
              <a:t>How does Abram’s response to the Lord demonstrate the meaning of faith?</a:t>
            </a:r>
          </a:p>
          <a:p>
            <a:r>
              <a:rPr lang="en-US" dirty="0"/>
              <a:t>What elements of this journey would make it a considerable effort?</a:t>
            </a:r>
          </a:p>
          <a:p>
            <a:r>
              <a:rPr lang="en-US" dirty="0"/>
              <a:t>What are some new directions we might face in our adult years?</a:t>
            </a:r>
          </a:p>
        </p:txBody>
      </p:sp>
      <p:pic>
        <p:nvPicPr>
          <p:cNvPr id="5" name="Picture 4">
            <a:extLst>
              <a:ext uri="{FF2B5EF4-FFF2-40B4-BE49-F238E27FC236}">
                <a16:creationId xmlns:a16="http://schemas.microsoft.com/office/drawing/2014/main" id="{39751806-05E8-490F-A020-700419E3C145}"/>
              </a:ext>
            </a:extLst>
          </p:cNvPr>
          <p:cNvPicPr>
            <a:picLocks noChangeAspect="1"/>
          </p:cNvPicPr>
          <p:nvPr/>
        </p:nvPicPr>
        <p:blipFill>
          <a:blip r:embed="rId2"/>
          <a:stretch>
            <a:fillRect/>
          </a:stretch>
        </p:blipFill>
        <p:spPr>
          <a:xfrm>
            <a:off x="2529358" y="1473164"/>
            <a:ext cx="7133284" cy="4277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2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1916-BB4C-452F-8BA6-97D49F25A992}"/>
              </a:ext>
            </a:extLst>
          </p:cNvPr>
          <p:cNvSpPr>
            <a:spLocks noGrp="1"/>
          </p:cNvSpPr>
          <p:nvPr>
            <p:ph type="title"/>
          </p:nvPr>
        </p:nvSpPr>
        <p:spPr/>
        <p:txBody>
          <a:bodyPr/>
          <a:lstStyle/>
          <a:p>
            <a:r>
              <a:rPr lang="en-US" dirty="0"/>
              <a:t>God Calls, We Obey</a:t>
            </a:r>
          </a:p>
        </p:txBody>
      </p:sp>
      <p:sp>
        <p:nvSpPr>
          <p:cNvPr id="3" name="Content Placeholder 2">
            <a:extLst>
              <a:ext uri="{FF2B5EF4-FFF2-40B4-BE49-F238E27FC236}">
                <a16:creationId xmlns:a16="http://schemas.microsoft.com/office/drawing/2014/main" id="{E3342B29-B86D-4A6D-B4B1-D966FD9890D3}"/>
              </a:ext>
            </a:extLst>
          </p:cNvPr>
          <p:cNvSpPr>
            <a:spLocks noGrp="1"/>
          </p:cNvSpPr>
          <p:nvPr>
            <p:ph idx="1"/>
          </p:nvPr>
        </p:nvSpPr>
        <p:spPr/>
        <p:txBody>
          <a:bodyPr/>
          <a:lstStyle/>
          <a:p>
            <a:r>
              <a:rPr lang="en-US" dirty="0"/>
              <a:t>When have you found it challenging to follow God’s leading?</a:t>
            </a:r>
          </a:p>
          <a:p>
            <a:r>
              <a:rPr lang="en-US" dirty="0"/>
              <a:t>Threats of evil existed in the land at this time.  Why might God call His people to live in places where evil exists?</a:t>
            </a:r>
          </a:p>
        </p:txBody>
      </p:sp>
    </p:spTree>
    <p:extLst>
      <p:ext uri="{BB962C8B-B14F-4D97-AF65-F5344CB8AC3E}">
        <p14:creationId xmlns:p14="http://schemas.microsoft.com/office/powerpoint/2010/main" val="9696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E042-C9DF-4A2A-9399-ABCAF58B3A60}"/>
              </a:ext>
            </a:extLst>
          </p:cNvPr>
          <p:cNvSpPr>
            <a:spLocks noGrp="1"/>
          </p:cNvSpPr>
          <p:nvPr>
            <p:ph type="title"/>
          </p:nvPr>
        </p:nvSpPr>
        <p:spPr/>
        <p:txBody>
          <a:bodyPr/>
          <a:lstStyle/>
          <a:p>
            <a:pPr algn="l"/>
            <a:r>
              <a:rPr lang="en-US" dirty="0"/>
              <a:t>Listen for a reason to worship.</a:t>
            </a:r>
          </a:p>
        </p:txBody>
      </p:sp>
      <p:sp>
        <p:nvSpPr>
          <p:cNvPr id="3" name="Content Placeholder 2">
            <a:extLst>
              <a:ext uri="{FF2B5EF4-FFF2-40B4-BE49-F238E27FC236}">
                <a16:creationId xmlns:a16="http://schemas.microsoft.com/office/drawing/2014/main" id="{38DE8822-7520-4C96-A236-CDB0044B33C8}"/>
              </a:ext>
            </a:extLst>
          </p:cNvPr>
          <p:cNvSpPr>
            <a:spLocks noGrp="1"/>
          </p:cNvSpPr>
          <p:nvPr>
            <p:ph idx="1"/>
          </p:nvPr>
        </p:nvSpPr>
        <p:spPr>
          <a:xfrm>
            <a:off x="838200" y="1690688"/>
            <a:ext cx="10515600" cy="4351338"/>
          </a:xfrm>
        </p:spPr>
        <p:txBody>
          <a:bodyPr/>
          <a:lstStyle/>
          <a:p>
            <a:pPr marL="0" indent="0" algn="ctr">
              <a:buNone/>
            </a:pPr>
            <a:r>
              <a:rPr lang="en-US" dirty="0"/>
              <a:t>Genesis 12:7-8 (NIV)  The LORD appeared to Abram and said, "To your offspring I will give this land." So he built an altar there to the LORD, who had appeared to him. 8  From there he went on toward the hills east of Bethel and pitched his tent, with Bethel on the west and Ai on the east. There he built an altar to the LORD and called on the name of the LORD.</a:t>
            </a:r>
          </a:p>
        </p:txBody>
      </p:sp>
      <p:pic>
        <p:nvPicPr>
          <p:cNvPr id="4" name="Picture 3">
            <a:extLst>
              <a:ext uri="{FF2B5EF4-FFF2-40B4-BE49-F238E27FC236}">
                <a16:creationId xmlns:a16="http://schemas.microsoft.com/office/drawing/2014/main" id="{A58E46B8-3AB6-425A-B46E-C3796D0DE3BA}"/>
              </a:ext>
            </a:extLst>
          </p:cNvPr>
          <p:cNvPicPr>
            <a:picLocks noChangeAspect="1"/>
          </p:cNvPicPr>
          <p:nvPr/>
        </p:nvPicPr>
        <p:blipFill>
          <a:blip r:embed="rId2"/>
          <a:stretch>
            <a:fillRect/>
          </a:stretch>
        </p:blipFill>
        <p:spPr>
          <a:xfrm>
            <a:off x="4955373" y="6035949"/>
            <a:ext cx="2281253" cy="304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97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7680-1B22-4222-9B7C-209693B150BA}"/>
              </a:ext>
            </a:extLst>
          </p:cNvPr>
          <p:cNvSpPr>
            <a:spLocks noGrp="1"/>
          </p:cNvSpPr>
          <p:nvPr>
            <p:ph type="title"/>
          </p:nvPr>
        </p:nvSpPr>
        <p:spPr/>
        <p:txBody>
          <a:bodyPr/>
          <a:lstStyle/>
          <a:p>
            <a:r>
              <a:rPr lang="en-US" dirty="0"/>
              <a:t>Trusting God Leads to Worship</a:t>
            </a:r>
          </a:p>
        </p:txBody>
      </p:sp>
      <p:sp>
        <p:nvSpPr>
          <p:cNvPr id="3" name="Content Placeholder 2">
            <a:extLst>
              <a:ext uri="{FF2B5EF4-FFF2-40B4-BE49-F238E27FC236}">
                <a16:creationId xmlns:a16="http://schemas.microsoft.com/office/drawing/2014/main" id="{37615AD0-41F9-4B24-9698-07AB6DCFA706}"/>
              </a:ext>
            </a:extLst>
          </p:cNvPr>
          <p:cNvSpPr>
            <a:spLocks noGrp="1"/>
          </p:cNvSpPr>
          <p:nvPr>
            <p:ph idx="1"/>
          </p:nvPr>
        </p:nvSpPr>
        <p:spPr/>
        <p:txBody>
          <a:bodyPr/>
          <a:lstStyle/>
          <a:p>
            <a:r>
              <a:rPr lang="en-US" dirty="0"/>
              <a:t>What is the significance of building an altar in Shechem?</a:t>
            </a:r>
          </a:p>
          <a:p>
            <a:r>
              <a:rPr lang="en-US" dirty="0"/>
              <a:t>After Abram left Shechem and moved on into the hill country, what did he do in that place as well? </a:t>
            </a:r>
          </a:p>
          <a:p>
            <a:r>
              <a:rPr lang="en-US" dirty="0"/>
              <a:t>In what ways have you discovered that worship, both personal and corporate, encourages you, equips you, and gives you confidence to step out in faithful service?</a:t>
            </a:r>
          </a:p>
        </p:txBody>
      </p:sp>
    </p:spTree>
    <p:extLst>
      <p:ext uri="{BB962C8B-B14F-4D97-AF65-F5344CB8AC3E}">
        <p14:creationId xmlns:p14="http://schemas.microsoft.com/office/powerpoint/2010/main" val="36323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32A2-9300-4800-818D-FA7A77D90F04}"/>
              </a:ext>
            </a:extLst>
          </p:cNvPr>
          <p:cNvSpPr>
            <a:spLocks noGrp="1"/>
          </p:cNvSpPr>
          <p:nvPr>
            <p:ph type="title"/>
          </p:nvPr>
        </p:nvSpPr>
        <p:spPr/>
        <p:txBody>
          <a:bodyPr/>
          <a:lstStyle/>
          <a:p>
            <a:r>
              <a:rPr lang="en-US" dirty="0"/>
              <a:t>Trusting God Leads to Worship</a:t>
            </a:r>
          </a:p>
        </p:txBody>
      </p:sp>
      <p:sp>
        <p:nvSpPr>
          <p:cNvPr id="3" name="Content Placeholder 2">
            <a:extLst>
              <a:ext uri="{FF2B5EF4-FFF2-40B4-BE49-F238E27FC236}">
                <a16:creationId xmlns:a16="http://schemas.microsoft.com/office/drawing/2014/main" id="{8B0C2E37-C8F1-47FF-9DDC-433CDFCB2414}"/>
              </a:ext>
            </a:extLst>
          </p:cNvPr>
          <p:cNvSpPr>
            <a:spLocks noGrp="1"/>
          </p:cNvSpPr>
          <p:nvPr>
            <p:ph idx="1"/>
          </p:nvPr>
        </p:nvSpPr>
        <p:spPr/>
        <p:txBody>
          <a:bodyPr/>
          <a:lstStyle/>
          <a:p>
            <a:r>
              <a:rPr lang="en-US" dirty="0"/>
              <a:t>What are some things people do to "build a monument" to honor themselves or their memory?</a:t>
            </a:r>
          </a:p>
          <a:p>
            <a:r>
              <a:rPr lang="en-US" dirty="0"/>
              <a:t>How might you memorialize your significant experiences with God?  What kind of “monument” could you create to honor God and what He has accomplished at a certain point in your life?</a:t>
            </a:r>
          </a:p>
        </p:txBody>
      </p:sp>
    </p:spTree>
    <p:extLst>
      <p:ext uri="{BB962C8B-B14F-4D97-AF65-F5344CB8AC3E}">
        <p14:creationId xmlns:p14="http://schemas.microsoft.com/office/powerpoint/2010/main" val="10337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8277-146C-466E-9DFD-DAC210B7FE51}"/>
              </a:ext>
            </a:extLst>
          </p:cNvPr>
          <p:cNvSpPr>
            <a:spLocks noGrp="1"/>
          </p:cNvSpPr>
          <p:nvPr>
            <p:ph type="title"/>
          </p:nvPr>
        </p:nvSpPr>
        <p:spPr/>
        <p:txBody>
          <a:bodyPr/>
          <a:lstStyle/>
          <a:p>
            <a:r>
              <a:rPr lang="en-US" dirty="0"/>
              <a:t>Trusting God Leads to Worship</a:t>
            </a:r>
          </a:p>
        </p:txBody>
      </p:sp>
      <p:sp>
        <p:nvSpPr>
          <p:cNvPr id="3" name="Content Placeholder 2">
            <a:extLst>
              <a:ext uri="{FF2B5EF4-FFF2-40B4-BE49-F238E27FC236}">
                <a16:creationId xmlns:a16="http://schemas.microsoft.com/office/drawing/2014/main" id="{04103340-69B7-410A-945D-8AE3D7C55A91}"/>
              </a:ext>
            </a:extLst>
          </p:cNvPr>
          <p:cNvSpPr>
            <a:spLocks noGrp="1"/>
          </p:cNvSpPr>
          <p:nvPr>
            <p:ph idx="1"/>
          </p:nvPr>
        </p:nvSpPr>
        <p:spPr/>
        <p:txBody>
          <a:bodyPr/>
          <a:lstStyle/>
          <a:p>
            <a:pPr>
              <a:buFont typeface="Wingdings" panose="05000000000000000000" pitchFamily="2" charset="2"/>
              <a:buChar char="ð"/>
            </a:pPr>
            <a:r>
              <a:rPr lang="en-US" dirty="0">
                <a:solidFill>
                  <a:srgbClr val="C00000"/>
                </a:solidFill>
              </a:rPr>
              <a:t>These locations must not be “shrines” that we worship</a:t>
            </a:r>
          </a:p>
          <a:p>
            <a:r>
              <a:rPr lang="en-US" dirty="0">
                <a:solidFill>
                  <a:srgbClr val="C00000"/>
                </a:solidFill>
              </a:rPr>
              <a:t>Rather they are special places or objects that </a:t>
            </a:r>
            <a:r>
              <a:rPr lang="en-US" i="1" dirty="0">
                <a:solidFill>
                  <a:srgbClr val="C00000"/>
                </a:solidFill>
              </a:rPr>
              <a:t>remind</a:t>
            </a:r>
            <a:r>
              <a:rPr lang="en-US" dirty="0">
                <a:solidFill>
                  <a:srgbClr val="C00000"/>
                </a:solidFill>
              </a:rPr>
              <a:t> us of  …</a:t>
            </a:r>
          </a:p>
          <a:p>
            <a:pPr lvl="1"/>
            <a:r>
              <a:rPr lang="en-US" dirty="0">
                <a:solidFill>
                  <a:srgbClr val="C00000"/>
                </a:solidFill>
              </a:rPr>
              <a:t>God’s speaking to us in the past</a:t>
            </a:r>
          </a:p>
          <a:p>
            <a:pPr lvl="1"/>
            <a:r>
              <a:rPr lang="en-US" dirty="0">
                <a:solidFill>
                  <a:srgbClr val="C00000"/>
                </a:solidFill>
              </a:rPr>
              <a:t>His ongoing guidance and direction in our lives</a:t>
            </a:r>
          </a:p>
          <a:p>
            <a:endParaRPr lang="en-US" dirty="0"/>
          </a:p>
        </p:txBody>
      </p:sp>
    </p:spTree>
    <p:extLst>
      <p:ext uri="{BB962C8B-B14F-4D97-AF65-F5344CB8AC3E}">
        <p14:creationId xmlns:p14="http://schemas.microsoft.com/office/powerpoint/2010/main" val="244005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A538-4C06-48F4-BC33-D289CCADDF9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7B19C59-60CC-4389-BB20-1602194A7DD6}"/>
              </a:ext>
            </a:extLst>
          </p:cNvPr>
          <p:cNvSpPr>
            <a:spLocks noGrp="1"/>
          </p:cNvSpPr>
          <p:nvPr>
            <p:ph idx="1"/>
          </p:nvPr>
        </p:nvSpPr>
        <p:spPr>
          <a:xfrm>
            <a:off x="838200" y="1946365"/>
            <a:ext cx="10515600" cy="4230597"/>
          </a:xfrm>
        </p:spPr>
        <p:txBody>
          <a:bodyPr/>
          <a:lstStyle/>
          <a:p>
            <a:r>
              <a:rPr lang="en-US" dirty="0"/>
              <a:t>Evaluate. </a:t>
            </a:r>
          </a:p>
          <a:p>
            <a:pPr lvl="1"/>
            <a:r>
              <a:rPr lang="en-US" dirty="0"/>
              <a:t>Be real and take some honest, personal inventory and determine how distant or how close your relationship with God is right now. </a:t>
            </a:r>
          </a:p>
          <a:p>
            <a:pPr lvl="1"/>
            <a:r>
              <a:rPr lang="en-US" dirty="0"/>
              <a:t>Talk to God about how you truly feel things are going in your relationship</a:t>
            </a:r>
          </a:p>
          <a:p>
            <a:endParaRPr lang="en-US" dirty="0"/>
          </a:p>
        </p:txBody>
      </p:sp>
    </p:spTree>
    <p:extLst>
      <p:ext uri="{BB962C8B-B14F-4D97-AF65-F5344CB8AC3E}">
        <p14:creationId xmlns:p14="http://schemas.microsoft.com/office/powerpoint/2010/main" val="87382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A538-4C06-48F4-BC33-D289CCADDF9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7B19C59-60CC-4389-BB20-1602194A7DD6}"/>
              </a:ext>
            </a:extLst>
          </p:cNvPr>
          <p:cNvSpPr>
            <a:spLocks noGrp="1"/>
          </p:cNvSpPr>
          <p:nvPr>
            <p:ph idx="1"/>
          </p:nvPr>
        </p:nvSpPr>
        <p:spPr/>
        <p:txBody>
          <a:bodyPr/>
          <a:lstStyle/>
          <a:p>
            <a:r>
              <a:rPr lang="en-US" dirty="0"/>
              <a:t>Move. </a:t>
            </a:r>
          </a:p>
          <a:p>
            <a:pPr lvl="1"/>
            <a:r>
              <a:rPr lang="en-US" dirty="0"/>
              <a:t>Is there some area in your life where God has been stirring in you to make a move but you just keep ignoring it? </a:t>
            </a:r>
          </a:p>
          <a:p>
            <a:pPr lvl="1"/>
            <a:r>
              <a:rPr lang="en-US" dirty="0"/>
              <a:t>What move can you make today to start heading in the direction of what He has called you to do?</a:t>
            </a:r>
          </a:p>
          <a:p>
            <a:endParaRPr lang="en-US" dirty="0"/>
          </a:p>
        </p:txBody>
      </p:sp>
    </p:spTree>
    <p:extLst>
      <p:ext uri="{BB962C8B-B14F-4D97-AF65-F5344CB8AC3E}">
        <p14:creationId xmlns:p14="http://schemas.microsoft.com/office/powerpoint/2010/main" val="414125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A538-4C06-48F4-BC33-D289CCADDF9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7B19C59-60CC-4389-BB20-1602194A7DD6}"/>
              </a:ext>
            </a:extLst>
          </p:cNvPr>
          <p:cNvSpPr>
            <a:spLocks noGrp="1"/>
          </p:cNvSpPr>
          <p:nvPr>
            <p:ph idx="1"/>
          </p:nvPr>
        </p:nvSpPr>
        <p:spPr>
          <a:xfrm>
            <a:off x="838200" y="2050869"/>
            <a:ext cx="10515600" cy="4126094"/>
          </a:xfrm>
        </p:spPr>
        <p:txBody>
          <a:bodyPr/>
          <a:lstStyle/>
          <a:p>
            <a:r>
              <a:rPr lang="en-US" dirty="0"/>
              <a:t>Write it down. </a:t>
            </a:r>
          </a:p>
          <a:p>
            <a:pPr lvl="1"/>
            <a:r>
              <a:rPr lang="en-US" dirty="0"/>
              <a:t>Pick up a pen, grab a journal, and begin to write. </a:t>
            </a:r>
          </a:p>
          <a:p>
            <a:pPr lvl="1"/>
            <a:r>
              <a:rPr lang="en-US" dirty="0"/>
              <a:t>Reflect and remember how God has shown His presence and His promises to you in your life over the past month</a:t>
            </a:r>
          </a:p>
          <a:p>
            <a:endParaRPr lang="en-US" dirty="0"/>
          </a:p>
        </p:txBody>
      </p:sp>
    </p:spTree>
    <p:extLst>
      <p:ext uri="{BB962C8B-B14F-4D97-AF65-F5344CB8AC3E}">
        <p14:creationId xmlns:p14="http://schemas.microsoft.com/office/powerpoint/2010/main" val="46621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D738F-3E11-4663-BB56-D19263172904}"/>
              </a:ext>
            </a:extLst>
          </p:cNvPr>
          <p:cNvSpPr>
            <a:spLocks noGrp="1"/>
          </p:cNvSpPr>
          <p:nvPr>
            <p:ph type="title"/>
          </p:nvPr>
        </p:nvSpPr>
        <p:spPr/>
        <p:txBody>
          <a:bodyPr/>
          <a:lstStyle/>
          <a:p>
            <a:r>
              <a:rPr lang="en-US" dirty="0"/>
              <a:t>Video Introduction</a:t>
            </a:r>
          </a:p>
        </p:txBody>
      </p:sp>
      <p:pic>
        <p:nvPicPr>
          <p:cNvPr id="6" name="Picture 5" descr="A picture containing text, monitor, screen, television&#10;&#10;Description automatically generated">
            <a:hlinkClick r:id="rId2"/>
            <a:extLst>
              <a:ext uri="{FF2B5EF4-FFF2-40B4-BE49-F238E27FC236}">
                <a16:creationId xmlns:a16="http://schemas.microsoft.com/office/drawing/2014/main" id="{D727CE36-FF42-462E-8598-A5D6436D8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203937"/>
            <a:ext cx="7082512" cy="4754926"/>
          </a:xfrm>
          <a:prstGeom prst="rect">
            <a:avLst/>
          </a:prstGeom>
        </p:spPr>
      </p:pic>
      <p:sp>
        <p:nvSpPr>
          <p:cNvPr id="7" name="TextBox 6">
            <a:extLst>
              <a:ext uri="{FF2B5EF4-FFF2-40B4-BE49-F238E27FC236}">
                <a16:creationId xmlns:a16="http://schemas.microsoft.com/office/drawing/2014/main" id="{32C8CA47-29BC-4AF3-8615-4894CE1975F4}"/>
              </a:ext>
            </a:extLst>
          </p:cNvPr>
          <p:cNvSpPr txBox="1"/>
          <p:nvPr/>
        </p:nvSpPr>
        <p:spPr>
          <a:xfrm>
            <a:off x="4229100" y="5816600"/>
            <a:ext cx="364490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244152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6967-3DA2-4D02-8985-B56B71018864}"/>
              </a:ext>
            </a:extLst>
          </p:cNvPr>
          <p:cNvSpPr>
            <a:spLocks noGrp="1"/>
          </p:cNvSpPr>
          <p:nvPr>
            <p:ph type="title"/>
          </p:nvPr>
        </p:nvSpPr>
        <p:spPr/>
        <p:txBody>
          <a:bodyPr/>
          <a:lstStyle/>
          <a:p>
            <a:r>
              <a:rPr lang="en-US" dirty="0"/>
              <a:t>Family Activities</a:t>
            </a:r>
          </a:p>
        </p:txBody>
      </p:sp>
      <p:pic>
        <p:nvPicPr>
          <p:cNvPr id="5" name="Picture 4" descr="Diagram&#10;&#10;Description automatically generated">
            <a:extLst>
              <a:ext uri="{FF2B5EF4-FFF2-40B4-BE49-F238E27FC236}">
                <a16:creationId xmlns:a16="http://schemas.microsoft.com/office/drawing/2014/main" id="{6CBDE608-2DEA-4E8D-9E97-4D4676B373DA}"/>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00558" y="1306394"/>
            <a:ext cx="3201625" cy="4836822"/>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descr="A picture containing text, vector graphics&#10;&#10;Description automatically generated">
            <a:extLst>
              <a:ext uri="{FF2B5EF4-FFF2-40B4-BE49-F238E27FC236}">
                <a16:creationId xmlns:a16="http://schemas.microsoft.com/office/drawing/2014/main" id="{100C9CEA-1125-4E15-8C99-B867BEDA5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02183" y="2111542"/>
            <a:ext cx="2291567" cy="3226526"/>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0E05A999-CADE-4263-8053-E2FD5F00C6A5}"/>
              </a:ext>
            </a:extLst>
          </p:cNvPr>
          <p:cNvSpPr/>
          <p:nvPr/>
        </p:nvSpPr>
        <p:spPr>
          <a:xfrm>
            <a:off x="7889966" y="1567543"/>
            <a:ext cx="3931920" cy="2821577"/>
          </a:xfrm>
          <a:prstGeom prst="wedgeRoundRectCallout">
            <a:avLst>
              <a:gd name="adj1" fmla="val -81062"/>
              <a:gd name="adj2" fmla="val -13613"/>
              <a:gd name="adj3" fmla="val 16667"/>
            </a:avLst>
          </a:prstGeom>
          <a:effectLst>
            <a:outerShdw blurRad="114300" dist="165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Those are supposed to be words from our Bible Study.  </a:t>
            </a:r>
            <a:r>
              <a:rPr lang="en-US" dirty="0" err="1">
                <a:latin typeface="Comic Sans MS" panose="030F0702030302020204" pitchFamily="66" charset="0"/>
              </a:rPr>
              <a:t>Ayie</a:t>
            </a:r>
            <a:r>
              <a:rPr lang="en-US" dirty="0">
                <a:latin typeface="Comic Sans MS" panose="030F0702030302020204" pitchFamily="66" charset="0"/>
              </a:rPr>
              <a:t> </a:t>
            </a:r>
            <a:r>
              <a:rPr lang="en-US" dirty="0" err="1">
                <a:latin typeface="Comic Sans MS" panose="030F0702030302020204" pitchFamily="66" charset="0"/>
              </a:rPr>
              <a:t>Carumba</a:t>
            </a:r>
            <a:r>
              <a:rPr lang="en-US" dirty="0">
                <a:latin typeface="Comic Sans MS" panose="030F0702030302020204" pitchFamily="66" charset="0"/>
              </a:rPr>
              <a:t>!  If you can get those, then you can </a:t>
            </a:r>
            <a:r>
              <a:rPr lang="en-US" dirty="0" err="1">
                <a:latin typeface="Comic Sans MS" panose="030F0702030302020204" pitchFamily="66" charset="0"/>
              </a:rPr>
              <a:t>figger</a:t>
            </a:r>
            <a:r>
              <a:rPr lang="en-US" dirty="0">
                <a:latin typeface="Comic Sans MS" panose="030F0702030302020204" pitchFamily="66" charset="0"/>
              </a:rPr>
              <a:t> out the message on the handout.  Whew!  If you need help or would rather do the crossword, go to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https://tinyurl.com/yxnxprzm</a:t>
            </a:r>
            <a:endParaRPr lang="en-US" dirty="0">
              <a:latin typeface="Comic Sans MS" panose="030F0702030302020204" pitchFamily="66" charset="0"/>
            </a:endParaRPr>
          </a:p>
        </p:txBody>
      </p:sp>
    </p:spTree>
    <p:extLst>
      <p:ext uri="{BB962C8B-B14F-4D97-AF65-F5344CB8AC3E}">
        <p14:creationId xmlns:p14="http://schemas.microsoft.com/office/powerpoint/2010/main" val="25439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4096-19B5-4129-BDA7-88D7BBB29234}"/>
              </a:ext>
            </a:extLst>
          </p:cNvPr>
          <p:cNvSpPr>
            <a:spLocks noGrp="1"/>
          </p:cNvSpPr>
          <p:nvPr>
            <p:ph type="title"/>
          </p:nvPr>
        </p:nvSpPr>
        <p:spPr/>
        <p:txBody>
          <a:bodyPr/>
          <a:lstStyle/>
          <a:p>
            <a:r>
              <a:rPr lang="en-US" dirty="0"/>
              <a:t>Family Discussion Video</a:t>
            </a:r>
          </a:p>
        </p:txBody>
      </p:sp>
      <p:pic>
        <p:nvPicPr>
          <p:cNvPr id="6" name="Picture 5">
            <a:extLst>
              <a:ext uri="{FF2B5EF4-FFF2-40B4-BE49-F238E27FC236}">
                <a16:creationId xmlns:a16="http://schemas.microsoft.com/office/drawing/2014/main" id="{C41E959B-A154-4E51-9C7D-5FFDB9D22AE3}"/>
              </a:ext>
            </a:extLst>
          </p:cNvPr>
          <p:cNvPicPr>
            <a:picLocks noChangeAspect="1"/>
          </p:cNvPicPr>
          <p:nvPr/>
        </p:nvPicPr>
        <p:blipFill>
          <a:blip r:embed="rId2"/>
          <a:stretch>
            <a:fillRect/>
          </a:stretch>
        </p:blipFill>
        <p:spPr>
          <a:xfrm rot="636865">
            <a:off x="5729423" y="2151424"/>
            <a:ext cx="5285714" cy="304761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8316F01-BBEC-42EF-A380-1C2FD1AB290C}"/>
              </a:ext>
            </a:extLst>
          </p:cNvPr>
          <p:cNvPicPr>
            <a:picLocks noChangeAspect="1"/>
          </p:cNvPicPr>
          <p:nvPr/>
        </p:nvPicPr>
        <p:blipFill>
          <a:blip r:embed="rId3"/>
          <a:stretch>
            <a:fillRect/>
          </a:stretch>
        </p:blipFill>
        <p:spPr>
          <a:xfrm rot="21271648">
            <a:off x="1465247" y="2118091"/>
            <a:ext cx="3114286" cy="3114286"/>
          </a:xfrm>
          <a:prstGeom prst="rect">
            <a:avLst/>
          </a:prstGeom>
        </p:spPr>
      </p:pic>
    </p:spTree>
    <p:extLst>
      <p:ext uri="{BB962C8B-B14F-4D97-AF65-F5344CB8AC3E}">
        <p14:creationId xmlns:p14="http://schemas.microsoft.com/office/powerpoint/2010/main" val="67771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Basis of Confidence</a:t>
            </a:r>
          </a:p>
        </p:txBody>
      </p:sp>
      <p:sp>
        <p:nvSpPr>
          <p:cNvPr id="3" name="Subtitle 2"/>
          <p:cNvSpPr>
            <a:spLocks noGrp="1"/>
          </p:cNvSpPr>
          <p:nvPr>
            <p:ph type="subTitle" idx="1"/>
          </p:nvPr>
        </p:nvSpPr>
        <p:spPr>
          <a:xfrm>
            <a:off x="1524000" y="4000500"/>
            <a:ext cx="9144000" cy="1257300"/>
          </a:xfrm>
        </p:spPr>
        <p:txBody>
          <a:bodyPr/>
          <a:lstStyle/>
          <a:p>
            <a:r>
              <a:rPr lang="en-US" dirty="0"/>
              <a:t>October 17</a:t>
            </a:r>
          </a:p>
        </p:txBody>
      </p:sp>
    </p:spTree>
    <p:extLst>
      <p:ext uri="{BB962C8B-B14F-4D97-AF65-F5344CB8AC3E}">
        <p14:creationId xmlns:p14="http://schemas.microsoft.com/office/powerpoint/2010/main" val="165512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2BB25-03A9-4878-BF73-159F7EDF0E0D}"/>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5F456A1F-A272-47F5-8BE9-9579EE077017}"/>
              </a:ext>
            </a:extLst>
          </p:cNvPr>
          <p:cNvSpPr>
            <a:spLocks noGrp="1"/>
          </p:cNvSpPr>
          <p:nvPr>
            <p:ph idx="1"/>
          </p:nvPr>
        </p:nvSpPr>
        <p:spPr/>
        <p:txBody>
          <a:bodyPr>
            <a:normAutofit/>
          </a:bodyPr>
          <a:lstStyle/>
          <a:p>
            <a:r>
              <a:rPr lang="en-US" dirty="0"/>
              <a:t>When have you seen confidence in someone, or something really pay off?</a:t>
            </a:r>
          </a:p>
          <a:p>
            <a:r>
              <a:rPr lang="en-US" dirty="0">
                <a:solidFill>
                  <a:srgbClr val="C00000"/>
                </a:solidFill>
              </a:rPr>
              <a:t>In some situations you just don’t know for some time if your confidence was justified.</a:t>
            </a:r>
          </a:p>
          <a:p>
            <a:pPr lvl="1"/>
            <a:r>
              <a:rPr lang="en-US" dirty="0">
                <a:solidFill>
                  <a:srgbClr val="C00000"/>
                </a:solidFill>
              </a:rPr>
              <a:t>Today’s passage speaks to the issue of trusting God</a:t>
            </a:r>
          </a:p>
          <a:p>
            <a:pPr lvl="1"/>
            <a:r>
              <a:rPr lang="en-US" dirty="0">
                <a:solidFill>
                  <a:srgbClr val="C00000"/>
                </a:solidFill>
              </a:rPr>
              <a:t>We can have full confidence when we are trusting God</a:t>
            </a:r>
          </a:p>
          <a:p>
            <a:endParaRPr lang="en-US" dirty="0"/>
          </a:p>
        </p:txBody>
      </p:sp>
      <p:grpSp>
        <p:nvGrpSpPr>
          <p:cNvPr id="7" name="Group 6">
            <a:extLst>
              <a:ext uri="{FF2B5EF4-FFF2-40B4-BE49-F238E27FC236}">
                <a16:creationId xmlns:a16="http://schemas.microsoft.com/office/drawing/2014/main" id="{7DD08D48-CAE2-4723-A56C-BBC541251FC8}"/>
              </a:ext>
            </a:extLst>
          </p:cNvPr>
          <p:cNvGrpSpPr/>
          <p:nvPr/>
        </p:nvGrpSpPr>
        <p:grpSpPr>
          <a:xfrm>
            <a:off x="1115761" y="2980532"/>
            <a:ext cx="10615731" cy="3736181"/>
            <a:chOff x="1115761" y="2980532"/>
            <a:chExt cx="10615731" cy="3736181"/>
          </a:xfrm>
        </p:grpSpPr>
        <p:grpSp>
          <p:nvGrpSpPr>
            <p:cNvPr id="6" name="Group 5">
              <a:extLst>
                <a:ext uri="{FF2B5EF4-FFF2-40B4-BE49-F238E27FC236}">
                  <a16:creationId xmlns:a16="http://schemas.microsoft.com/office/drawing/2014/main" id="{A239EFA8-2CEE-4ABE-A7EF-5F8EDC618F29}"/>
                </a:ext>
              </a:extLst>
            </p:cNvPr>
            <p:cNvGrpSpPr/>
            <p:nvPr/>
          </p:nvGrpSpPr>
          <p:grpSpPr>
            <a:xfrm>
              <a:off x="1115761" y="2980532"/>
              <a:ext cx="10615731" cy="3512343"/>
              <a:chOff x="1115761" y="2980532"/>
              <a:chExt cx="10615731" cy="3512343"/>
            </a:xfrm>
          </p:grpSpPr>
          <p:pic>
            <p:nvPicPr>
              <p:cNvPr id="1026" name="Picture 2" descr="Car clipart">
                <a:extLst>
                  <a:ext uri="{FF2B5EF4-FFF2-40B4-BE49-F238E27FC236}">
                    <a16:creationId xmlns:a16="http://schemas.microsoft.com/office/drawing/2014/main" id="{03F3EED2-CE08-4DDD-9A81-FEAED2113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007" y="4005262"/>
                <a:ext cx="3333485" cy="2487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6A77B11-41CF-48F3-A740-948917277E6D}"/>
                  </a:ext>
                </a:extLst>
              </p:cNvPr>
              <p:cNvSpPr/>
              <p:nvPr/>
            </p:nvSpPr>
            <p:spPr>
              <a:xfrm>
                <a:off x="8599553" y="2980532"/>
                <a:ext cx="2120900" cy="838200"/>
              </a:xfrm>
              <a:prstGeom prst="wedgeRoundRectCallout">
                <a:avLst>
                  <a:gd name="adj1" fmla="val 36241"/>
                  <a:gd name="adj2" fmla="val 7050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You can trust me, Dad!</a:t>
                </a:r>
              </a:p>
            </p:txBody>
          </p:sp>
          <p:pic>
            <p:nvPicPr>
              <p:cNvPr id="1028" name="Picture 4" descr="Presentation clipart">
                <a:extLst>
                  <a:ext uri="{FF2B5EF4-FFF2-40B4-BE49-F238E27FC236}">
                    <a16:creationId xmlns:a16="http://schemas.microsoft.com/office/drawing/2014/main" id="{37CFCE39-DF82-454E-9927-224DFEFB4E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761" y="3110552"/>
                <a:ext cx="2225992"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1E6BC790-50EE-4820-A998-1FA9983E3756}"/>
                  </a:ext>
                </a:extLst>
              </p:cNvPr>
              <p:cNvSpPr/>
              <p:nvPr/>
            </p:nvSpPr>
            <p:spPr>
              <a:xfrm>
                <a:off x="3468232" y="3025775"/>
                <a:ext cx="2120900" cy="838200"/>
              </a:xfrm>
              <a:prstGeom prst="wedgeRoundRectCallout">
                <a:avLst>
                  <a:gd name="adj1" fmla="val -64957"/>
                  <a:gd name="adj2" fmla="val 189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You’ll do well with this stock.</a:t>
                </a:r>
              </a:p>
            </p:txBody>
          </p:sp>
        </p:grpSp>
        <p:pic>
          <p:nvPicPr>
            <p:cNvPr id="1030" name="Picture 6" descr="Cook is Giving Advice clipart">
              <a:extLst>
                <a:ext uri="{FF2B5EF4-FFF2-40B4-BE49-F238E27FC236}">
                  <a16:creationId xmlns:a16="http://schemas.microsoft.com/office/drawing/2014/main" id="{30578918-69E9-485D-8234-75DAF3F46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4465" y="3863975"/>
              <a:ext cx="1946730" cy="2852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5D7A15EE-F760-44F1-BCC5-EC745B28E54E}"/>
                </a:ext>
              </a:extLst>
            </p:cNvPr>
            <p:cNvSpPr/>
            <p:nvPr/>
          </p:nvSpPr>
          <p:spPr>
            <a:xfrm>
              <a:off x="3975100" y="4727575"/>
              <a:ext cx="2120900" cy="838200"/>
            </a:xfrm>
            <a:prstGeom prst="wedgeRoundRectCallout">
              <a:avLst>
                <a:gd name="adj1" fmla="val 66181"/>
                <a:gd name="adj2" fmla="val 235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I recommend the escargot.</a:t>
              </a:r>
            </a:p>
          </p:txBody>
        </p:sp>
      </p:grpSp>
    </p:spTree>
    <p:extLst>
      <p:ext uri="{BB962C8B-B14F-4D97-AF65-F5344CB8AC3E}">
        <p14:creationId xmlns:p14="http://schemas.microsoft.com/office/powerpoint/2010/main" val="3605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5E04-330E-48C7-843F-7BFCAF2917CF}"/>
              </a:ext>
            </a:extLst>
          </p:cNvPr>
          <p:cNvSpPr>
            <a:spLocks noGrp="1"/>
          </p:cNvSpPr>
          <p:nvPr>
            <p:ph type="title"/>
          </p:nvPr>
        </p:nvSpPr>
        <p:spPr/>
        <p:txBody>
          <a:bodyPr/>
          <a:lstStyle/>
          <a:p>
            <a:pPr algn="l"/>
            <a:r>
              <a:rPr lang="en-US" dirty="0"/>
              <a:t>Listen for God’s command.</a:t>
            </a:r>
          </a:p>
        </p:txBody>
      </p:sp>
      <p:sp>
        <p:nvSpPr>
          <p:cNvPr id="3" name="Content Placeholder 2">
            <a:extLst>
              <a:ext uri="{FF2B5EF4-FFF2-40B4-BE49-F238E27FC236}">
                <a16:creationId xmlns:a16="http://schemas.microsoft.com/office/drawing/2014/main" id="{E4AF45EE-A671-4140-A5CD-01997F69AD08}"/>
              </a:ext>
            </a:extLst>
          </p:cNvPr>
          <p:cNvSpPr>
            <a:spLocks noGrp="1"/>
          </p:cNvSpPr>
          <p:nvPr>
            <p:ph idx="1"/>
          </p:nvPr>
        </p:nvSpPr>
        <p:spPr>
          <a:xfrm>
            <a:off x="1888671" y="1890939"/>
            <a:ext cx="8414657" cy="4351338"/>
          </a:xfrm>
        </p:spPr>
        <p:txBody>
          <a:bodyPr/>
          <a:lstStyle/>
          <a:p>
            <a:pPr marL="0" indent="0" algn="ctr">
              <a:buNone/>
            </a:pPr>
            <a:r>
              <a:rPr lang="en-US" dirty="0"/>
              <a:t>Genesis 12:1-3 (NIV)  The LORD had said to Abram, "Leave your country, your people and your father's household and go to the land I will show you. 2  "I will make you into a great nation and I will bless you; I will make your name </a:t>
            </a:r>
          </a:p>
        </p:txBody>
      </p:sp>
    </p:spTree>
    <p:extLst>
      <p:ext uri="{BB962C8B-B14F-4D97-AF65-F5344CB8AC3E}">
        <p14:creationId xmlns:p14="http://schemas.microsoft.com/office/powerpoint/2010/main" val="16976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5E04-330E-48C7-843F-7BFCAF2917CF}"/>
              </a:ext>
            </a:extLst>
          </p:cNvPr>
          <p:cNvSpPr>
            <a:spLocks noGrp="1"/>
          </p:cNvSpPr>
          <p:nvPr>
            <p:ph type="title"/>
          </p:nvPr>
        </p:nvSpPr>
        <p:spPr/>
        <p:txBody>
          <a:bodyPr/>
          <a:lstStyle/>
          <a:p>
            <a:pPr algn="l"/>
            <a:r>
              <a:rPr lang="en-US" dirty="0"/>
              <a:t>Listen for God’s command.</a:t>
            </a:r>
          </a:p>
        </p:txBody>
      </p:sp>
      <p:sp>
        <p:nvSpPr>
          <p:cNvPr id="3" name="Content Placeholder 2">
            <a:extLst>
              <a:ext uri="{FF2B5EF4-FFF2-40B4-BE49-F238E27FC236}">
                <a16:creationId xmlns:a16="http://schemas.microsoft.com/office/drawing/2014/main" id="{E4AF45EE-A671-4140-A5CD-01997F69AD08}"/>
              </a:ext>
            </a:extLst>
          </p:cNvPr>
          <p:cNvSpPr>
            <a:spLocks noGrp="1"/>
          </p:cNvSpPr>
          <p:nvPr>
            <p:ph idx="1"/>
          </p:nvPr>
        </p:nvSpPr>
        <p:spPr>
          <a:xfrm>
            <a:off x="1888670" y="2168434"/>
            <a:ext cx="8414657" cy="4086906"/>
          </a:xfrm>
        </p:spPr>
        <p:txBody>
          <a:bodyPr/>
          <a:lstStyle/>
          <a:p>
            <a:pPr marL="0" indent="0" algn="ctr">
              <a:buNone/>
            </a:pPr>
            <a:r>
              <a:rPr lang="en-US" dirty="0"/>
              <a:t>great, and you will be a blessing. 3  I will bless those who bless you, and whoever curses you I will curse; and all peoples on earth will be blessed through you."</a:t>
            </a:r>
          </a:p>
        </p:txBody>
      </p:sp>
      <p:pic>
        <p:nvPicPr>
          <p:cNvPr id="5" name="Picture 4">
            <a:extLst>
              <a:ext uri="{FF2B5EF4-FFF2-40B4-BE49-F238E27FC236}">
                <a16:creationId xmlns:a16="http://schemas.microsoft.com/office/drawing/2014/main" id="{31B75356-50D2-4610-A365-84226B100AF0}"/>
              </a:ext>
            </a:extLst>
          </p:cNvPr>
          <p:cNvPicPr>
            <a:picLocks noChangeAspect="1"/>
          </p:cNvPicPr>
          <p:nvPr/>
        </p:nvPicPr>
        <p:blipFill>
          <a:blip r:embed="rId2"/>
          <a:stretch>
            <a:fillRect/>
          </a:stretch>
        </p:blipFill>
        <p:spPr>
          <a:xfrm>
            <a:off x="4955373" y="4737342"/>
            <a:ext cx="2281253" cy="304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5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D06B-C700-4B4D-ADB7-24D7E0CEA18F}"/>
              </a:ext>
            </a:extLst>
          </p:cNvPr>
          <p:cNvSpPr>
            <a:spLocks noGrp="1"/>
          </p:cNvSpPr>
          <p:nvPr>
            <p:ph type="title"/>
          </p:nvPr>
        </p:nvSpPr>
        <p:spPr/>
        <p:txBody>
          <a:bodyPr/>
          <a:lstStyle/>
          <a:p>
            <a:r>
              <a:rPr lang="en-US" dirty="0"/>
              <a:t>God Calls Us to Follow Him</a:t>
            </a:r>
          </a:p>
        </p:txBody>
      </p:sp>
      <p:sp>
        <p:nvSpPr>
          <p:cNvPr id="3" name="Content Placeholder 2">
            <a:extLst>
              <a:ext uri="{FF2B5EF4-FFF2-40B4-BE49-F238E27FC236}">
                <a16:creationId xmlns:a16="http://schemas.microsoft.com/office/drawing/2014/main" id="{2533A54C-EAE2-41CB-BA0F-B23EC00EA601}"/>
              </a:ext>
            </a:extLst>
          </p:cNvPr>
          <p:cNvSpPr>
            <a:spLocks noGrp="1"/>
          </p:cNvSpPr>
          <p:nvPr>
            <p:ph idx="1"/>
          </p:nvPr>
        </p:nvSpPr>
        <p:spPr/>
        <p:txBody>
          <a:bodyPr>
            <a:normAutofit/>
          </a:bodyPr>
          <a:lstStyle/>
          <a:p>
            <a:r>
              <a:rPr lang="en-US" dirty="0"/>
              <a:t>What and where  did God tell Abram to leave?</a:t>
            </a:r>
          </a:p>
          <a:p>
            <a:r>
              <a:rPr lang="en-US" dirty="0"/>
              <a:t>What kinds of thoughts would you have if God asked to do this?</a:t>
            </a:r>
          </a:p>
          <a:p>
            <a:r>
              <a:rPr lang="en-US" dirty="0"/>
              <a:t>What were some </a:t>
            </a:r>
            <a:r>
              <a:rPr lang="en-US" i="1" dirty="0"/>
              <a:t>positive</a:t>
            </a:r>
            <a:r>
              <a:rPr lang="en-US" dirty="0"/>
              <a:t> things you have experienced with a move?</a:t>
            </a:r>
          </a:p>
          <a:p>
            <a:r>
              <a:rPr lang="en-US" dirty="0"/>
              <a:t> What are the elements of the seven-fold promise the Lord gave to Abram? </a:t>
            </a:r>
          </a:p>
          <a:p>
            <a:endParaRPr lang="en-US" dirty="0"/>
          </a:p>
        </p:txBody>
      </p:sp>
    </p:spTree>
    <p:extLst>
      <p:ext uri="{BB962C8B-B14F-4D97-AF65-F5344CB8AC3E}">
        <p14:creationId xmlns:p14="http://schemas.microsoft.com/office/powerpoint/2010/main" val="21086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F4A3-CAEF-41DE-8258-B93146875CAA}"/>
              </a:ext>
            </a:extLst>
          </p:cNvPr>
          <p:cNvSpPr>
            <a:spLocks noGrp="1"/>
          </p:cNvSpPr>
          <p:nvPr>
            <p:ph type="title"/>
          </p:nvPr>
        </p:nvSpPr>
        <p:spPr/>
        <p:txBody>
          <a:bodyPr/>
          <a:lstStyle/>
          <a:p>
            <a:r>
              <a:rPr lang="en-US" dirty="0"/>
              <a:t>God Calls Us to Follow Him</a:t>
            </a:r>
          </a:p>
        </p:txBody>
      </p:sp>
      <p:sp>
        <p:nvSpPr>
          <p:cNvPr id="3" name="Content Placeholder 2">
            <a:extLst>
              <a:ext uri="{FF2B5EF4-FFF2-40B4-BE49-F238E27FC236}">
                <a16:creationId xmlns:a16="http://schemas.microsoft.com/office/drawing/2014/main" id="{AC418D78-EAF5-41E2-B225-AF0759C27095}"/>
              </a:ext>
            </a:extLst>
          </p:cNvPr>
          <p:cNvSpPr>
            <a:spLocks noGrp="1"/>
          </p:cNvSpPr>
          <p:nvPr>
            <p:ph idx="1"/>
          </p:nvPr>
        </p:nvSpPr>
        <p:spPr/>
        <p:txBody>
          <a:bodyPr/>
          <a:lstStyle/>
          <a:p>
            <a:r>
              <a:rPr lang="en-US" dirty="0"/>
              <a:t>In what ways were all the people of the earth blessed through Abram?</a:t>
            </a:r>
          </a:p>
          <a:p>
            <a:r>
              <a:rPr lang="en-US" dirty="0"/>
              <a:t>How might people be blessed through you, your children, grandchildren?</a:t>
            </a:r>
          </a:p>
          <a:p>
            <a:r>
              <a:rPr lang="en-US" dirty="0"/>
              <a:t>What effect can God’s promises have on us when we face God’s call to change?</a:t>
            </a:r>
          </a:p>
        </p:txBody>
      </p:sp>
    </p:spTree>
    <p:extLst>
      <p:ext uri="{BB962C8B-B14F-4D97-AF65-F5344CB8AC3E}">
        <p14:creationId xmlns:p14="http://schemas.microsoft.com/office/powerpoint/2010/main" val="24047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7F74-39CB-489C-949C-8CA58207486B}"/>
              </a:ext>
            </a:extLst>
          </p:cNvPr>
          <p:cNvSpPr>
            <a:spLocks noGrp="1"/>
          </p:cNvSpPr>
          <p:nvPr>
            <p:ph type="title"/>
          </p:nvPr>
        </p:nvSpPr>
        <p:spPr/>
        <p:txBody>
          <a:bodyPr/>
          <a:lstStyle/>
          <a:p>
            <a:r>
              <a:rPr lang="en-US" dirty="0"/>
              <a:t>God Calls Us to Follow Him</a:t>
            </a:r>
          </a:p>
        </p:txBody>
      </p:sp>
      <p:sp>
        <p:nvSpPr>
          <p:cNvPr id="3" name="Content Placeholder 2">
            <a:extLst>
              <a:ext uri="{FF2B5EF4-FFF2-40B4-BE49-F238E27FC236}">
                <a16:creationId xmlns:a16="http://schemas.microsoft.com/office/drawing/2014/main" id="{F3BF807F-6859-490C-BF0D-70DD9D2EDBB5}"/>
              </a:ext>
            </a:extLst>
          </p:cNvPr>
          <p:cNvSpPr>
            <a:spLocks noGrp="1"/>
          </p:cNvSpPr>
          <p:nvPr>
            <p:ph idx="1"/>
          </p:nvPr>
        </p:nvSpPr>
        <p:spPr/>
        <p:txBody>
          <a:bodyPr>
            <a:normAutofit lnSpcReduction="10000"/>
          </a:bodyPr>
          <a:lstStyle/>
          <a:p>
            <a:r>
              <a:rPr lang="en-US" dirty="0"/>
              <a:t>Why should our obedience not depend on our comfort or understanding how all the details of God’s call seem logical to us?</a:t>
            </a:r>
          </a:p>
          <a:p>
            <a:r>
              <a:rPr lang="en-US" dirty="0">
                <a:solidFill>
                  <a:srgbClr val="C00000"/>
                </a:solidFill>
              </a:rPr>
              <a:t>As God directs your life’s journey …</a:t>
            </a:r>
          </a:p>
          <a:p>
            <a:pPr lvl="1"/>
            <a:r>
              <a:rPr lang="en-US" dirty="0">
                <a:solidFill>
                  <a:srgbClr val="C00000"/>
                </a:solidFill>
              </a:rPr>
              <a:t>Check out your spiritual map – the Bible</a:t>
            </a:r>
          </a:p>
          <a:p>
            <a:pPr lvl="1"/>
            <a:r>
              <a:rPr lang="en-US" dirty="0">
                <a:solidFill>
                  <a:srgbClr val="C00000"/>
                </a:solidFill>
              </a:rPr>
              <a:t>Find where you are, where you are going</a:t>
            </a:r>
          </a:p>
          <a:p>
            <a:pPr lvl="1"/>
            <a:r>
              <a:rPr lang="en-US" dirty="0">
                <a:solidFill>
                  <a:srgbClr val="C00000"/>
                </a:solidFill>
              </a:rPr>
              <a:t>Determine how to get there, know when you are there</a:t>
            </a:r>
          </a:p>
          <a:p>
            <a:pPr lvl="1"/>
            <a:r>
              <a:rPr lang="en-US" dirty="0">
                <a:solidFill>
                  <a:srgbClr val="C00000"/>
                </a:solidFill>
              </a:rPr>
              <a:t>Remember, God wants to bless others through you</a:t>
            </a:r>
          </a:p>
        </p:txBody>
      </p:sp>
    </p:spTree>
    <p:extLst>
      <p:ext uri="{BB962C8B-B14F-4D97-AF65-F5344CB8AC3E}">
        <p14:creationId xmlns:p14="http://schemas.microsoft.com/office/powerpoint/2010/main" val="32703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5555-71BD-4ED7-949B-FA08956F37B0}"/>
              </a:ext>
            </a:extLst>
          </p:cNvPr>
          <p:cNvSpPr>
            <a:spLocks noGrp="1"/>
          </p:cNvSpPr>
          <p:nvPr>
            <p:ph type="title"/>
          </p:nvPr>
        </p:nvSpPr>
        <p:spPr/>
        <p:txBody>
          <a:bodyPr/>
          <a:lstStyle/>
          <a:p>
            <a:pPr algn="l"/>
            <a:r>
              <a:rPr lang="en-US" dirty="0"/>
              <a:t>Listen for how Abram responded to God.</a:t>
            </a:r>
          </a:p>
        </p:txBody>
      </p:sp>
      <p:sp>
        <p:nvSpPr>
          <p:cNvPr id="3" name="Content Placeholder 2">
            <a:extLst>
              <a:ext uri="{FF2B5EF4-FFF2-40B4-BE49-F238E27FC236}">
                <a16:creationId xmlns:a16="http://schemas.microsoft.com/office/drawing/2014/main" id="{CE26C5AB-5FD4-46AC-90E3-1AB092307B5E}"/>
              </a:ext>
            </a:extLst>
          </p:cNvPr>
          <p:cNvSpPr>
            <a:spLocks noGrp="1"/>
          </p:cNvSpPr>
          <p:nvPr>
            <p:ph idx="1"/>
          </p:nvPr>
        </p:nvSpPr>
        <p:spPr>
          <a:xfrm>
            <a:off x="1647008" y="1838688"/>
            <a:ext cx="8897983" cy="4351338"/>
          </a:xfrm>
        </p:spPr>
        <p:txBody>
          <a:bodyPr/>
          <a:lstStyle/>
          <a:p>
            <a:pPr marL="0" indent="0" algn="ctr">
              <a:buNone/>
            </a:pPr>
            <a:r>
              <a:rPr lang="en-US" dirty="0"/>
              <a:t>Genesis 12:4-6 (NIV)  So Abram left, as the LORD had told him; and Lot went with him. Abram was seventy-five years old when he set out from Haran. 5  He took his wife Sarai, his nephew Lot, all the possessions they had accumulated</a:t>
            </a:r>
          </a:p>
        </p:txBody>
      </p:sp>
    </p:spTree>
    <p:extLst>
      <p:ext uri="{BB962C8B-B14F-4D97-AF65-F5344CB8AC3E}">
        <p14:creationId xmlns:p14="http://schemas.microsoft.com/office/powerpoint/2010/main" val="184840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96</TotalTime>
  <Words>1024</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Comic Sans MS</vt:lpstr>
      <vt:lpstr>Wingdings</vt:lpstr>
      <vt:lpstr>Office Theme</vt:lpstr>
      <vt:lpstr>The Basis of Confidence</vt:lpstr>
      <vt:lpstr>Video Introduction</vt:lpstr>
      <vt:lpstr>Admit it, now …</vt:lpstr>
      <vt:lpstr>Listen for God’s command.</vt:lpstr>
      <vt:lpstr>Listen for God’s command.</vt:lpstr>
      <vt:lpstr>God Calls Us to Follow Him</vt:lpstr>
      <vt:lpstr>God Calls Us to Follow Him</vt:lpstr>
      <vt:lpstr>God Calls Us to Follow Him</vt:lpstr>
      <vt:lpstr>Listen for how Abram responded to God.</vt:lpstr>
      <vt:lpstr>Listen for how Abram responded to God.</vt:lpstr>
      <vt:lpstr>God Calls, We Obey</vt:lpstr>
      <vt:lpstr>God Calls, We Obey</vt:lpstr>
      <vt:lpstr>Listen for a reason to worship.</vt:lpstr>
      <vt:lpstr>Trusting God Leads to Worship</vt:lpstr>
      <vt:lpstr>Trusting God Leads to Worship</vt:lpstr>
      <vt:lpstr>Trusting God Leads to Worship</vt:lpstr>
      <vt:lpstr>Application</vt:lpstr>
      <vt:lpstr>Application</vt:lpstr>
      <vt:lpstr>Application</vt:lpstr>
      <vt:lpstr>Family Activities</vt:lpstr>
      <vt:lpstr>Family Discussion Video</vt:lpstr>
      <vt:lpstr>The Basis of Confidence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Basis of Confidence</dc:title>
  <dc:creator>Armstrong, Stephen (General Math and Science)</dc:creator>
  <cp:lastModifiedBy>Armstrong, Stephen (General Math and Science)</cp:lastModifiedBy>
  <cp:revision>2</cp:revision>
  <dcterms:created xsi:type="dcterms:W3CDTF">2021-09-24T12:40:05Z</dcterms:created>
  <dcterms:modified xsi:type="dcterms:W3CDTF">2021-09-24T14:16:58Z</dcterms:modified>
</cp:coreProperties>
</file>