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0000"/>
                </a:schemeClr>
              </a:gs>
              <a:gs pos="72000">
                <a:schemeClr val="accent1">
                  <a:lumMod val="45000"/>
                  <a:lumOff val="55000"/>
                  <a:alpha val="87000"/>
                </a:schemeClr>
              </a:gs>
              <a:gs pos="83000">
                <a:schemeClr val="accent1">
                  <a:lumMod val="45000"/>
                  <a:lumOff val="55000"/>
                  <a:alpha val="82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ahf5nksj"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Focus </a:t>
            </a:r>
            <a:br>
              <a:rPr lang="en-US" dirty="0"/>
            </a:br>
            <a:r>
              <a:rPr lang="en-US" dirty="0"/>
              <a:t>of Our Worship</a:t>
            </a:r>
          </a:p>
        </p:txBody>
      </p:sp>
      <p:sp>
        <p:nvSpPr>
          <p:cNvPr id="3" name="Subtitle 2"/>
          <p:cNvSpPr>
            <a:spLocks noGrp="1"/>
          </p:cNvSpPr>
          <p:nvPr>
            <p:ph type="subTitle" idx="1"/>
          </p:nvPr>
        </p:nvSpPr>
        <p:spPr>
          <a:xfrm>
            <a:off x="1524000" y="3990108"/>
            <a:ext cx="9144000" cy="1267691"/>
          </a:xfrm>
        </p:spPr>
        <p:txBody>
          <a:bodyPr/>
          <a:lstStyle/>
          <a:p>
            <a:r>
              <a:rPr lang="en-US" dirty="0"/>
              <a:t>January 12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6594-D1AB-19B3-6B6C-123740516AC8}"/>
              </a:ext>
            </a:extLst>
          </p:cNvPr>
          <p:cNvSpPr>
            <a:spLocks noGrp="1"/>
          </p:cNvSpPr>
          <p:nvPr>
            <p:ph type="title"/>
          </p:nvPr>
        </p:nvSpPr>
        <p:spPr/>
        <p:txBody>
          <a:bodyPr/>
          <a:lstStyle/>
          <a:p>
            <a:pPr algn="l"/>
            <a:r>
              <a:rPr lang="en-US" dirty="0"/>
              <a:t>Listen for an implied truth.</a:t>
            </a:r>
          </a:p>
        </p:txBody>
      </p:sp>
      <p:sp>
        <p:nvSpPr>
          <p:cNvPr id="3" name="Content Placeholder 2">
            <a:extLst>
              <a:ext uri="{FF2B5EF4-FFF2-40B4-BE49-F238E27FC236}">
                <a16:creationId xmlns:a16="http://schemas.microsoft.com/office/drawing/2014/main" id="{934B4B18-8A51-1F0E-F1A6-82AC8F3B8E97}"/>
              </a:ext>
            </a:extLst>
          </p:cNvPr>
          <p:cNvSpPr>
            <a:spLocks noGrp="1"/>
          </p:cNvSpPr>
          <p:nvPr>
            <p:ph idx="1"/>
          </p:nvPr>
        </p:nvSpPr>
        <p:spPr>
          <a:xfrm>
            <a:off x="1049920" y="1837200"/>
            <a:ext cx="10092159" cy="4351338"/>
          </a:xfrm>
        </p:spPr>
        <p:txBody>
          <a:bodyPr/>
          <a:lstStyle/>
          <a:p>
            <a:pPr marL="0" indent="0" algn="ctr">
              <a:buNone/>
            </a:pPr>
            <a:r>
              <a:rPr lang="en-US" dirty="0"/>
              <a:t>Isaiah 40:25-28 (NIV)   "To whom will you compare me? Or who is my equal?" says the Holy One. 26  Lift your eyes and look to the heavens: Who created all these? He who brings out the starry host one by one, and calls them each by name. Because of his great power and mighty strength, not one of them </a:t>
            </a:r>
          </a:p>
        </p:txBody>
      </p:sp>
    </p:spTree>
    <p:extLst>
      <p:ext uri="{BB962C8B-B14F-4D97-AF65-F5344CB8AC3E}">
        <p14:creationId xmlns:p14="http://schemas.microsoft.com/office/powerpoint/2010/main" val="59852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2DC8A-BA7F-F1BE-9E5C-7AEC7D8FF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7A394-7DFA-0E97-49D9-3279926E5BB7}"/>
              </a:ext>
            </a:extLst>
          </p:cNvPr>
          <p:cNvSpPr>
            <a:spLocks noGrp="1"/>
          </p:cNvSpPr>
          <p:nvPr>
            <p:ph type="title"/>
          </p:nvPr>
        </p:nvSpPr>
        <p:spPr/>
        <p:txBody>
          <a:bodyPr/>
          <a:lstStyle/>
          <a:p>
            <a:pPr algn="l"/>
            <a:r>
              <a:rPr lang="en-US" dirty="0"/>
              <a:t>Listen for an implied truth.</a:t>
            </a:r>
          </a:p>
        </p:txBody>
      </p:sp>
      <p:sp>
        <p:nvSpPr>
          <p:cNvPr id="3" name="Content Placeholder 2">
            <a:extLst>
              <a:ext uri="{FF2B5EF4-FFF2-40B4-BE49-F238E27FC236}">
                <a16:creationId xmlns:a16="http://schemas.microsoft.com/office/drawing/2014/main" id="{54C5E51B-D873-7A40-00ED-C370E9CA5FBD}"/>
              </a:ext>
            </a:extLst>
          </p:cNvPr>
          <p:cNvSpPr>
            <a:spLocks noGrp="1"/>
          </p:cNvSpPr>
          <p:nvPr>
            <p:ph idx="1"/>
          </p:nvPr>
        </p:nvSpPr>
        <p:spPr>
          <a:xfrm>
            <a:off x="1049920" y="1837200"/>
            <a:ext cx="10092159" cy="4351338"/>
          </a:xfrm>
        </p:spPr>
        <p:txBody>
          <a:bodyPr/>
          <a:lstStyle/>
          <a:p>
            <a:pPr marL="0" indent="0" algn="ctr">
              <a:buNone/>
            </a:pPr>
            <a:r>
              <a:rPr lang="en-US" dirty="0"/>
              <a:t>is missing. 27  Why do you say, O Jacob, and complain, O Israel, "My way is hidden from the LORD; my cause is disregarded by my God"? 28  Do you not know? Have you not heard? The LORD is the everlasting God, the Creator of the ends of the earth. He will not grow tired or weary, and his understanding no one can fathom.</a:t>
            </a:r>
          </a:p>
        </p:txBody>
      </p:sp>
      <p:pic>
        <p:nvPicPr>
          <p:cNvPr id="4" name="Picture 3">
            <a:extLst>
              <a:ext uri="{FF2B5EF4-FFF2-40B4-BE49-F238E27FC236}">
                <a16:creationId xmlns:a16="http://schemas.microsoft.com/office/drawing/2014/main" id="{588CED0F-3266-7F87-E733-423B5EDFCD0F}"/>
              </a:ext>
            </a:extLst>
          </p:cNvPr>
          <p:cNvPicPr>
            <a:picLocks noChangeAspect="1"/>
          </p:cNvPicPr>
          <p:nvPr/>
        </p:nvPicPr>
        <p:blipFill>
          <a:blip r:embed="rId2"/>
          <a:stretch>
            <a:fillRect/>
          </a:stretch>
        </p:blipFill>
        <p:spPr>
          <a:xfrm>
            <a:off x="5115047" y="5683205"/>
            <a:ext cx="196190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941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A651-D038-C3C0-65D7-907D8C0B0E99}"/>
              </a:ext>
            </a:extLst>
          </p:cNvPr>
          <p:cNvSpPr>
            <a:spLocks noGrp="1"/>
          </p:cNvSpPr>
          <p:nvPr>
            <p:ph type="title"/>
          </p:nvPr>
        </p:nvSpPr>
        <p:spPr/>
        <p:txBody>
          <a:bodyPr/>
          <a:lstStyle/>
          <a:p>
            <a:r>
              <a:rPr lang="en-US" dirty="0"/>
              <a:t>Worshiping the Creator - Sustainer</a:t>
            </a:r>
          </a:p>
        </p:txBody>
      </p:sp>
      <p:sp>
        <p:nvSpPr>
          <p:cNvPr id="3" name="Content Placeholder 2">
            <a:extLst>
              <a:ext uri="{FF2B5EF4-FFF2-40B4-BE49-F238E27FC236}">
                <a16:creationId xmlns:a16="http://schemas.microsoft.com/office/drawing/2014/main" id="{A42A34E5-373D-38B5-6430-096057FCCE12}"/>
              </a:ext>
            </a:extLst>
          </p:cNvPr>
          <p:cNvSpPr>
            <a:spLocks noGrp="1"/>
          </p:cNvSpPr>
          <p:nvPr>
            <p:ph idx="1"/>
          </p:nvPr>
        </p:nvSpPr>
        <p:spPr/>
        <p:txBody>
          <a:bodyPr/>
          <a:lstStyle/>
          <a:p>
            <a:r>
              <a:rPr lang="en-US" dirty="0"/>
              <a:t>Though stated as a question, what is the implied truth found in verse 25?</a:t>
            </a:r>
          </a:p>
          <a:p>
            <a:r>
              <a:rPr lang="en-US" dirty="0"/>
              <a:t>How do these verses affirm that God is holy and in what way?</a:t>
            </a:r>
          </a:p>
          <a:p>
            <a:r>
              <a:rPr lang="en-US" dirty="0"/>
              <a:t>To what were the people directed to see evidence of the majestic power of God? </a:t>
            </a:r>
          </a:p>
        </p:txBody>
      </p:sp>
    </p:spTree>
    <p:extLst>
      <p:ext uri="{BB962C8B-B14F-4D97-AF65-F5344CB8AC3E}">
        <p14:creationId xmlns:p14="http://schemas.microsoft.com/office/powerpoint/2010/main" val="3629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B992-F26D-F5B1-EA6F-53ADD35EDFBA}"/>
              </a:ext>
            </a:extLst>
          </p:cNvPr>
          <p:cNvSpPr>
            <a:spLocks noGrp="1"/>
          </p:cNvSpPr>
          <p:nvPr>
            <p:ph type="title"/>
          </p:nvPr>
        </p:nvSpPr>
        <p:spPr/>
        <p:txBody>
          <a:bodyPr/>
          <a:lstStyle/>
          <a:p>
            <a:r>
              <a:rPr lang="en-US" dirty="0"/>
              <a:t>Worshiping the Creator - Sustainer</a:t>
            </a:r>
          </a:p>
        </p:txBody>
      </p:sp>
      <p:sp>
        <p:nvSpPr>
          <p:cNvPr id="3" name="Content Placeholder 2">
            <a:extLst>
              <a:ext uri="{FF2B5EF4-FFF2-40B4-BE49-F238E27FC236}">
                <a16:creationId xmlns:a16="http://schemas.microsoft.com/office/drawing/2014/main" id="{694FBDA0-38CC-FBAB-453E-CC7EC4DFFB68}"/>
              </a:ext>
            </a:extLst>
          </p:cNvPr>
          <p:cNvSpPr>
            <a:spLocks noGrp="1"/>
          </p:cNvSpPr>
          <p:nvPr>
            <p:ph idx="1"/>
          </p:nvPr>
        </p:nvSpPr>
        <p:spPr/>
        <p:txBody>
          <a:bodyPr/>
          <a:lstStyle/>
          <a:p>
            <a:r>
              <a:rPr lang="en-US" dirty="0"/>
              <a:t>What flawed conclusion of the people did the prophet challenge? </a:t>
            </a:r>
          </a:p>
          <a:p>
            <a:r>
              <a:rPr lang="en-US" dirty="0"/>
              <a:t>Why did he suggest they should know better? </a:t>
            </a:r>
          </a:p>
          <a:p>
            <a:r>
              <a:rPr lang="en-US" dirty="0"/>
              <a:t>What are the practical implications of God knowing everything about us? </a:t>
            </a:r>
          </a:p>
        </p:txBody>
      </p:sp>
    </p:spTree>
    <p:extLst>
      <p:ext uri="{BB962C8B-B14F-4D97-AF65-F5344CB8AC3E}">
        <p14:creationId xmlns:p14="http://schemas.microsoft.com/office/powerpoint/2010/main" val="17898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C5AF-0192-D250-2115-4A80A97E307A}"/>
              </a:ext>
            </a:extLst>
          </p:cNvPr>
          <p:cNvSpPr>
            <a:spLocks noGrp="1"/>
          </p:cNvSpPr>
          <p:nvPr>
            <p:ph type="title"/>
          </p:nvPr>
        </p:nvSpPr>
        <p:spPr/>
        <p:txBody>
          <a:bodyPr/>
          <a:lstStyle/>
          <a:p>
            <a:pPr algn="l"/>
            <a:r>
              <a:rPr lang="en-US" dirty="0"/>
              <a:t>Listen for an oft repeated analogy.</a:t>
            </a:r>
          </a:p>
        </p:txBody>
      </p:sp>
      <p:sp>
        <p:nvSpPr>
          <p:cNvPr id="3" name="Content Placeholder 2">
            <a:extLst>
              <a:ext uri="{FF2B5EF4-FFF2-40B4-BE49-F238E27FC236}">
                <a16:creationId xmlns:a16="http://schemas.microsoft.com/office/drawing/2014/main" id="{E0BFDC44-8DBC-A00A-ACDE-05A0B68B8EE0}"/>
              </a:ext>
            </a:extLst>
          </p:cNvPr>
          <p:cNvSpPr>
            <a:spLocks noGrp="1"/>
          </p:cNvSpPr>
          <p:nvPr>
            <p:ph idx="1"/>
          </p:nvPr>
        </p:nvSpPr>
        <p:spPr/>
        <p:txBody>
          <a:bodyPr/>
          <a:lstStyle/>
          <a:p>
            <a:pPr marL="0" indent="0" algn="ctr">
              <a:buNone/>
            </a:pPr>
            <a:r>
              <a:rPr lang="en-US" dirty="0"/>
              <a:t>Isaiah 40:29-31 (NIV)  He gives strength to the weary and increases the power of the weak. 30  Even youths grow tired and weary, and young men stumble and fall; 31  but those who hope in the LORD will renew their strength. They will soar on wings like eagles; they will run and not grow weary, they will walk and not be faint.</a:t>
            </a:r>
          </a:p>
        </p:txBody>
      </p:sp>
      <p:pic>
        <p:nvPicPr>
          <p:cNvPr id="4" name="Picture 3">
            <a:extLst>
              <a:ext uri="{FF2B5EF4-FFF2-40B4-BE49-F238E27FC236}">
                <a16:creationId xmlns:a16="http://schemas.microsoft.com/office/drawing/2014/main" id="{159D3D5A-2DC9-9B4D-B108-71C5FCC6B748}"/>
              </a:ext>
            </a:extLst>
          </p:cNvPr>
          <p:cNvPicPr>
            <a:picLocks noChangeAspect="1"/>
          </p:cNvPicPr>
          <p:nvPr/>
        </p:nvPicPr>
        <p:blipFill>
          <a:blip r:embed="rId2"/>
          <a:stretch>
            <a:fillRect/>
          </a:stretch>
        </p:blipFill>
        <p:spPr>
          <a:xfrm>
            <a:off x="5115047" y="5717929"/>
            <a:ext cx="196190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31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08EB-CCC7-3F32-A992-A60A0BD891DE}"/>
              </a:ext>
            </a:extLst>
          </p:cNvPr>
          <p:cNvSpPr>
            <a:spLocks noGrp="1"/>
          </p:cNvSpPr>
          <p:nvPr>
            <p:ph type="title"/>
          </p:nvPr>
        </p:nvSpPr>
        <p:spPr/>
        <p:txBody>
          <a:bodyPr/>
          <a:lstStyle/>
          <a:p>
            <a:r>
              <a:rPr lang="en-US" dirty="0"/>
              <a:t>Worshiping the One Who Strengthens</a:t>
            </a:r>
          </a:p>
        </p:txBody>
      </p:sp>
      <p:sp>
        <p:nvSpPr>
          <p:cNvPr id="3" name="Content Placeholder 2">
            <a:extLst>
              <a:ext uri="{FF2B5EF4-FFF2-40B4-BE49-F238E27FC236}">
                <a16:creationId xmlns:a16="http://schemas.microsoft.com/office/drawing/2014/main" id="{CFCB91D2-C5B5-824F-5500-8CD792772190}"/>
              </a:ext>
            </a:extLst>
          </p:cNvPr>
          <p:cNvSpPr>
            <a:spLocks noGrp="1"/>
          </p:cNvSpPr>
          <p:nvPr>
            <p:ph idx="1"/>
          </p:nvPr>
        </p:nvSpPr>
        <p:spPr/>
        <p:txBody>
          <a:bodyPr/>
          <a:lstStyle/>
          <a:p>
            <a:r>
              <a:rPr lang="en-US" dirty="0"/>
              <a:t>What do we read that the Lord does with His power? </a:t>
            </a:r>
          </a:p>
          <a:p>
            <a:r>
              <a:rPr lang="en-US" dirty="0"/>
              <a:t>What analogies did the prophet use to describe the effectiveness of God’s strength within those who trust Him? </a:t>
            </a:r>
          </a:p>
          <a:p>
            <a:r>
              <a:rPr lang="en-US" dirty="0"/>
              <a:t>How do these verses affirm that God is holy and in what way? </a:t>
            </a:r>
          </a:p>
        </p:txBody>
      </p:sp>
    </p:spTree>
    <p:extLst>
      <p:ext uri="{BB962C8B-B14F-4D97-AF65-F5344CB8AC3E}">
        <p14:creationId xmlns:p14="http://schemas.microsoft.com/office/powerpoint/2010/main" val="41506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6774-6CAD-B3C5-BE1B-BD4839C008A5}"/>
              </a:ext>
            </a:extLst>
          </p:cNvPr>
          <p:cNvSpPr>
            <a:spLocks noGrp="1"/>
          </p:cNvSpPr>
          <p:nvPr>
            <p:ph type="title"/>
          </p:nvPr>
        </p:nvSpPr>
        <p:spPr/>
        <p:txBody>
          <a:bodyPr/>
          <a:lstStyle/>
          <a:p>
            <a:r>
              <a:rPr lang="en-US" dirty="0"/>
              <a:t>Worshiping the One Who Strengthens</a:t>
            </a:r>
          </a:p>
        </p:txBody>
      </p:sp>
      <p:sp>
        <p:nvSpPr>
          <p:cNvPr id="3" name="Content Placeholder 2">
            <a:extLst>
              <a:ext uri="{FF2B5EF4-FFF2-40B4-BE49-F238E27FC236}">
                <a16:creationId xmlns:a16="http://schemas.microsoft.com/office/drawing/2014/main" id="{035BCF8C-FF4A-F8EC-839F-789DFEFFB13E}"/>
              </a:ext>
            </a:extLst>
          </p:cNvPr>
          <p:cNvSpPr>
            <a:spLocks noGrp="1"/>
          </p:cNvSpPr>
          <p:nvPr>
            <p:ph idx="1"/>
          </p:nvPr>
        </p:nvSpPr>
        <p:spPr/>
        <p:txBody>
          <a:bodyPr/>
          <a:lstStyle/>
          <a:p>
            <a:r>
              <a:rPr lang="en-US" dirty="0"/>
              <a:t>What are some ways that we experience being faint and weary?</a:t>
            </a:r>
          </a:p>
          <a:p>
            <a:r>
              <a:rPr lang="en-US" dirty="0"/>
              <a:t>How does trusting God strengthen us?</a:t>
            </a:r>
          </a:p>
        </p:txBody>
      </p:sp>
    </p:spTree>
    <p:extLst>
      <p:ext uri="{BB962C8B-B14F-4D97-AF65-F5344CB8AC3E}">
        <p14:creationId xmlns:p14="http://schemas.microsoft.com/office/powerpoint/2010/main" val="356900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33A3-D7EC-4598-626A-037DD60DE7B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DC505DB-E9C6-F598-E180-68EE208224F8}"/>
              </a:ext>
            </a:extLst>
          </p:cNvPr>
          <p:cNvSpPr>
            <a:spLocks noGrp="1"/>
          </p:cNvSpPr>
          <p:nvPr>
            <p:ph idx="1"/>
          </p:nvPr>
        </p:nvSpPr>
        <p:spPr/>
        <p:txBody>
          <a:bodyPr>
            <a:normAutofit/>
          </a:bodyPr>
          <a:lstStyle/>
          <a:p>
            <a:r>
              <a:rPr lang="en-US" dirty="0"/>
              <a:t>The Starting Place. </a:t>
            </a:r>
          </a:p>
          <a:p>
            <a:pPr lvl="1"/>
            <a:r>
              <a:rPr lang="en-US" dirty="0"/>
              <a:t>The worship journey begins with seeing God for who He is and responding to His offer of forgiveness in Christ. </a:t>
            </a:r>
          </a:p>
          <a:p>
            <a:pPr lvl="1"/>
            <a:r>
              <a:rPr lang="en-US" dirty="0"/>
              <a:t>How has God revealed Himself to you? </a:t>
            </a:r>
          </a:p>
          <a:p>
            <a:pPr lvl="1"/>
            <a:r>
              <a:rPr lang="en-US" dirty="0"/>
              <a:t>What attributes of God draw you into worship? </a:t>
            </a:r>
          </a:p>
          <a:p>
            <a:pPr lvl="1"/>
            <a:r>
              <a:rPr lang="en-US" dirty="0"/>
              <a:t>Take note of those things as you worship this week.</a:t>
            </a:r>
          </a:p>
          <a:p>
            <a:endParaRPr lang="en-US" dirty="0"/>
          </a:p>
        </p:txBody>
      </p:sp>
    </p:spTree>
    <p:extLst>
      <p:ext uri="{BB962C8B-B14F-4D97-AF65-F5344CB8AC3E}">
        <p14:creationId xmlns:p14="http://schemas.microsoft.com/office/powerpoint/2010/main" val="277780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3574E-B3F6-94F1-081E-59DFD289D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623C5-19B6-30AA-65FA-2AF3D44C46E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31C0069-4D3B-2CF8-43EC-0BE99732BF11}"/>
              </a:ext>
            </a:extLst>
          </p:cNvPr>
          <p:cNvSpPr>
            <a:spLocks noGrp="1"/>
          </p:cNvSpPr>
          <p:nvPr>
            <p:ph idx="1"/>
          </p:nvPr>
        </p:nvSpPr>
        <p:spPr/>
        <p:txBody>
          <a:bodyPr/>
          <a:lstStyle/>
          <a:p>
            <a:r>
              <a:rPr lang="en-US" dirty="0"/>
              <a:t>The Growing Place. </a:t>
            </a:r>
          </a:p>
          <a:p>
            <a:pPr lvl="1"/>
            <a:r>
              <a:rPr lang="en-US" dirty="0"/>
              <a:t>Read Colossians 1:15-20. List all the attributes of Jesus found in these verses describing the essence of Christ. </a:t>
            </a:r>
          </a:p>
          <a:p>
            <a:pPr lvl="1"/>
            <a:r>
              <a:rPr lang="en-US" dirty="0"/>
              <a:t>Select two or three of the descriptions of Jesus and locate other scriptures or prophecies that corroborate each one</a:t>
            </a:r>
          </a:p>
          <a:p>
            <a:endParaRPr lang="en-US" dirty="0"/>
          </a:p>
        </p:txBody>
      </p:sp>
    </p:spTree>
    <p:extLst>
      <p:ext uri="{BB962C8B-B14F-4D97-AF65-F5344CB8AC3E}">
        <p14:creationId xmlns:p14="http://schemas.microsoft.com/office/powerpoint/2010/main" val="96736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F767-1921-0192-D4F0-7BA2D924A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D224D-D40D-BB66-813B-12A3823F4E5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0386B83-82E7-43EE-39A1-8B75D833C659}"/>
              </a:ext>
            </a:extLst>
          </p:cNvPr>
          <p:cNvSpPr>
            <a:spLocks noGrp="1"/>
          </p:cNvSpPr>
          <p:nvPr>
            <p:ph idx="1"/>
          </p:nvPr>
        </p:nvSpPr>
        <p:spPr/>
        <p:txBody>
          <a:bodyPr>
            <a:normAutofit/>
          </a:bodyPr>
          <a:lstStyle/>
          <a:p>
            <a:r>
              <a:rPr lang="en-US" dirty="0"/>
              <a:t>The Sowing Place. </a:t>
            </a:r>
          </a:p>
          <a:p>
            <a:pPr lvl="1"/>
            <a:r>
              <a:rPr lang="en-US" dirty="0"/>
              <a:t>Do you know someone who seems to be hopeless? </a:t>
            </a:r>
          </a:p>
          <a:p>
            <a:pPr lvl="1"/>
            <a:r>
              <a:rPr lang="en-US" dirty="0"/>
              <a:t>How can your worship point the way to the God who loves and gives grace to those who will seek Him? </a:t>
            </a:r>
          </a:p>
          <a:p>
            <a:pPr lvl="1"/>
            <a:r>
              <a:rPr lang="en-US" dirty="0"/>
              <a:t>Begin praying for them by name and asking God to open the opportunity to point them to Christ, the only place where true hope and comfort are found</a:t>
            </a:r>
          </a:p>
          <a:p>
            <a:endParaRPr lang="en-US" dirty="0"/>
          </a:p>
        </p:txBody>
      </p:sp>
    </p:spTree>
    <p:extLst>
      <p:ext uri="{BB962C8B-B14F-4D97-AF65-F5344CB8AC3E}">
        <p14:creationId xmlns:p14="http://schemas.microsoft.com/office/powerpoint/2010/main" val="85545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B222-3C5F-F78F-2A96-1C02E6176888}"/>
              </a:ext>
            </a:extLst>
          </p:cNvPr>
          <p:cNvSpPr>
            <a:spLocks noGrp="1"/>
          </p:cNvSpPr>
          <p:nvPr>
            <p:ph type="title"/>
          </p:nvPr>
        </p:nvSpPr>
        <p:spPr/>
        <p:txBody>
          <a:bodyPr/>
          <a:lstStyle/>
          <a:p>
            <a:r>
              <a:rPr lang="en-US" dirty="0"/>
              <a:t>Introduction Video</a:t>
            </a:r>
          </a:p>
        </p:txBody>
      </p:sp>
      <p:grpSp>
        <p:nvGrpSpPr>
          <p:cNvPr id="3" name="Group 2">
            <a:extLst>
              <a:ext uri="{FF2B5EF4-FFF2-40B4-BE49-F238E27FC236}">
                <a16:creationId xmlns:a16="http://schemas.microsoft.com/office/drawing/2014/main" id="{EE62BCB8-FF9B-9E7E-0CD7-6716DBEAF123}"/>
              </a:ext>
            </a:extLst>
          </p:cNvPr>
          <p:cNvGrpSpPr/>
          <p:nvPr/>
        </p:nvGrpSpPr>
        <p:grpSpPr>
          <a:xfrm>
            <a:off x="2849598" y="1603168"/>
            <a:ext cx="6492803" cy="4249201"/>
            <a:chOff x="2849598" y="1603168"/>
            <a:chExt cx="6492803" cy="4249201"/>
          </a:xfrm>
        </p:grpSpPr>
        <p:pic>
          <p:nvPicPr>
            <p:cNvPr id="4" name="Picture 3">
              <a:extLst>
                <a:ext uri="{FF2B5EF4-FFF2-40B4-BE49-F238E27FC236}">
                  <a16:creationId xmlns:a16="http://schemas.microsoft.com/office/drawing/2014/main" id="{2E75388F-AD72-836D-BE65-C716AA5FEA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38858" y="1814714"/>
              <a:ext cx="5714284" cy="3228571"/>
            </a:xfrm>
            <a:prstGeom prst="rect">
              <a:avLst/>
            </a:prstGeom>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06D32027-2432-4C2B-51FF-B9EBDCBE9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p:spPr>
        </p:pic>
      </p:grpSp>
      <p:sp>
        <p:nvSpPr>
          <p:cNvPr id="8" name="TextBox 7">
            <a:extLst>
              <a:ext uri="{FF2B5EF4-FFF2-40B4-BE49-F238E27FC236}">
                <a16:creationId xmlns:a16="http://schemas.microsoft.com/office/drawing/2014/main" id="{56AE1ABF-2446-851E-E919-6E0F52485720}"/>
              </a:ext>
            </a:extLst>
          </p:cNvPr>
          <p:cNvSpPr txBox="1"/>
          <p:nvPr/>
        </p:nvSpPr>
        <p:spPr>
          <a:xfrm>
            <a:off x="4251366" y="5852369"/>
            <a:ext cx="382385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27731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376F-FCFB-497B-C2A3-86E0661CAC0D}"/>
              </a:ext>
            </a:extLst>
          </p:cNvPr>
          <p:cNvSpPr>
            <a:spLocks noGrp="1"/>
          </p:cNvSpPr>
          <p:nvPr>
            <p:ph type="title"/>
          </p:nvPr>
        </p:nvSpPr>
        <p:spPr/>
        <p:txBody>
          <a:bodyPr/>
          <a:lstStyle/>
          <a:p>
            <a:r>
              <a:rPr lang="en-US" dirty="0"/>
              <a:t>Family Activities</a:t>
            </a:r>
          </a:p>
        </p:txBody>
      </p:sp>
      <p:pic>
        <p:nvPicPr>
          <p:cNvPr id="7" name="Picture 6">
            <a:extLst>
              <a:ext uri="{FF2B5EF4-FFF2-40B4-BE49-F238E27FC236}">
                <a16:creationId xmlns:a16="http://schemas.microsoft.com/office/drawing/2014/main" id="{B0AD111F-EF86-3FC8-74B2-6626C26301C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771" y="1898246"/>
            <a:ext cx="5040714" cy="335587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2050" name="Picture 2" descr="Rock-n-roll guitarist">
            <a:extLst>
              <a:ext uri="{FF2B5EF4-FFF2-40B4-BE49-F238E27FC236}">
                <a16:creationId xmlns:a16="http://schemas.microsoft.com/office/drawing/2014/main" id="{01F30D9B-FAB0-35DD-E8FB-28E059D86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391" y="1975058"/>
            <a:ext cx="2851872" cy="4517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79F47746-9BC5-68C5-9F56-5F529A054E15}"/>
              </a:ext>
            </a:extLst>
          </p:cNvPr>
          <p:cNvSpPr/>
          <p:nvPr/>
        </p:nvSpPr>
        <p:spPr>
          <a:xfrm>
            <a:off x="8403220" y="1134319"/>
            <a:ext cx="3136739" cy="4119801"/>
          </a:xfrm>
          <a:prstGeom prst="wedgeRoundRectCallout">
            <a:avLst>
              <a:gd name="adj1" fmla="val -91773"/>
              <a:gd name="adj2" fmla="val -152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key and a message was transmitted to you by the office of Spiros the Spy.  It’s meant for me, your worship leader.  Unscramble the clue words (from your verses in Isaiah 40).  Then use the numbers to decode the message.   It’s from the underground church in the country of </a:t>
            </a:r>
            <a:r>
              <a:rPr lang="en-US" dirty="0" err="1">
                <a:latin typeface="Comic Sans MS" panose="030F0702030302020204" pitchFamily="66" charset="0"/>
              </a:rPr>
              <a:t>Brimarnow</a:t>
            </a:r>
            <a:r>
              <a:rPr lang="en-US" dirty="0">
                <a:latin typeface="Comic Sans MS" panose="030F0702030302020204" pitchFamily="66" charset="0"/>
              </a:rPr>
              <a:t>.</a:t>
            </a:r>
          </a:p>
        </p:txBody>
      </p:sp>
    </p:spTree>
    <p:extLst>
      <p:ext uri="{BB962C8B-B14F-4D97-AF65-F5344CB8AC3E}">
        <p14:creationId xmlns:p14="http://schemas.microsoft.com/office/powerpoint/2010/main" val="31252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2167-5164-D614-2A04-DEE60D6E5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843A4-CB4D-B388-921B-E4B66C7AA9FD}"/>
              </a:ext>
            </a:extLst>
          </p:cNvPr>
          <p:cNvSpPr>
            <a:spLocks noGrp="1"/>
          </p:cNvSpPr>
          <p:nvPr>
            <p:ph type="ctrTitle"/>
          </p:nvPr>
        </p:nvSpPr>
        <p:spPr/>
        <p:txBody>
          <a:bodyPr/>
          <a:lstStyle/>
          <a:p>
            <a:r>
              <a:rPr lang="en-US" dirty="0"/>
              <a:t>The Focus </a:t>
            </a:r>
            <a:br>
              <a:rPr lang="en-US" dirty="0"/>
            </a:br>
            <a:r>
              <a:rPr lang="en-US" dirty="0"/>
              <a:t>of Our Worship</a:t>
            </a:r>
          </a:p>
        </p:txBody>
      </p:sp>
      <p:sp>
        <p:nvSpPr>
          <p:cNvPr id="3" name="Subtitle 2">
            <a:extLst>
              <a:ext uri="{FF2B5EF4-FFF2-40B4-BE49-F238E27FC236}">
                <a16:creationId xmlns:a16="http://schemas.microsoft.com/office/drawing/2014/main" id="{DEE55AD8-0057-5714-A9D8-97F200DA5F29}"/>
              </a:ext>
            </a:extLst>
          </p:cNvPr>
          <p:cNvSpPr>
            <a:spLocks noGrp="1"/>
          </p:cNvSpPr>
          <p:nvPr>
            <p:ph type="subTitle" idx="1"/>
          </p:nvPr>
        </p:nvSpPr>
        <p:spPr>
          <a:xfrm>
            <a:off x="1524000" y="3990108"/>
            <a:ext cx="9144000" cy="1267691"/>
          </a:xfrm>
        </p:spPr>
        <p:txBody>
          <a:bodyPr/>
          <a:lstStyle/>
          <a:p>
            <a:r>
              <a:rPr lang="en-US" dirty="0"/>
              <a:t>January 12</a:t>
            </a:r>
          </a:p>
        </p:txBody>
      </p:sp>
    </p:spTree>
    <p:extLst>
      <p:ext uri="{BB962C8B-B14F-4D97-AF65-F5344CB8AC3E}">
        <p14:creationId xmlns:p14="http://schemas.microsoft.com/office/powerpoint/2010/main" val="174594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95F48-3B30-7896-5BB8-DEA0B3EB8349}"/>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5FB57529-6A62-C33F-9776-1A80F034DAF1}"/>
              </a:ext>
            </a:extLst>
          </p:cNvPr>
          <p:cNvSpPr>
            <a:spLocks noGrp="1"/>
          </p:cNvSpPr>
          <p:nvPr>
            <p:ph idx="1"/>
          </p:nvPr>
        </p:nvSpPr>
        <p:spPr/>
        <p:txBody>
          <a:bodyPr/>
          <a:lstStyle/>
          <a:p>
            <a:r>
              <a:rPr lang="en-US" dirty="0"/>
              <a:t>Who are some celebrities you admire?</a:t>
            </a:r>
          </a:p>
          <a:p>
            <a:endParaRPr lang="en-US" dirty="0"/>
          </a:p>
          <a:p>
            <a:r>
              <a:rPr lang="en-US" dirty="0">
                <a:solidFill>
                  <a:srgbClr val="C00000"/>
                </a:solidFill>
              </a:rPr>
              <a:t>Some celebrities, such as Elvis in his day, are/were worshiped by their fans.</a:t>
            </a:r>
          </a:p>
          <a:p>
            <a:pPr lvl="1"/>
            <a:r>
              <a:rPr lang="en-US" dirty="0">
                <a:solidFill>
                  <a:srgbClr val="C00000"/>
                </a:solidFill>
              </a:rPr>
              <a:t>Only God deserves our worship.</a:t>
            </a:r>
          </a:p>
          <a:p>
            <a:pPr lvl="1"/>
            <a:r>
              <a:rPr lang="en-US" dirty="0">
                <a:solidFill>
                  <a:srgbClr val="C00000"/>
                </a:solidFill>
              </a:rPr>
              <a:t>Only God is worthy to be given praise and devotion.</a:t>
            </a:r>
          </a:p>
          <a:p>
            <a:endParaRPr lang="en-US" dirty="0"/>
          </a:p>
        </p:txBody>
      </p:sp>
      <p:grpSp>
        <p:nvGrpSpPr>
          <p:cNvPr id="5" name="Group 4">
            <a:extLst>
              <a:ext uri="{FF2B5EF4-FFF2-40B4-BE49-F238E27FC236}">
                <a16:creationId xmlns:a16="http://schemas.microsoft.com/office/drawing/2014/main" id="{A2B41E52-B834-6274-0AE8-58B579503EB8}"/>
              </a:ext>
            </a:extLst>
          </p:cNvPr>
          <p:cNvGrpSpPr/>
          <p:nvPr/>
        </p:nvGrpSpPr>
        <p:grpSpPr>
          <a:xfrm>
            <a:off x="1069521" y="2727900"/>
            <a:ext cx="10052958" cy="3584000"/>
            <a:chOff x="1300842" y="2592963"/>
            <a:chExt cx="10052958" cy="3584000"/>
          </a:xfrm>
        </p:grpSpPr>
        <p:pic>
          <p:nvPicPr>
            <p:cNvPr id="1028" name="Picture 4" descr="Walt Disney And Dr Wernher Von Braun">
              <a:extLst>
                <a:ext uri="{FF2B5EF4-FFF2-40B4-BE49-F238E27FC236}">
                  <a16:creationId xmlns:a16="http://schemas.microsoft.com/office/drawing/2014/main" id="{9DAEEE7E-BE9B-701D-5047-74E8CE16FB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42" y="2592963"/>
              <a:ext cx="2689333" cy="3410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President Ronald Reagan, Nancy Reagan, and Billy Graham at the National Prayer Breakfast">
              <a:extLst>
                <a:ext uri="{FF2B5EF4-FFF2-40B4-BE49-F238E27FC236}">
                  <a16:creationId xmlns:a16="http://schemas.microsoft.com/office/drawing/2014/main" id="{F8394D30-D476-1565-03A8-464AB7FF41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903" y="2945080"/>
              <a:ext cx="3966634" cy="2612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Instrument elvis tribute">
              <a:extLst>
                <a:ext uri="{FF2B5EF4-FFF2-40B4-BE49-F238E27FC236}">
                  <a16:creationId xmlns:a16="http://schemas.microsoft.com/office/drawing/2014/main" id="{91812244-5AA9-3F60-4A91-F2BA0FCE4B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9225" y="2747963"/>
              <a:ext cx="2314575"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999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9D5F-65A7-EA13-8E76-CC61ABEAA8B1}"/>
              </a:ext>
            </a:extLst>
          </p:cNvPr>
          <p:cNvSpPr>
            <a:spLocks noGrp="1"/>
          </p:cNvSpPr>
          <p:nvPr>
            <p:ph type="title"/>
          </p:nvPr>
        </p:nvSpPr>
        <p:spPr/>
        <p:txBody>
          <a:bodyPr/>
          <a:lstStyle/>
          <a:p>
            <a:pPr algn="l"/>
            <a:r>
              <a:rPr lang="en-US" dirty="0"/>
              <a:t>Listen for power and authority</a:t>
            </a:r>
          </a:p>
        </p:txBody>
      </p:sp>
      <p:sp>
        <p:nvSpPr>
          <p:cNvPr id="3" name="Content Placeholder 2">
            <a:extLst>
              <a:ext uri="{FF2B5EF4-FFF2-40B4-BE49-F238E27FC236}">
                <a16:creationId xmlns:a16="http://schemas.microsoft.com/office/drawing/2014/main" id="{D9681851-EFEF-0B49-71FD-3139D81D53AB}"/>
              </a:ext>
            </a:extLst>
          </p:cNvPr>
          <p:cNvSpPr>
            <a:spLocks noGrp="1"/>
          </p:cNvSpPr>
          <p:nvPr>
            <p:ph idx="1"/>
          </p:nvPr>
        </p:nvSpPr>
        <p:spPr>
          <a:xfrm>
            <a:off x="1096219" y="1860349"/>
            <a:ext cx="9999562" cy="4351338"/>
          </a:xfrm>
        </p:spPr>
        <p:txBody>
          <a:bodyPr/>
          <a:lstStyle/>
          <a:p>
            <a:pPr marL="0" indent="0" algn="ctr">
              <a:buNone/>
            </a:pPr>
            <a:r>
              <a:rPr lang="en-US" dirty="0"/>
              <a:t>Isaiah 40:21-24 (NIV) 21  Do you not know? Have you not heard? Has it not been told you from the beginning? Have you not understood since the earth was founded? 22  He sits enthroned above the circle of the earth, and its people are like grasshoppers. He stretches out the heavens like a canopy, and </a:t>
            </a:r>
          </a:p>
        </p:txBody>
      </p:sp>
    </p:spTree>
    <p:extLst>
      <p:ext uri="{BB962C8B-B14F-4D97-AF65-F5344CB8AC3E}">
        <p14:creationId xmlns:p14="http://schemas.microsoft.com/office/powerpoint/2010/main" val="9841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BE833-5689-5074-D1D0-85E996BCD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20AF5-0342-73F2-C737-DDD3F8675ACF}"/>
              </a:ext>
            </a:extLst>
          </p:cNvPr>
          <p:cNvSpPr>
            <a:spLocks noGrp="1"/>
          </p:cNvSpPr>
          <p:nvPr>
            <p:ph type="title"/>
          </p:nvPr>
        </p:nvSpPr>
        <p:spPr/>
        <p:txBody>
          <a:bodyPr/>
          <a:lstStyle/>
          <a:p>
            <a:pPr algn="l"/>
            <a:r>
              <a:rPr lang="en-US" dirty="0"/>
              <a:t>Listen for power and authority</a:t>
            </a:r>
          </a:p>
        </p:txBody>
      </p:sp>
      <p:sp>
        <p:nvSpPr>
          <p:cNvPr id="3" name="Content Placeholder 2">
            <a:extLst>
              <a:ext uri="{FF2B5EF4-FFF2-40B4-BE49-F238E27FC236}">
                <a16:creationId xmlns:a16="http://schemas.microsoft.com/office/drawing/2014/main" id="{DB48E1B4-5E0C-3D6F-5F33-F99ADD3EFB46}"/>
              </a:ext>
            </a:extLst>
          </p:cNvPr>
          <p:cNvSpPr>
            <a:spLocks noGrp="1"/>
          </p:cNvSpPr>
          <p:nvPr>
            <p:ph idx="1"/>
          </p:nvPr>
        </p:nvSpPr>
        <p:spPr>
          <a:xfrm>
            <a:off x="1096219" y="1860349"/>
            <a:ext cx="9999562" cy="4351338"/>
          </a:xfrm>
        </p:spPr>
        <p:txBody>
          <a:bodyPr/>
          <a:lstStyle/>
          <a:p>
            <a:pPr marL="0" indent="0" algn="ctr">
              <a:buNone/>
            </a:pPr>
            <a:r>
              <a:rPr lang="en-US" dirty="0"/>
              <a:t>spreads them out like a tent to live in. 23  He brings princes to naught and reduces the rulers of this world to nothing. 24  No sooner are they planted, no sooner are they sown, no sooner do they take root in the ground, than he blows on them and they wither, and a whirlwind sweeps them away like chaff.</a:t>
            </a:r>
          </a:p>
        </p:txBody>
      </p:sp>
      <p:pic>
        <p:nvPicPr>
          <p:cNvPr id="5" name="Picture 4">
            <a:extLst>
              <a:ext uri="{FF2B5EF4-FFF2-40B4-BE49-F238E27FC236}">
                <a16:creationId xmlns:a16="http://schemas.microsoft.com/office/drawing/2014/main" id="{C15A51F4-B8E3-26D1-E481-D727D533C4A9}"/>
              </a:ext>
            </a:extLst>
          </p:cNvPr>
          <p:cNvPicPr>
            <a:picLocks noChangeAspect="1"/>
          </p:cNvPicPr>
          <p:nvPr/>
        </p:nvPicPr>
        <p:blipFill>
          <a:blip r:embed="rId2"/>
          <a:stretch>
            <a:fillRect/>
          </a:stretch>
        </p:blipFill>
        <p:spPr>
          <a:xfrm>
            <a:off x="5115047" y="5683205"/>
            <a:ext cx="196190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647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D1AA-9242-EB27-BA1B-A6B296B339D4}"/>
              </a:ext>
            </a:extLst>
          </p:cNvPr>
          <p:cNvSpPr>
            <a:spLocks noGrp="1"/>
          </p:cNvSpPr>
          <p:nvPr>
            <p:ph type="title"/>
          </p:nvPr>
        </p:nvSpPr>
        <p:spPr/>
        <p:txBody>
          <a:bodyPr/>
          <a:lstStyle/>
          <a:p>
            <a:r>
              <a:rPr lang="en-US" dirty="0"/>
              <a:t>Worshiping the All Powerful One</a:t>
            </a:r>
          </a:p>
        </p:txBody>
      </p:sp>
      <p:sp>
        <p:nvSpPr>
          <p:cNvPr id="3" name="Content Placeholder 2">
            <a:extLst>
              <a:ext uri="{FF2B5EF4-FFF2-40B4-BE49-F238E27FC236}">
                <a16:creationId xmlns:a16="http://schemas.microsoft.com/office/drawing/2014/main" id="{C3701D04-B520-5DDB-932A-D64E28E4EC2A}"/>
              </a:ext>
            </a:extLst>
          </p:cNvPr>
          <p:cNvSpPr>
            <a:spLocks noGrp="1"/>
          </p:cNvSpPr>
          <p:nvPr>
            <p:ph idx="1"/>
          </p:nvPr>
        </p:nvSpPr>
        <p:spPr/>
        <p:txBody>
          <a:bodyPr/>
          <a:lstStyle/>
          <a:p>
            <a:r>
              <a:rPr lang="en-US" dirty="0"/>
              <a:t>What are words and phrases used in this passage to describe God.</a:t>
            </a:r>
          </a:p>
          <a:p>
            <a:r>
              <a:rPr lang="en-US" dirty="0"/>
              <a:t>What are some ways people outside the church describe God today?</a:t>
            </a:r>
          </a:p>
        </p:txBody>
      </p:sp>
      <p:sp>
        <p:nvSpPr>
          <p:cNvPr id="4" name="TextBox 3">
            <a:extLst>
              <a:ext uri="{FF2B5EF4-FFF2-40B4-BE49-F238E27FC236}">
                <a16:creationId xmlns:a16="http://schemas.microsoft.com/office/drawing/2014/main" id="{B093CCB9-EF7A-7F3B-3E76-CFB137F8E13D}"/>
              </a:ext>
            </a:extLst>
          </p:cNvPr>
          <p:cNvSpPr txBox="1"/>
          <p:nvPr/>
        </p:nvSpPr>
        <p:spPr>
          <a:xfrm>
            <a:off x="3834384" y="4481462"/>
            <a:ext cx="4523232" cy="1384995"/>
          </a:xfrm>
          <a:custGeom>
            <a:avLst/>
            <a:gdLst>
              <a:gd name="connsiteX0" fmla="*/ 0 w 4523232"/>
              <a:gd name="connsiteY0" fmla="*/ 0 h 1384995"/>
              <a:gd name="connsiteX1" fmla="*/ 655869 w 4523232"/>
              <a:gd name="connsiteY1" fmla="*/ 0 h 1384995"/>
              <a:gd name="connsiteX2" fmla="*/ 1266505 w 4523232"/>
              <a:gd name="connsiteY2" fmla="*/ 0 h 1384995"/>
              <a:gd name="connsiteX3" fmla="*/ 1831909 w 4523232"/>
              <a:gd name="connsiteY3" fmla="*/ 0 h 1384995"/>
              <a:gd name="connsiteX4" fmla="*/ 2352081 w 4523232"/>
              <a:gd name="connsiteY4" fmla="*/ 0 h 1384995"/>
              <a:gd name="connsiteX5" fmla="*/ 2827020 w 4523232"/>
              <a:gd name="connsiteY5" fmla="*/ 0 h 1384995"/>
              <a:gd name="connsiteX6" fmla="*/ 3482889 w 4523232"/>
              <a:gd name="connsiteY6" fmla="*/ 0 h 1384995"/>
              <a:gd name="connsiteX7" fmla="*/ 4523232 w 4523232"/>
              <a:gd name="connsiteY7" fmla="*/ 0 h 1384995"/>
              <a:gd name="connsiteX8" fmla="*/ 4523232 w 4523232"/>
              <a:gd name="connsiteY8" fmla="*/ 447815 h 1384995"/>
              <a:gd name="connsiteX9" fmla="*/ 4523232 w 4523232"/>
              <a:gd name="connsiteY9" fmla="*/ 937180 h 1384995"/>
              <a:gd name="connsiteX10" fmla="*/ 4523232 w 4523232"/>
              <a:gd name="connsiteY10" fmla="*/ 1384995 h 1384995"/>
              <a:gd name="connsiteX11" fmla="*/ 3867363 w 4523232"/>
              <a:gd name="connsiteY11" fmla="*/ 1384995 h 1384995"/>
              <a:gd name="connsiteX12" fmla="*/ 3301959 w 4523232"/>
              <a:gd name="connsiteY12" fmla="*/ 1384995 h 1384995"/>
              <a:gd name="connsiteX13" fmla="*/ 2691323 w 4523232"/>
              <a:gd name="connsiteY13" fmla="*/ 1384995 h 1384995"/>
              <a:gd name="connsiteX14" fmla="*/ 2216384 w 4523232"/>
              <a:gd name="connsiteY14" fmla="*/ 1384995 h 1384995"/>
              <a:gd name="connsiteX15" fmla="*/ 1560515 w 4523232"/>
              <a:gd name="connsiteY15" fmla="*/ 1384995 h 1384995"/>
              <a:gd name="connsiteX16" fmla="*/ 995111 w 4523232"/>
              <a:gd name="connsiteY16" fmla="*/ 1384995 h 1384995"/>
              <a:gd name="connsiteX17" fmla="*/ 520172 w 4523232"/>
              <a:gd name="connsiteY17" fmla="*/ 1384995 h 1384995"/>
              <a:gd name="connsiteX18" fmla="*/ 0 w 4523232"/>
              <a:gd name="connsiteY18" fmla="*/ 1384995 h 1384995"/>
              <a:gd name="connsiteX19" fmla="*/ 0 w 4523232"/>
              <a:gd name="connsiteY19" fmla="*/ 923330 h 1384995"/>
              <a:gd name="connsiteX20" fmla="*/ 0 w 4523232"/>
              <a:gd name="connsiteY20" fmla="*/ 433965 h 1384995"/>
              <a:gd name="connsiteX21" fmla="*/ 0 w 4523232"/>
              <a:gd name="connsiteY2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23232" h="1384995" fill="none" extrusionOk="0">
                <a:moveTo>
                  <a:pt x="0" y="0"/>
                </a:moveTo>
                <a:cubicBezTo>
                  <a:pt x="146618" y="-9203"/>
                  <a:pt x="407119" y="22002"/>
                  <a:pt x="655869" y="0"/>
                </a:cubicBezTo>
                <a:cubicBezTo>
                  <a:pt x="904619" y="-22002"/>
                  <a:pt x="1026721" y="10160"/>
                  <a:pt x="1266505" y="0"/>
                </a:cubicBezTo>
                <a:cubicBezTo>
                  <a:pt x="1506289" y="-10160"/>
                  <a:pt x="1608833" y="31645"/>
                  <a:pt x="1831909" y="0"/>
                </a:cubicBezTo>
                <a:cubicBezTo>
                  <a:pt x="2054985" y="-31645"/>
                  <a:pt x="2235005" y="58638"/>
                  <a:pt x="2352081" y="0"/>
                </a:cubicBezTo>
                <a:cubicBezTo>
                  <a:pt x="2469157" y="-58638"/>
                  <a:pt x="2724494" y="1545"/>
                  <a:pt x="2827020" y="0"/>
                </a:cubicBezTo>
                <a:cubicBezTo>
                  <a:pt x="2929546" y="-1545"/>
                  <a:pt x="3345886" y="9778"/>
                  <a:pt x="3482889" y="0"/>
                </a:cubicBezTo>
                <a:cubicBezTo>
                  <a:pt x="3619892" y="-9778"/>
                  <a:pt x="4169474" y="76821"/>
                  <a:pt x="4523232" y="0"/>
                </a:cubicBezTo>
                <a:cubicBezTo>
                  <a:pt x="4537916" y="123115"/>
                  <a:pt x="4520138" y="343534"/>
                  <a:pt x="4523232" y="447815"/>
                </a:cubicBezTo>
                <a:cubicBezTo>
                  <a:pt x="4526326" y="552096"/>
                  <a:pt x="4497077" y="780442"/>
                  <a:pt x="4523232" y="937180"/>
                </a:cubicBezTo>
                <a:cubicBezTo>
                  <a:pt x="4549387" y="1093918"/>
                  <a:pt x="4475239" y="1225509"/>
                  <a:pt x="4523232" y="1384995"/>
                </a:cubicBezTo>
                <a:cubicBezTo>
                  <a:pt x="4364191" y="1434426"/>
                  <a:pt x="4173984" y="1367426"/>
                  <a:pt x="3867363" y="1384995"/>
                </a:cubicBezTo>
                <a:cubicBezTo>
                  <a:pt x="3560742" y="1402564"/>
                  <a:pt x="3430206" y="1365100"/>
                  <a:pt x="3301959" y="1384995"/>
                </a:cubicBezTo>
                <a:cubicBezTo>
                  <a:pt x="3173712" y="1404890"/>
                  <a:pt x="2919317" y="1315762"/>
                  <a:pt x="2691323" y="1384995"/>
                </a:cubicBezTo>
                <a:cubicBezTo>
                  <a:pt x="2463329" y="1454228"/>
                  <a:pt x="2382425" y="1340835"/>
                  <a:pt x="2216384" y="1384995"/>
                </a:cubicBezTo>
                <a:cubicBezTo>
                  <a:pt x="2050343" y="1429155"/>
                  <a:pt x="1793460" y="1362250"/>
                  <a:pt x="1560515" y="1384995"/>
                </a:cubicBezTo>
                <a:cubicBezTo>
                  <a:pt x="1327570" y="1407740"/>
                  <a:pt x="1202085" y="1322548"/>
                  <a:pt x="995111" y="1384995"/>
                </a:cubicBezTo>
                <a:cubicBezTo>
                  <a:pt x="788137" y="1447442"/>
                  <a:pt x="633858" y="1350108"/>
                  <a:pt x="520172" y="1384995"/>
                </a:cubicBezTo>
                <a:cubicBezTo>
                  <a:pt x="406486" y="1419882"/>
                  <a:pt x="135960" y="1359037"/>
                  <a:pt x="0" y="1384995"/>
                </a:cubicBezTo>
                <a:cubicBezTo>
                  <a:pt x="-28961" y="1169566"/>
                  <a:pt x="6585" y="1080270"/>
                  <a:pt x="0" y="923330"/>
                </a:cubicBezTo>
                <a:cubicBezTo>
                  <a:pt x="-6585" y="766390"/>
                  <a:pt x="50019" y="612124"/>
                  <a:pt x="0" y="433965"/>
                </a:cubicBezTo>
                <a:cubicBezTo>
                  <a:pt x="-50019" y="255807"/>
                  <a:pt x="30099" y="139777"/>
                  <a:pt x="0" y="0"/>
                </a:cubicBezTo>
                <a:close/>
              </a:path>
              <a:path w="4523232" h="1384995" stroke="0" extrusionOk="0">
                <a:moveTo>
                  <a:pt x="0" y="0"/>
                </a:moveTo>
                <a:cubicBezTo>
                  <a:pt x="190038" y="-861"/>
                  <a:pt x="407291" y="38093"/>
                  <a:pt x="610636" y="0"/>
                </a:cubicBezTo>
                <a:cubicBezTo>
                  <a:pt x="813981" y="-38093"/>
                  <a:pt x="985217" y="30230"/>
                  <a:pt x="1085576" y="0"/>
                </a:cubicBezTo>
                <a:cubicBezTo>
                  <a:pt x="1185935" y="-30230"/>
                  <a:pt x="1350919" y="20349"/>
                  <a:pt x="1605747" y="0"/>
                </a:cubicBezTo>
                <a:cubicBezTo>
                  <a:pt x="1860575" y="-20349"/>
                  <a:pt x="1886145" y="28383"/>
                  <a:pt x="2035454" y="0"/>
                </a:cubicBezTo>
                <a:cubicBezTo>
                  <a:pt x="2184763" y="-28383"/>
                  <a:pt x="2376202" y="24555"/>
                  <a:pt x="2465161" y="0"/>
                </a:cubicBezTo>
                <a:cubicBezTo>
                  <a:pt x="2554120" y="-24555"/>
                  <a:pt x="2843634" y="18492"/>
                  <a:pt x="3030565" y="0"/>
                </a:cubicBezTo>
                <a:cubicBezTo>
                  <a:pt x="3217496" y="-18492"/>
                  <a:pt x="3492619" y="67603"/>
                  <a:pt x="3686434" y="0"/>
                </a:cubicBezTo>
                <a:cubicBezTo>
                  <a:pt x="3880249" y="-67603"/>
                  <a:pt x="4181354" y="48658"/>
                  <a:pt x="4523232" y="0"/>
                </a:cubicBezTo>
                <a:cubicBezTo>
                  <a:pt x="4546726" y="173710"/>
                  <a:pt x="4508388" y="284922"/>
                  <a:pt x="4523232" y="420115"/>
                </a:cubicBezTo>
                <a:cubicBezTo>
                  <a:pt x="4538076" y="555309"/>
                  <a:pt x="4506716" y="759652"/>
                  <a:pt x="4523232" y="909480"/>
                </a:cubicBezTo>
                <a:cubicBezTo>
                  <a:pt x="4539748" y="1059309"/>
                  <a:pt x="4473274" y="1214573"/>
                  <a:pt x="4523232" y="1384995"/>
                </a:cubicBezTo>
                <a:cubicBezTo>
                  <a:pt x="4339782" y="1428836"/>
                  <a:pt x="4102721" y="1372969"/>
                  <a:pt x="3957828" y="1384995"/>
                </a:cubicBezTo>
                <a:cubicBezTo>
                  <a:pt x="3812935" y="1397021"/>
                  <a:pt x="3541814" y="1322849"/>
                  <a:pt x="3437656" y="1384995"/>
                </a:cubicBezTo>
                <a:cubicBezTo>
                  <a:pt x="3333498" y="1447141"/>
                  <a:pt x="2966575" y="1345564"/>
                  <a:pt x="2827020" y="1384995"/>
                </a:cubicBezTo>
                <a:cubicBezTo>
                  <a:pt x="2687465" y="1424426"/>
                  <a:pt x="2584477" y="1382678"/>
                  <a:pt x="2397313" y="1384995"/>
                </a:cubicBezTo>
                <a:cubicBezTo>
                  <a:pt x="2210149" y="1387312"/>
                  <a:pt x="2040128" y="1375743"/>
                  <a:pt x="1877141" y="1384995"/>
                </a:cubicBezTo>
                <a:cubicBezTo>
                  <a:pt x="1714154" y="1394247"/>
                  <a:pt x="1468491" y="1339037"/>
                  <a:pt x="1311737" y="1384995"/>
                </a:cubicBezTo>
                <a:cubicBezTo>
                  <a:pt x="1154983" y="1430953"/>
                  <a:pt x="885970" y="1327985"/>
                  <a:pt x="701101" y="1384995"/>
                </a:cubicBezTo>
                <a:cubicBezTo>
                  <a:pt x="516232" y="1442005"/>
                  <a:pt x="239943" y="1348386"/>
                  <a:pt x="0" y="1384995"/>
                </a:cubicBezTo>
                <a:cubicBezTo>
                  <a:pt x="-38942" y="1278156"/>
                  <a:pt x="9683" y="1107454"/>
                  <a:pt x="0" y="964880"/>
                </a:cubicBezTo>
                <a:cubicBezTo>
                  <a:pt x="-9683" y="822307"/>
                  <a:pt x="7026" y="735880"/>
                  <a:pt x="0" y="517065"/>
                </a:cubicBezTo>
                <a:cubicBezTo>
                  <a:pt x="-7026" y="298250"/>
                  <a:pt x="60977" y="223850"/>
                  <a:pt x="0" y="0"/>
                </a:cubicBezTo>
                <a:close/>
              </a:path>
            </a:pathLst>
          </a:custGeom>
          <a:solidFill>
            <a:srgbClr val="FFC000"/>
          </a:solidFill>
          <a:ln w="28575">
            <a:solidFill>
              <a:schemeClr val="tx1"/>
            </a:solidFill>
            <a:extLst>
              <a:ext uri="{C807C97D-BFC1-408E-A445-0C87EB9F89A2}">
                <ask:lineSketchStyleProps xmlns:ask="http://schemas.microsoft.com/office/drawing/2018/sketchyshapes" sd="3122074730">
                  <a:prstGeom prst="rect">
                    <a:avLst/>
                  </a:prstGeom>
                  <ask:type>
                    <ask:lineSketchScribble/>
                  </ask:type>
                </ask:lineSketchStyleProps>
              </a:ext>
            </a:extLst>
          </a:ln>
        </p:spPr>
        <p:txBody>
          <a:bodyPr wrap="square" rtlCol="0">
            <a:spAutoFit/>
          </a:bodyPr>
          <a:lstStyle/>
          <a:p>
            <a:pPr algn="ctr"/>
            <a:r>
              <a:rPr lang="en-US" sz="2800" dirty="0"/>
              <a:t>Consider just how inadequate and even demeaning such descriptions are !!</a:t>
            </a:r>
          </a:p>
        </p:txBody>
      </p:sp>
    </p:spTree>
    <p:extLst>
      <p:ext uri="{BB962C8B-B14F-4D97-AF65-F5344CB8AC3E}">
        <p14:creationId xmlns:p14="http://schemas.microsoft.com/office/powerpoint/2010/main" val="28431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CFCF-B004-BD33-B261-4E9D712722E7}"/>
              </a:ext>
            </a:extLst>
          </p:cNvPr>
          <p:cNvSpPr>
            <a:spLocks noGrp="1"/>
          </p:cNvSpPr>
          <p:nvPr>
            <p:ph type="title"/>
          </p:nvPr>
        </p:nvSpPr>
        <p:spPr/>
        <p:txBody>
          <a:bodyPr/>
          <a:lstStyle/>
          <a:p>
            <a:r>
              <a:rPr lang="en-US" dirty="0"/>
              <a:t>Worshiping the All Powerful One</a:t>
            </a:r>
          </a:p>
        </p:txBody>
      </p:sp>
      <p:sp>
        <p:nvSpPr>
          <p:cNvPr id="3" name="Content Placeholder 2">
            <a:extLst>
              <a:ext uri="{FF2B5EF4-FFF2-40B4-BE49-F238E27FC236}">
                <a16:creationId xmlns:a16="http://schemas.microsoft.com/office/drawing/2014/main" id="{9C94CE7A-AEB2-CECE-D21D-3DDE2DE0E089}"/>
              </a:ext>
            </a:extLst>
          </p:cNvPr>
          <p:cNvSpPr>
            <a:spLocks noGrp="1"/>
          </p:cNvSpPr>
          <p:nvPr>
            <p:ph idx="1"/>
          </p:nvPr>
        </p:nvSpPr>
        <p:spPr>
          <a:xfrm>
            <a:off x="1076446" y="1825625"/>
            <a:ext cx="10277353" cy="4351338"/>
          </a:xfrm>
        </p:spPr>
        <p:txBody>
          <a:bodyPr/>
          <a:lstStyle/>
          <a:p>
            <a:r>
              <a:rPr lang="en-US" dirty="0">
                <a:solidFill>
                  <a:srgbClr val="C00000"/>
                </a:solidFill>
              </a:rPr>
              <a:t>Think about some examples of idols in our culture … things that replace God in one’s life.</a:t>
            </a:r>
          </a:p>
          <a:p>
            <a:pPr lvl="1"/>
            <a:r>
              <a:rPr lang="en-US" sz="3600" dirty="0">
                <a:solidFill>
                  <a:srgbClr val="C00000"/>
                </a:solidFill>
              </a:rPr>
              <a:t>Relationships </a:t>
            </a:r>
          </a:p>
          <a:p>
            <a:pPr lvl="1"/>
            <a:r>
              <a:rPr lang="en-US" sz="3600" dirty="0">
                <a:solidFill>
                  <a:srgbClr val="C00000"/>
                </a:solidFill>
              </a:rPr>
              <a:t>Economic power, influence</a:t>
            </a:r>
          </a:p>
          <a:p>
            <a:pPr lvl="1"/>
            <a:r>
              <a:rPr lang="en-US" sz="3600" dirty="0">
                <a:solidFill>
                  <a:srgbClr val="C00000"/>
                </a:solidFill>
              </a:rPr>
              <a:t>Material objects</a:t>
            </a:r>
          </a:p>
          <a:p>
            <a:pPr lvl="1"/>
            <a:r>
              <a:rPr lang="en-US" sz="3600" dirty="0">
                <a:solidFill>
                  <a:srgbClr val="C00000"/>
                </a:solidFill>
              </a:rPr>
              <a:t>Pleasure</a:t>
            </a:r>
          </a:p>
          <a:p>
            <a:endParaRPr lang="en-US" dirty="0"/>
          </a:p>
        </p:txBody>
      </p:sp>
    </p:spTree>
    <p:extLst>
      <p:ext uri="{BB962C8B-B14F-4D97-AF65-F5344CB8AC3E}">
        <p14:creationId xmlns:p14="http://schemas.microsoft.com/office/powerpoint/2010/main" val="184009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2C8A-81AB-34AD-6D83-212139DB0BE2}"/>
              </a:ext>
            </a:extLst>
          </p:cNvPr>
          <p:cNvSpPr>
            <a:spLocks noGrp="1"/>
          </p:cNvSpPr>
          <p:nvPr>
            <p:ph type="title"/>
          </p:nvPr>
        </p:nvSpPr>
        <p:spPr/>
        <p:txBody>
          <a:bodyPr/>
          <a:lstStyle/>
          <a:p>
            <a:r>
              <a:rPr lang="en-US" dirty="0"/>
              <a:t>Worshiping the All Powerful One</a:t>
            </a:r>
          </a:p>
        </p:txBody>
      </p:sp>
      <p:sp>
        <p:nvSpPr>
          <p:cNvPr id="3" name="Content Placeholder 2">
            <a:extLst>
              <a:ext uri="{FF2B5EF4-FFF2-40B4-BE49-F238E27FC236}">
                <a16:creationId xmlns:a16="http://schemas.microsoft.com/office/drawing/2014/main" id="{4C1D07FE-2615-1064-0ACE-E7DEFEB5B1DE}"/>
              </a:ext>
            </a:extLst>
          </p:cNvPr>
          <p:cNvSpPr>
            <a:spLocks noGrp="1"/>
          </p:cNvSpPr>
          <p:nvPr>
            <p:ph idx="1"/>
          </p:nvPr>
        </p:nvSpPr>
        <p:spPr/>
        <p:txBody>
          <a:bodyPr>
            <a:normAutofit/>
          </a:bodyPr>
          <a:lstStyle/>
          <a:p>
            <a:r>
              <a:rPr lang="en-US" dirty="0"/>
              <a:t>Why is looking to things or people for contentment and happiness in life foolish?</a:t>
            </a:r>
          </a:p>
          <a:p>
            <a:r>
              <a:rPr lang="en-US" dirty="0">
                <a:solidFill>
                  <a:srgbClr val="C00000"/>
                </a:solidFill>
              </a:rPr>
              <a:t>Contrast idols with what God </a:t>
            </a:r>
            <a:r>
              <a:rPr lang="en-US" i="1" dirty="0">
                <a:solidFill>
                  <a:srgbClr val="C00000"/>
                </a:solidFill>
              </a:rPr>
              <a:t>has</a:t>
            </a:r>
            <a:r>
              <a:rPr lang="en-US" dirty="0">
                <a:solidFill>
                  <a:srgbClr val="C00000"/>
                </a:solidFill>
              </a:rPr>
              <a:t> done for us, wants </a:t>
            </a:r>
            <a:r>
              <a:rPr lang="en-US" i="1" dirty="0">
                <a:solidFill>
                  <a:srgbClr val="C00000"/>
                </a:solidFill>
              </a:rPr>
              <a:t>to do</a:t>
            </a:r>
            <a:r>
              <a:rPr lang="en-US" dirty="0">
                <a:solidFill>
                  <a:srgbClr val="C00000"/>
                </a:solidFill>
              </a:rPr>
              <a:t> for us …</a:t>
            </a:r>
          </a:p>
          <a:p>
            <a:pPr lvl="1"/>
            <a:r>
              <a:rPr lang="en-US" dirty="0">
                <a:solidFill>
                  <a:srgbClr val="C00000"/>
                </a:solidFill>
              </a:rPr>
              <a:t>Our salvation</a:t>
            </a:r>
          </a:p>
          <a:p>
            <a:pPr lvl="1"/>
            <a:r>
              <a:rPr lang="en-US" dirty="0">
                <a:solidFill>
                  <a:srgbClr val="C00000"/>
                </a:solidFill>
              </a:rPr>
              <a:t>The Fruit of the Spirit </a:t>
            </a:r>
          </a:p>
          <a:p>
            <a:pPr lvl="1"/>
            <a:r>
              <a:rPr lang="en-US" dirty="0">
                <a:solidFill>
                  <a:srgbClr val="C00000"/>
                </a:solidFill>
              </a:rPr>
              <a:t>Make us holy, righteous</a:t>
            </a:r>
          </a:p>
          <a:p>
            <a:pPr lvl="1"/>
            <a:r>
              <a:rPr lang="en-US" dirty="0">
                <a:solidFill>
                  <a:srgbClr val="C00000"/>
                </a:solidFill>
              </a:rPr>
              <a:t>The presence of the Holy Spirit within our lives</a:t>
            </a:r>
          </a:p>
          <a:p>
            <a:endParaRPr lang="en-US" dirty="0"/>
          </a:p>
        </p:txBody>
      </p:sp>
    </p:spTree>
    <p:extLst>
      <p:ext uri="{BB962C8B-B14F-4D97-AF65-F5344CB8AC3E}">
        <p14:creationId xmlns:p14="http://schemas.microsoft.com/office/powerpoint/2010/main" val="23398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FCA6-BA2C-A782-24F4-4A45182EB2B0}"/>
              </a:ext>
            </a:extLst>
          </p:cNvPr>
          <p:cNvSpPr>
            <a:spLocks noGrp="1"/>
          </p:cNvSpPr>
          <p:nvPr>
            <p:ph type="title"/>
          </p:nvPr>
        </p:nvSpPr>
        <p:spPr/>
        <p:txBody>
          <a:bodyPr/>
          <a:lstStyle/>
          <a:p>
            <a:r>
              <a:rPr lang="en-US" dirty="0"/>
              <a:t>Worshiping the All Powerful One</a:t>
            </a:r>
          </a:p>
        </p:txBody>
      </p:sp>
      <p:sp>
        <p:nvSpPr>
          <p:cNvPr id="3" name="Content Placeholder 2">
            <a:extLst>
              <a:ext uri="{FF2B5EF4-FFF2-40B4-BE49-F238E27FC236}">
                <a16:creationId xmlns:a16="http://schemas.microsoft.com/office/drawing/2014/main" id="{FB746C23-A489-D191-A700-98715F15C160}"/>
              </a:ext>
            </a:extLst>
          </p:cNvPr>
          <p:cNvSpPr>
            <a:spLocks noGrp="1"/>
          </p:cNvSpPr>
          <p:nvPr>
            <p:ph idx="1"/>
          </p:nvPr>
        </p:nvSpPr>
        <p:spPr/>
        <p:txBody>
          <a:bodyPr/>
          <a:lstStyle/>
          <a:p>
            <a:r>
              <a:rPr lang="en-US" dirty="0"/>
              <a:t>How have you seen God’s power on display?</a:t>
            </a:r>
          </a:p>
          <a:p>
            <a:r>
              <a:rPr lang="en-US" dirty="0"/>
              <a:t>How do God’s attributes (power, authority, love) move you to worship Him? </a:t>
            </a:r>
          </a:p>
        </p:txBody>
      </p:sp>
      <p:pic>
        <p:nvPicPr>
          <p:cNvPr id="1026" name="Picture 2" descr="Free Milky Way Galaxy photo and picture">
            <a:extLst>
              <a:ext uri="{FF2B5EF4-FFF2-40B4-BE49-F238E27FC236}">
                <a16:creationId xmlns:a16="http://schemas.microsoft.com/office/drawing/2014/main" id="{289EE41B-5FCA-63D6-C035-FA2ACCC70D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583" y="3784920"/>
            <a:ext cx="3413217" cy="227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Analysis Biochemistry photo and picture">
            <a:extLst>
              <a:ext uri="{FF2B5EF4-FFF2-40B4-BE49-F238E27FC236}">
                <a16:creationId xmlns:a16="http://schemas.microsoft.com/office/drawing/2014/main" id="{94CD3033-CCDF-415D-CDBF-B54596C69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46" y="3828758"/>
            <a:ext cx="3343268" cy="2230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BBEB9B-8953-6559-16E4-222537950C07}"/>
              </a:ext>
            </a:extLst>
          </p:cNvPr>
          <p:cNvPicPr>
            <a:picLocks noChangeAspect="1"/>
          </p:cNvPicPr>
          <p:nvPr/>
        </p:nvPicPr>
        <p:blipFill>
          <a:blip r:embed="rId4"/>
          <a:stretch>
            <a:fillRect/>
          </a:stretch>
        </p:blipFill>
        <p:spPr>
          <a:xfrm>
            <a:off x="4650918" y="4001294"/>
            <a:ext cx="2959261" cy="1974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062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991</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The Focus  of Our Worship</vt:lpstr>
      <vt:lpstr>Introduction Video</vt:lpstr>
      <vt:lpstr>Admit it now …</vt:lpstr>
      <vt:lpstr>Listen for power and authority</vt:lpstr>
      <vt:lpstr>Listen for power and authority</vt:lpstr>
      <vt:lpstr>Worshiping the All Powerful One</vt:lpstr>
      <vt:lpstr>Worshiping the All Powerful One</vt:lpstr>
      <vt:lpstr>Worshiping the All Powerful One</vt:lpstr>
      <vt:lpstr>Worshiping the All Powerful One</vt:lpstr>
      <vt:lpstr>Listen for an implied truth.</vt:lpstr>
      <vt:lpstr>Listen for an implied truth.</vt:lpstr>
      <vt:lpstr>Worshiping the Creator - Sustainer</vt:lpstr>
      <vt:lpstr>Worshiping the Creator - Sustainer</vt:lpstr>
      <vt:lpstr>Listen for an oft repeated analogy.</vt:lpstr>
      <vt:lpstr>Worshiping the One Who Strengthens</vt:lpstr>
      <vt:lpstr>Worshiping the One Who Strengthens</vt:lpstr>
      <vt:lpstr>Application</vt:lpstr>
      <vt:lpstr>Application</vt:lpstr>
      <vt:lpstr>Application</vt:lpstr>
      <vt:lpstr>Family Activities</vt:lpstr>
      <vt:lpstr>The Focus  of Our Worship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4</cp:revision>
  <dcterms:created xsi:type="dcterms:W3CDTF">2024-12-12T16:49:36Z</dcterms:created>
  <dcterms:modified xsi:type="dcterms:W3CDTF">2024-12-12T19:57:07Z</dcterms:modified>
</cp:coreProperties>
</file>