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0" d="100"/>
          <a:sy n="80"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5000" b="-8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fo2fu2p4"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3zx59jsm"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Joy of Giving</a:t>
            </a:r>
          </a:p>
        </p:txBody>
      </p:sp>
      <p:sp>
        <p:nvSpPr>
          <p:cNvPr id="3" name="Subtitle 2"/>
          <p:cNvSpPr>
            <a:spLocks noGrp="1"/>
          </p:cNvSpPr>
          <p:nvPr>
            <p:ph type="subTitle" idx="1"/>
          </p:nvPr>
        </p:nvSpPr>
        <p:spPr>
          <a:xfrm>
            <a:off x="1524000" y="3937000"/>
            <a:ext cx="9144000" cy="1320800"/>
          </a:xfrm>
        </p:spPr>
        <p:txBody>
          <a:bodyPr/>
          <a:lstStyle/>
          <a:p>
            <a:r>
              <a:rPr lang="en-US" dirty="0"/>
              <a:t>May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0024-0E3F-B07E-0641-4F246B4B7B1A}"/>
              </a:ext>
            </a:extLst>
          </p:cNvPr>
          <p:cNvSpPr>
            <a:spLocks noGrp="1"/>
          </p:cNvSpPr>
          <p:nvPr>
            <p:ph type="title"/>
          </p:nvPr>
        </p:nvSpPr>
        <p:spPr>
          <a:xfrm>
            <a:off x="838200" y="365125"/>
            <a:ext cx="10282881" cy="1325563"/>
          </a:xfrm>
        </p:spPr>
        <p:txBody>
          <a:bodyPr/>
          <a:lstStyle/>
          <a:p>
            <a:pPr algn="l"/>
            <a:r>
              <a:rPr lang="en-US" dirty="0"/>
              <a:t>Listen for who is the source of all we possess.</a:t>
            </a:r>
          </a:p>
        </p:txBody>
      </p:sp>
      <p:sp>
        <p:nvSpPr>
          <p:cNvPr id="3" name="Content Placeholder 2">
            <a:extLst>
              <a:ext uri="{FF2B5EF4-FFF2-40B4-BE49-F238E27FC236}">
                <a16:creationId xmlns:a16="http://schemas.microsoft.com/office/drawing/2014/main" id="{A68F5F3B-C36C-A4D4-B871-25E52779F59A}"/>
              </a:ext>
            </a:extLst>
          </p:cNvPr>
          <p:cNvSpPr>
            <a:spLocks noGrp="1"/>
          </p:cNvSpPr>
          <p:nvPr>
            <p:ph idx="1"/>
          </p:nvPr>
        </p:nvSpPr>
        <p:spPr>
          <a:xfrm>
            <a:off x="1247002" y="2421923"/>
            <a:ext cx="9697995" cy="3915677"/>
          </a:xfrm>
        </p:spPr>
        <p:txBody>
          <a:bodyPr/>
          <a:lstStyle/>
          <a:p>
            <a:pPr marL="0" indent="0" algn="ctr">
              <a:buNone/>
            </a:pPr>
            <a:r>
              <a:rPr lang="en-US" dirty="0"/>
              <a:t>2 Corinthians 9:10-11 (NIV)   Now he who supplies seed to the </a:t>
            </a:r>
            <a:r>
              <a:rPr lang="en-US" dirty="0" err="1"/>
              <a:t>sower</a:t>
            </a:r>
            <a:r>
              <a:rPr lang="en-US" dirty="0"/>
              <a:t> and bread for food will also supply and increase your store of seed and will enlarge the </a:t>
            </a:r>
          </a:p>
        </p:txBody>
      </p:sp>
    </p:spTree>
    <p:extLst>
      <p:ext uri="{BB962C8B-B14F-4D97-AF65-F5344CB8AC3E}">
        <p14:creationId xmlns:p14="http://schemas.microsoft.com/office/powerpoint/2010/main" val="174292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0024-0E3F-B07E-0641-4F246B4B7B1A}"/>
              </a:ext>
            </a:extLst>
          </p:cNvPr>
          <p:cNvSpPr>
            <a:spLocks noGrp="1"/>
          </p:cNvSpPr>
          <p:nvPr>
            <p:ph type="title"/>
          </p:nvPr>
        </p:nvSpPr>
        <p:spPr>
          <a:xfrm>
            <a:off x="838200" y="365125"/>
            <a:ext cx="10282881" cy="1325563"/>
          </a:xfrm>
        </p:spPr>
        <p:txBody>
          <a:bodyPr/>
          <a:lstStyle/>
          <a:p>
            <a:pPr algn="l"/>
            <a:r>
              <a:rPr lang="en-US" dirty="0"/>
              <a:t>Listen for who is the source of all we possess.</a:t>
            </a:r>
          </a:p>
        </p:txBody>
      </p:sp>
      <p:sp>
        <p:nvSpPr>
          <p:cNvPr id="3" name="Content Placeholder 2">
            <a:extLst>
              <a:ext uri="{FF2B5EF4-FFF2-40B4-BE49-F238E27FC236}">
                <a16:creationId xmlns:a16="http://schemas.microsoft.com/office/drawing/2014/main" id="{A68F5F3B-C36C-A4D4-B871-25E52779F59A}"/>
              </a:ext>
            </a:extLst>
          </p:cNvPr>
          <p:cNvSpPr>
            <a:spLocks noGrp="1"/>
          </p:cNvSpPr>
          <p:nvPr>
            <p:ph idx="1"/>
          </p:nvPr>
        </p:nvSpPr>
        <p:spPr>
          <a:xfrm>
            <a:off x="1544080" y="2347783"/>
            <a:ext cx="9103840" cy="3915677"/>
          </a:xfrm>
        </p:spPr>
        <p:txBody>
          <a:bodyPr/>
          <a:lstStyle/>
          <a:p>
            <a:pPr marL="0" indent="0" algn="ctr">
              <a:buNone/>
            </a:pPr>
            <a:r>
              <a:rPr lang="en-US" dirty="0"/>
              <a:t>harvest of your righteousness. 11  You will be made rich in every way so that you can be generous on every occasion, and through us your generosity will result in thanksgiving to God.</a:t>
            </a:r>
          </a:p>
        </p:txBody>
      </p:sp>
      <p:pic>
        <p:nvPicPr>
          <p:cNvPr id="4" name="Picture 3">
            <a:extLst>
              <a:ext uri="{FF2B5EF4-FFF2-40B4-BE49-F238E27FC236}">
                <a16:creationId xmlns:a16="http://schemas.microsoft.com/office/drawing/2014/main" id="{7CF21B5C-D180-AF34-C54B-82025EA88805}"/>
              </a:ext>
            </a:extLst>
          </p:cNvPr>
          <p:cNvPicPr>
            <a:picLocks noChangeAspect="1"/>
          </p:cNvPicPr>
          <p:nvPr/>
        </p:nvPicPr>
        <p:blipFill>
          <a:blip r:embed="rId2"/>
          <a:stretch>
            <a:fillRect/>
          </a:stretch>
        </p:blipFill>
        <p:spPr>
          <a:xfrm>
            <a:off x="4767548" y="5412261"/>
            <a:ext cx="2656903" cy="3248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254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4B08-C2EB-E211-B8DC-F36B0954CAC0}"/>
              </a:ext>
            </a:extLst>
          </p:cNvPr>
          <p:cNvSpPr>
            <a:spLocks noGrp="1"/>
          </p:cNvSpPr>
          <p:nvPr>
            <p:ph type="title"/>
          </p:nvPr>
        </p:nvSpPr>
        <p:spPr/>
        <p:txBody>
          <a:bodyPr/>
          <a:lstStyle/>
          <a:p>
            <a:r>
              <a:rPr lang="en-US" dirty="0"/>
              <a:t>God Multiplies Our Giving</a:t>
            </a:r>
          </a:p>
        </p:txBody>
      </p:sp>
      <p:sp>
        <p:nvSpPr>
          <p:cNvPr id="3" name="Content Placeholder 2">
            <a:extLst>
              <a:ext uri="{FF2B5EF4-FFF2-40B4-BE49-F238E27FC236}">
                <a16:creationId xmlns:a16="http://schemas.microsoft.com/office/drawing/2014/main" id="{CAF66E6B-A634-8D51-D21D-FC0C0BE0419F}"/>
              </a:ext>
            </a:extLst>
          </p:cNvPr>
          <p:cNvSpPr>
            <a:spLocks noGrp="1"/>
          </p:cNvSpPr>
          <p:nvPr>
            <p:ph idx="1"/>
          </p:nvPr>
        </p:nvSpPr>
        <p:spPr/>
        <p:txBody>
          <a:bodyPr/>
          <a:lstStyle/>
          <a:p>
            <a:r>
              <a:rPr lang="en-US" dirty="0"/>
              <a:t>What does God provide? </a:t>
            </a:r>
          </a:p>
          <a:p>
            <a:r>
              <a:rPr lang="en-US" dirty="0"/>
              <a:t>What results from the generosity of Christians? </a:t>
            </a:r>
          </a:p>
          <a:p>
            <a:r>
              <a:rPr lang="en-US" dirty="0"/>
              <a:t>How do you think God enriches His people for generous service?</a:t>
            </a:r>
          </a:p>
        </p:txBody>
      </p:sp>
    </p:spTree>
    <p:extLst>
      <p:ext uri="{BB962C8B-B14F-4D97-AF65-F5344CB8AC3E}">
        <p14:creationId xmlns:p14="http://schemas.microsoft.com/office/powerpoint/2010/main" val="13782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6994-2A21-9456-4068-9CA77834D0CE}"/>
              </a:ext>
            </a:extLst>
          </p:cNvPr>
          <p:cNvSpPr>
            <a:spLocks noGrp="1"/>
          </p:cNvSpPr>
          <p:nvPr>
            <p:ph type="title"/>
          </p:nvPr>
        </p:nvSpPr>
        <p:spPr/>
        <p:txBody>
          <a:bodyPr/>
          <a:lstStyle/>
          <a:p>
            <a:r>
              <a:rPr lang="en-US" dirty="0"/>
              <a:t>God Multiplies Our Giving</a:t>
            </a:r>
          </a:p>
        </p:txBody>
      </p:sp>
      <p:sp>
        <p:nvSpPr>
          <p:cNvPr id="3" name="Content Placeholder 2">
            <a:extLst>
              <a:ext uri="{FF2B5EF4-FFF2-40B4-BE49-F238E27FC236}">
                <a16:creationId xmlns:a16="http://schemas.microsoft.com/office/drawing/2014/main" id="{415D2663-D8E5-6E9D-3007-9F5E50B7EA71}"/>
              </a:ext>
            </a:extLst>
          </p:cNvPr>
          <p:cNvSpPr>
            <a:spLocks noGrp="1"/>
          </p:cNvSpPr>
          <p:nvPr>
            <p:ph idx="1"/>
          </p:nvPr>
        </p:nvSpPr>
        <p:spPr/>
        <p:txBody>
          <a:bodyPr>
            <a:normAutofit lnSpcReduction="10000"/>
          </a:bodyPr>
          <a:lstStyle/>
          <a:p>
            <a:r>
              <a:rPr lang="en-US" dirty="0"/>
              <a:t>Consider verses 8 and 11, let’s list the uses of the words “all” and “every”.</a:t>
            </a:r>
          </a:p>
          <a:p>
            <a:endParaRPr lang="en-US" dirty="0"/>
          </a:p>
          <a:p>
            <a:endParaRPr lang="en-US" dirty="0"/>
          </a:p>
          <a:p>
            <a:endParaRPr lang="en-US" dirty="0"/>
          </a:p>
          <a:p>
            <a:endParaRPr lang="en-US" dirty="0"/>
          </a:p>
          <a:p>
            <a:r>
              <a:rPr lang="en-US" dirty="0"/>
              <a:t>Which of these does </a:t>
            </a:r>
            <a:r>
              <a:rPr lang="en-US" b="1" dirty="0"/>
              <a:t>God</a:t>
            </a:r>
            <a:r>
              <a:rPr lang="en-US" dirty="0"/>
              <a:t> supply and which are </a:t>
            </a:r>
            <a:r>
              <a:rPr lang="en-US" b="1" dirty="0"/>
              <a:t>our</a:t>
            </a:r>
            <a:r>
              <a:rPr lang="en-US" dirty="0"/>
              <a:t> actions?</a:t>
            </a:r>
          </a:p>
          <a:p>
            <a:endParaRPr lang="en-US" dirty="0"/>
          </a:p>
        </p:txBody>
      </p:sp>
      <p:graphicFrame>
        <p:nvGraphicFramePr>
          <p:cNvPr id="4" name="Table 3">
            <a:extLst>
              <a:ext uri="{FF2B5EF4-FFF2-40B4-BE49-F238E27FC236}">
                <a16:creationId xmlns:a16="http://schemas.microsoft.com/office/drawing/2014/main" id="{665E55AA-A0D7-2505-6DD4-EEE973679B06}"/>
              </a:ext>
            </a:extLst>
          </p:cNvPr>
          <p:cNvGraphicFramePr>
            <a:graphicFrameLocks noGrp="1"/>
          </p:cNvGraphicFramePr>
          <p:nvPr>
            <p:extLst>
              <p:ext uri="{D42A27DB-BD31-4B8C-83A1-F6EECF244321}">
                <p14:modId xmlns:p14="http://schemas.microsoft.com/office/powerpoint/2010/main" val="430900641"/>
              </p:ext>
            </p:extLst>
          </p:nvPr>
        </p:nvGraphicFramePr>
        <p:xfrm>
          <a:off x="1142314" y="2945203"/>
          <a:ext cx="10211486" cy="1889760"/>
        </p:xfrm>
        <a:graphic>
          <a:graphicData uri="http://schemas.openxmlformats.org/drawingml/2006/table">
            <a:tbl>
              <a:tblPr firstRow="1" bandRow="1">
                <a:tableStyleId>{5C22544A-7EE6-4342-B048-85BDC9FD1C3A}</a:tableStyleId>
              </a:tblPr>
              <a:tblGrid>
                <a:gridCol w="5105743">
                  <a:extLst>
                    <a:ext uri="{9D8B030D-6E8A-4147-A177-3AD203B41FA5}">
                      <a16:colId xmlns:a16="http://schemas.microsoft.com/office/drawing/2014/main" val="3394973273"/>
                    </a:ext>
                  </a:extLst>
                </a:gridCol>
                <a:gridCol w="5105743">
                  <a:extLst>
                    <a:ext uri="{9D8B030D-6E8A-4147-A177-3AD203B41FA5}">
                      <a16:colId xmlns:a16="http://schemas.microsoft.com/office/drawing/2014/main" val="2177029801"/>
                    </a:ext>
                  </a:extLst>
                </a:gridCol>
              </a:tblGrid>
              <a:tr h="370840">
                <a:tc>
                  <a:txBody>
                    <a:bodyPr/>
                    <a:lstStyle/>
                    <a:p>
                      <a:pPr algn="ctr"/>
                      <a:r>
                        <a:rPr lang="en-US" sz="2800" dirty="0"/>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“Every”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3327010"/>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287471"/>
                  </a:ext>
                </a:extLst>
              </a:tr>
            </a:tbl>
          </a:graphicData>
        </a:graphic>
      </p:graphicFrame>
    </p:spTree>
    <p:extLst>
      <p:ext uri="{BB962C8B-B14F-4D97-AF65-F5344CB8AC3E}">
        <p14:creationId xmlns:p14="http://schemas.microsoft.com/office/powerpoint/2010/main" val="6644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A21B-36A3-0470-326C-AFB97CE1F74F}"/>
              </a:ext>
            </a:extLst>
          </p:cNvPr>
          <p:cNvSpPr>
            <a:spLocks noGrp="1"/>
          </p:cNvSpPr>
          <p:nvPr>
            <p:ph type="title"/>
          </p:nvPr>
        </p:nvSpPr>
        <p:spPr/>
        <p:txBody>
          <a:bodyPr/>
          <a:lstStyle/>
          <a:p>
            <a:r>
              <a:rPr lang="en-US" dirty="0"/>
              <a:t>God Multiplies Our Giving</a:t>
            </a:r>
          </a:p>
        </p:txBody>
      </p:sp>
      <p:sp>
        <p:nvSpPr>
          <p:cNvPr id="3" name="Content Placeholder 2">
            <a:extLst>
              <a:ext uri="{FF2B5EF4-FFF2-40B4-BE49-F238E27FC236}">
                <a16:creationId xmlns:a16="http://schemas.microsoft.com/office/drawing/2014/main" id="{CA973F75-D3F0-417C-1391-240F3A37E5BE}"/>
              </a:ext>
            </a:extLst>
          </p:cNvPr>
          <p:cNvSpPr>
            <a:spLocks noGrp="1"/>
          </p:cNvSpPr>
          <p:nvPr>
            <p:ph idx="1"/>
          </p:nvPr>
        </p:nvSpPr>
        <p:spPr/>
        <p:txBody>
          <a:bodyPr/>
          <a:lstStyle/>
          <a:p>
            <a:r>
              <a:rPr lang="en-US" dirty="0"/>
              <a:t>If you tithe and give some beyond </a:t>
            </a:r>
            <a:br>
              <a:rPr lang="en-US" dirty="0"/>
            </a:br>
            <a:r>
              <a:rPr lang="en-US" dirty="0"/>
              <a:t>that, your spendable income is </a:t>
            </a:r>
            <a:br>
              <a:rPr lang="en-US" dirty="0"/>
            </a:br>
            <a:r>
              <a:rPr lang="en-US" dirty="0"/>
              <a:t>lowered 10% or more.  What do </a:t>
            </a:r>
            <a:br>
              <a:rPr lang="en-US" dirty="0"/>
            </a:br>
            <a:r>
              <a:rPr lang="en-US" dirty="0"/>
              <a:t>these two verses have to say </a:t>
            </a:r>
            <a:br>
              <a:rPr lang="en-US" dirty="0"/>
            </a:br>
            <a:r>
              <a:rPr lang="en-US" dirty="0"/>
              <a:t>about the missing funds in </a:t>
            </a:r>
            <a:br>
              <a:rPr lang="en-US" dirty="0"/>
            </a:br>
            <a:r>
              <a:rPr lang="en-US" dirty="0"/>
              <a:t>your budget?</a:t>
            </a:r>
          </a:p>
        </p:txBody>
      </p:sp>
      <p:pic>
        <p:nvPicPr>
          <p:cNvPr id="3074" name="Picture 2" descr="Donate clipart">
            <a:extLst>
              <a:ext uri="{FF2B5EF4-FFF2-40B4-BE49-F238E27FC236}">
                <a16:creationId xmlns:a16="http://schemas.microsoft.com/office/drawing/2014/main" id="{DA3DC8BF-BE60-98AB-17FF-685E4B5A77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8827" y="2774091"/>
            <a:ext cx="2239526" cy="2817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58EFE6-1D22-0AF7-460C-E229267FA9FA}"/>
              </a:ext>
            </a:extLst>
          </p:cNvPr>
          <p:cNvSpPr txBox="1"/>
          <p:nvPr/>
        </p:nvSpPr>
        <p:spPr>
          <a:xfrm>
            <a:off x="10143603" y="3756454"/>
            <a:ext cx="1025611" cy="646331"/>
          </a:xfrm>
          <a:prstGeom prst="rect">
            <a:avLst/>
          </a:prstGeom>
          <a:noFill/>
        </p:spPr>
        <p:txBody>
          <a:bodyPr wrap="square" rtlCol="0">
            <a:spAutoFit/>
          </a:bodyPr>
          <a:lstStyle/>
          <a:p>
            <a:pPr algn="ctr"/>
            <a:r>
              <a:rPr lang="en-US" sz="3600" dirty="0"/>
              <a:t>10%</a:t>
            </a:r>
          </a:p>
        </p:txBody>
      </p:sp>
    </p:spTree>
    <p:extLst>
      <p:ext uri="{BB962C8B-B14F-4D97-AF65-F5344CB8AC3E}">
        <p14:creationId xmlns:p14="http://schemas.microsoft.com/office/powerpoint/2010/main" val="50956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5A9C-9DD7-600E-AA4F-B5419B88712B}"/>
              </a:ext>
            </a:extLst>
          </p:cNvPr>
          <p:cNvSpPr>
            <a:spLocks noGrp="1"/>
          </p:cNvSpPr>
          <p:nvPr>
            <p:ph type="title"/>
          </p:nvPr>
        </p:nvSpPr>
        <p:spPr/>
        <p:txBody>
          <a:bodyPr/>
          <a:lstStyle/>
          <a:p>
            <a:pPr algn="l"/>
            <a:r>
              <a:rPr lang="en-US" dirty="0"/>
              <a:t>Listen for what glorifies God.</a:t>
            </a:r>
          </a:p>
        </p:txBody>
      </p:sp>
      <p:sp>
        <p:nvSpPr>
          <p:cNvPr id="3" name="Content Placeholder 2">
            <a:extLst>
              <a:ext uri="{FF2B5EF4-FFF2-40B4-BE49-F238E27FC236}">
                <a16:creationId xmlns:a16="http://schemas.microsoft.com/office/drawing/2014/main" id="{5DA517BC-A1BA-8AEE-ABFA-46E47A212510}"/>
              </a:ext>
            </a:extLst>
          </p:cNvPr>
          <p:cNvSpPr>
            <a:spLocks noGrp="1"/>
          </p:cNvSpPr>
          <p:nvPr>
            <p:ph idx="1"/>
          </p:nvPr>
        </p:nvSpPr>
        <p:spPr>
          <a:xfrm>
            <a:off x="1518851" y="1813268"/>
            <a:ext cx="9154297" cy="4351338"/>
          </a:xfrm>
        </p:spPr>
        <p:txBody>
          <a:bodyPr/>
          <a:lstStyle/>
          <a:p>
            <a:pPr marL="0" indent="0" algn="ctr">
              <a:buNone/>
            </a:pPr>
            <a:r>
              <a:rPr lang="en-US" dirty="0"/>
              <a:t>2 Corinthians 9:12-15 (NIV)  This service that you perform is not only supplying the needs of God's people but is also overflowing in many expressions of thanks to God. 13  Because of the service by which you have proved yourselves, men will praise God for the obedience </a:t>
            </a:r>
          </a:p>
        </p:txBody>
      </p:sp>
    </p:spTree>
    <p:extLst>
      <p:ext uri="{BB962C8B-B14F-4D97-AF65-F5344CB8AC3E}">
        <p14:creationId xmlns:p14="http://schemas.microsoft.com/office/powerpoint/2010/main" val="21409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5A9C-9DD7-600E-AA4F-B5419B88712B}"/>
              </a:ext>
            </a:extLst>
          </p:cNvPr>
          <p:cNvSpPr>
            <a:spLocks noGrp="1"/>
          </p:cNvSpPr>
          <p:nvPr>
            <p:ph type="title"/>
          </p:nvPr>
        </p:nvSpPr>
        <p:spPr/>
        <p:txBody>
          <a:bodyPr/>
          <a:lstStyle/>
          <a:p>
            <a:pPr algn="l"/>
            <a:r>
              <a:rPr lang="en-US" dirty="0"/>
              <a:t>Listen for what glorifies God.</a:t>
            </a:r>
          </a:p>
        </p:txBody>
      </p:sp>
      <p:sp>
        <p:nvSpPr>
          <p:cNvPr id="3" name="Content Placeholder 2">
            <a:extLst>
              <a:ext uri="{FF2B5EF4-FFF2-40B4-BE49-F238E27FC236}">
                <a16:creationId xmlns:a16="http://schemas.microsoft.com/office/drawing/2014/main" id="{5DA517BC-A1BA-8AEE-ABFA-46E47A212510}"/>
              </a:ext>
            </a:extLst>
          </p:cNvPr>
          <p:cNvSpPr>
            <a:spLocks noGrp="1"/>
          </p:cNvSpPr>
          <p:nvPr>
            <p:ph idx="1"/>
          </p:nvPr>
        </p:nvSpPr>
        <p:spPr>
          <a:xfrm>
            <a:off x="1518851" y="1813268"/>
            <a:ext cx="9154297" cy="4351338"/>
          </a:xfrm>
        </p:spPr>
        <p:txBody>
          <a:bodyPr/>
          <a:lstStyle/>
          <a:p>
            <a:pPr marL="0" indent="0" algn="ctr">
              <a:buNone/>
            </a:pPr>
            <a:r>
              <a:rPr lang="en-US" dirty="0"/>
              <a:t>that accompanies your confession of the gospel of Christ, and for your generosity in sharing with them and with everyone else. 14  And in their prayers for you their hearts will go out to you, because of the surpassing grace God has given you. 15  Thanks be to God for his indescribable gift!</a:t>
            </a:r>
          </a:p>
        </p:txBody>
      </p:sp>
      <p:pic>
        <p:nvPicPr>
          <p:cNvPr id="4" name="Picture 3">
            <a:extLst>
              <a:ext uri="{FF2B5EF4-FFF2-40B4-BE49-F238E27FC236}">
                <a16:creationId xmlns:a16="http://schemas.microsoft.com/office/drawing/2014/main" id="{BF0FF996-3873-00F1-269C-86CB6A09257D}"/>
              </a:ext>
            </a:extLst>
          </p:cNvPr>
          <p:cNvPicPr>
            <a:picLocks noChangeAspect="1"/>
          </p:cNvPicPr>
          <p:nvPr/>
        </p:nvPicPr>
        <p:blipFill>
          <a:blip r:embed="rId2"/>
          <a:stretch>
            <a:fillRect/>
          </a:stretch>
        </p:blipFill>
        <p:spPr>
          <a:xfrm>
            <a:off x="4767547" y="5753246"/>
            <a:ext cx="2656903" cy="3248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497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2031-847C-5765-F1A3-070E1793C6CB}"/>
              </a:ext>
            </a:extLst>
          </p:cNvPr>
          <p:cNvSpPr>
            <a:spLocks noGrp="1"/>
          </p:cNvSpPr>
          <p:nvPr>
            <p:ph type="title"/>
          </p:nvPr>
        </p:nvSpPr>
        <p:spPr/>
        <p:txBody>
          <a:bodyPr/>
          <a:lstStyle/>
          <a:p>
            <a:r>
              <a:rPr lang="en-US" dirty="0"/>
              <a:t>God Is Glorified by Our Giving</a:t>
            </a:r>
          </a:p>
        </p:txBody>
      </p:sp>
      <p:sp>
        <p:nvSpPr>
          <p:cNvPr id="3" name="Content Placeholder 2">
            <a:extLst>
              <a:ext uri="{FF2B5EF4-FFF2-40B4-BE49-F238E27FC236}">
                <a16:creationId xmlns:a16="http://schemas.microsoft.com/office/drawing/2014/main" id="{E77E756B-9F2A-21D4-2689-D8EE1CDED514}"/>
              </a:ext>
            </a:extLst>
          </p:cNvPr>
          <p:cNvSpPr>
            <a:spLocks noGrp="1"/>
          </p:cNvSpPr>
          <p:nvPr>
            <p:ph idx="1"/>
          </p:nvPr>
        </p:nvSpPr>
        <p:spPr/>
        <p:txBody>
          <a:bodyPr/>
          <a:lstStyle/>
          <a:p>
            <a:r>
              <a:rPr lang="en-US" dirty="0"/>
              <a:t>What things are listed here that are accomplished when you give to God?</a:t>
            </a:r>
          </a:p>
          <a:p>
            <a:r>
              <a:rPr lang="en-US" dirty="0"/>
              <a:t>How does your generous giving communicate the gospel of Christ?</a:t>
            </a:r>
          </a:p>
          <a:p>
            <a:r>
              <a:rPr lang="en-US" dirty="0"/>
              <a:t>What is the relationship between action and one’s profession of faith in the gospel of Christ?</a:t>
            </a:r>
          </a:p>
        </p:txBody>
      </p:sp>
    </p:spTree>
    <p:extLst>
      <p:ext uri="{BB962C8B-B14F-4D97-AF65-F5344CB8AC3E}">
        <p14:creationId xmlns:p14="http://schemas.microsoft.com/office/powerpoint/2010/main" val="28570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0B84-0822-92E3-9DA6-D94C2EB0352D}"/>
              </a:ext>
            </a:extLst>
          </p:cNvPr>
          <p:cNvSpPr>
            <a:spLocks noGrp="1"/>
          </p:cNvSpPr>
          <p:nvPr>
            <p:ph type="title"/>
          </p:nvPr>
        </p:nvSpPr>
        <p:spPr/>
        <p:txBody>
          <a:bodyPr/>
          <a:lstStyle/>
          <a:p>
            <a:r>
              <a:rPr lang="en-US" dirty="0"/>
              <a:t>God Is Glorified by Our Giving</a:t>
            </a:r>
          </a:p>
        </p:txBody>
      </p:sp>
      <p:sp>
        <p:nvSpPr>
          <p:cNvPr id="3" name="Content Placeholder 2">
            <a:extLst>
              <a:ext uri="{FF2B5EF4-FFF2-40B4-BE49-F238E27FC236}">
                <a16:creationId xmlns:a16="http://schemas.microsoft.com/office/drawing/2014/main" id="{38517CB1-2013-D4D2-CA3F-97D9D311FE32}"/>
              </a:ext>
            </a:extLst>
          </p:cNvPr>
          <p:cNvSpPr>
            <a:spLocks noGrp="1"/>
          </p:cNvSpPr>
          <p:nvPr>
            <p:ph idx="1"/>
          </p:nvPr>
        </p:nvSpPr>
        <p:spPr/>
        <p:txBody>
          <a:bodyPr/>
          <a:lstStyle/>
          <a:p>
            <a:r>
              <a:rPr lang="en-US" dirty="0"/>
              <a:t>What did God give the Corinthians who had sent the offering to the suffering church in Jerusalem?</a:t>
            </a:r>
          </a:p>
          <a:p>
            <a:r>
              <a:rPr lang="en-US" dirty="0"/>
              <a:t>Paul ends this passage thanking God for His indescribable gift.  What point do you think Paul was making in the context of these verses?</a:t>
            </a:r>
          </a:p>
        </p:txBody>
      </p:sp>
    </p:spTree>
    <p:extLst>
      <p:ext uri="{BB962C8B-B14F-4D97-AF65-F5344CB8AC3E}">
        <p14:creationId xmlns:p14="http://schemas.microsoft.com/office/powerpoint/2010/main" val="30065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E551-D5F2-F866-671F-C6439E0982E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BEC2345-9EA4-1763-205D-FAC92737CF47}"/>
              </a:ext>
            </a:extLst>
          </p:cNvPr>
          <p:cNvSpPr>
            <a:spLocks noGrp="1"/>
          </p:cNvSpPr>
          <p:nvPr>
            <p:ph idx="1"/>
          </p:nvPr>
        </p:nvSpPr>
        <p:spPr>
          <a:xfrm>
            <a:off x="838200" y="2075935"/>
            <a:ext cx="10515600" cy="4101028"/>
          </a:xfrm>
        </p:spPr>
        <p:txBody>
          <a:bodyPr/>
          <a:lstStyle/>
          <a:p>
            <a:r>
              <a:rPr lang="en-US" dirty="0"/>
              <a:t>Thank. </a:t>
            </a:r>
          </a:p>
          <a:p>
            <a:pPr lvl="1"/>
            <a:r>
              <a:rPr lang="en-US" dirty="0"/>
              <a:t>Make one day this week a “gratitude-focused day.” </a:t>
            </a:r>
          </a:p>
          <a:p>
            <a:pPr lvl="1"/>
            <a:r>
              <a:rPr lang="en-US" dirty="0"/>
              <a:t>Set your alarm to pause at the top of every hour to spend an entire minute of gratitude. </a:t>
            </a:r>
          </a:p>
          <a:p>
            <a:pPr lvl="1"/>
            <a:r>
              <a:rPr lang="en-US" dirty="0"/>
              <a:t>Gratitude is the perfect soil to nurture a heart of generosity.</a:t>
            </a:r>
          </a:p>
          <a:p>
            <a:endParaRPr lang="en-US" dirty="0"/>
          </a:p>
        </p:txBody>
      </p:sp>
    </p:spTree>
    <p:extLst>
      <p:ext uri="{BB962C8B-B14F-4D97-AF65-F5344CB8AC3E}">
        <p14:creationId xmlns:p14="http://schemas.microsoft.com/office/powerpoint/2010/main" val="334740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27A2-8CF7-E364-2027-96C0CB987C86}"/>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D58801CD-BA3F-34BC-845E-BFB9761312CC}"/>
              </a:ext>
            </a:extLst>
          </p:cNvPr>
          <p:cNvGrpSpPr/>
          <p:nvPr/>
        </p:nvGrpSpPr>
        <p:grpSpPr>
          <a:xfrm>
            <a:off x="2849598" y="1690688"/>
            <a:ext cx="6492803" cy="4161682"/>
            <a:chOff x="2849598" y="1690688"/>
            <a:chExt cx="6492803" cy="4161682"/>
          </a:xfrm>
        </p:grpSpPr>
        <p:pic>
          <p:nvPicPr>
            <p:cNvPr id="4" name="Picture 3" descr="A person holding a cardboard sign&#10;&#10;Description automatically generated">
              <a:extLst>
                <a:ext uri="{FF2B5EF4-FFF2-40B4-BE49-F238E27FC236}">
                  <a16:creationId xmlns:a16="http://schemas.microsoft.com/office/drawing/2014/main" id="{2FFB219B-4267-188A-6D00-FF10A7BCF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28812"/>
              <a:ext cx="5715000" cy="300037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88E22F62-503F-DEAE-048E-D022EFDEB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86BBD823-5827-511E-988A-99102A45AA6E}"/>
              </a:ext>
            </a:extLst>
          </p:cNvPr>
          <p:cNvSpPr txBox="1"/>
          <p:nvPr/>
        </p:nvSpPr>
        <p:spPr>
          <a:xfrm>
            <a:off x="3937000" y="5852370"/>
            <a:ext cx="41021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95158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E551-D5F2-F866-671F-C6439E0982E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BEC2345-9EA4-1763-205D-FAC92737CF47}"/>
              </a:ext>
            </a:extLst>
          </p:cNvPr>
          <p:cNvSpPr>
            <a:spLocks noGrp="1"/>
          </p:cNvSpPr>
          <p:nvPr>
            <p:ph idx="1"/>
          </p:nvPr>
        </p:nvSpPr>
        <p:spPr/>
        <p:txBody>
          <a:bodyPr/>
          <a:lstStyle/>
          <a:p>
            <a:r>
              <a:rPr lang="en-US" dirty="0"/>
              <a:t>Give. </a:t>
            </a:r>
          </a:p>
          <a:p>
            <a:pPr lvl="1"/>
            <a:r>
              <a:rPr lang="en-US" dirty="0"/>
              <a:t>Support the ministry and missions of your church through regular, faithful giving. </a:t>
            </a:r>
          </a:p>
          <a:p>
            <a:pPr lvl="1"/>
            <a:r>
              <a:rPr lang="en-US" dirty="0"/>
              <a:t>If you give to support other Christ-centered ministries, great! </a:t>
            </a:r>
          </a:p>
          <a:p>
            <a:pPr lvl="1"/>
            <a:r>
              <a:rPr lang="en-US" dirty="0"/>
              <a:t>But let the first place of giving be through your local church family.</a:t>
            </a:r>
          </a:p>
          <a:p>
            <a:endParaRPr lang="en-US" dirty="0"/>
          </a:p>
        </p:txBody>
      </p:sp>
    </p:spTree>
    <p:extLst>
      <p:ext uri="{BB962C8B-B14F-4D97-AF65-F5344CB8AC3E}">
        <p14:creationId xmlns:p14="http://schemas.microsoft.com/office/powerpoint/2010/main" val="88850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E551-D5F2-F866-671F-C6439E0982E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BEC2345-9EA4-1763-205D-FAC92737CF47}"/>
              </a:ext>
            </a:extLst>
          </p:cNvPr>
          <p:cNvSpPr>
            <a:spLocks noGrp="1"/>
          </p:cNvSpPr>
          <p:nvPr>
            <p:ph idx="1"/>
          </p:nvPr>
        </p:nvSpPr>
        <p:spPr/>
        <p:txBody>
          <a:bodyPr>
            <a:normAutofit/>
          </a:bodyPr>
          <a:lstStyle/>
          <a:p>
            <a:r>
              <a:rPr lang="en-US" dirty="0"/>
              <a:t>Increase. </a:t>
            </a:r>
          </a:p>
          <a:p>
            <a:pPr lvl="1"/>
            <a:r>
              <a:rPr lang="en-US" dirty="0"/>
              <a:t>Set a goal of increasing your financial support to your local church. </a:t>
            </a:r>
          </a:p>
          <a:p>
            <a:pPr lvl="1"/>
            <a:r>
              <a:rPr lang="en-US" dirty="0"/>
              <a:t>If you are already a tither giving at least ten percent, pray about how you can increase that percentage. </a:t>
            </a:r>
          </a:p>
          <a:p>
            <a:pPr lvl="1"/>
            <a:r>
              <a:rPr lang="en-US" dirty="0"/>
              <a:t>You may need to take a hard look at some adjustments you can make in your personal budget to make this a reality, but trust God with your generosity. </a:t>
            </a:r>
          </a:p>
          <a:p>
            <a:endParaRPr lang="en-US" dirty="0"/>
          </a:p>
        </p:txBody>
      </p:sp>
    </p:spTree>
    <p:extLst>
      <p:ext uri="{BB962C8B-B14F-4D97-AF65-F5344CB8AC3E}">
        <p14:creationId xmlns:p14="http://schemas.microsoft.com/office/powerpoint/2010/main" val="307714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D453-6F15-37C7-6FA6-A86C832AB129}"/>
              </a:ext>
            </a:extLst>
          </p:cNvPr>
          <p:cNvSpPr>
            <a:spLocks noGrp="1"/>
          </p:cNvSpPr>
          <p:nvPr>
            <p:ph type="title"/>
          </p:nvPr>
        </p:nvSpPr>
        <p:spPr>
          <a:xfrm>
            <a:off x="838200" y="365125"/>
            <a:ext cx="10515600" cy="1325563"/>
          </a:xfrm>
        </p:spPr>
        <p:txBody>
          <a:bodyPr/>
          <a:lstStyle/>
          <a:p>
            <a:r>
              <a:rPr lang="en-US" dirty="0"/>
              <a:t>Family Activities</a:t>
            </a:r>
          </a:p>
        </p:txBody>
      </p:sp>
      <p:grpSp>
        <p:nvGrpSpPr>
          <p:cNvPr id="7" name="Group 6">
            <a:extLst>
              <a:ext uri="{FF2B5EF4-FFF2-40B4-BE49-F238E27FC236}">
                <a16:creationId xmlns:a16="http://schemas.microsoft.com/office/drawing/2014/main" id="{005E7782-81EB-BFF2-44B5-F68335E1B2F0}"/>
              </a:ext>
            </a:extLst>
          </p:cNvPr>
          <p:cNvGrpSpPr/>
          <p:nvPr/>
        </p:nvGrpSpPr>
        <p:grpSpPr>
          <a:xfrm>
            <a:off x="4730730" y="2174852"/>
            <a:ext cx="7197176" cy="2332417"/>
            <a:chOff x="1712046" y="1965113"/>
            <a:chExt cx="7197176" cy="2332417"/>
          </a:xfrm>
          <a:scene3d>
            <a:camera prst="perspectiveHeroicExtremeLeftFacing"/>
            <a:lightRig rig="threePt" dir="t"/>
          </a:scene3d>
        </p:grpSpPr>
        <p:pic>
          <p:nvPicPr>
            <p:cNvPr id="4" name="Picture 3">
              <a:extLst>
                <a:ext uri="{FF2B5EF4-FFF2-40B4-BE49-F238E27FC236}">
                  <a16:creationId xmlns:a16="http://schemas.microsoft.com/office/drawing/2014/main" id="{4420989B-4945-89DC-6EB9-968A9384D128}"/>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712046" y="1965113"/>
              <a:ext cx="7197176" cy="2332417"/>
            </a:xfrm>
            <a:prstGeom prst="rect">
              <a:avLst/>
            </a:prstGeom>
            <a:ln>
              <a:noFill/>
            </a:ln>
            <a:effectLst>
              <a:outerShdw blurRad="292100" dist="139700" dir="2700000" algn="tl" rotWithShape="0">
                <a:srgbClr val="333333">
                  <a:alpha val="65000"/>
                </a:srgbClr>
              </a:outerShdw>
            </a:effectLst>
          </p:spPr>
        </p:pic>
        <p:pic>
          <p:nvPicPr>
            <p:cNvPr id="5" name="Picture 4" descr="A crossword puzzle with black squares&#10;&#10;Description automatically generated">
              <a:extLst>
                <a:ext uri="{FF2B5EF4-FFF2-40B4-BE49-F238E27FC236}">
                  <a16:creationId xmlns:a16="http://schemas.microsoft.com/office/drawing/2014/main" id="{71BA59EF-6868-75ED-7FA3-63583AE86560}"/>
                </a:ext>
              </a:extLst>
            </p:cNvPr>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b="52251"/>
            <a:stretch/>
          </p:blipFill>
          <p:spPr bwMode="auto">
            <a:xfrm>
              <a:off x="2488635" y="2252435"/>
              <a:ext cx="5641129" cy="1705370"/>
            </a:xfrm>
            <a:prstGeom prst="rect">
              <a:avLst/>
            </a:prstGeom>
            <a:ln>
              <a:noFill/>
            </a:ln>
            <a:extLst>
              <a:ext uri="{53640926-AAD7-44D8-BBD7-CCE9431645EC}">
                <a14:shadowObscured xmlns:a14="http://schemas.microsoft.com/office/drawing/2010/main"/>
              </a:ext>
            </a:extLst>
          </p:spPr>
        </p:pic>
      </p:grpSp>
      <p:pic>
        <p:nvPicPr>
          <p:cNvPr id="4098" name="Picture 2">
            <a:extLst>
              <a:ext uri="{FF2B5EF4-FFF2-40B4-BE49-F238E27FC236}">
                <a16:creationId xmlns:a16="http://schemas.microsoft.com/office/drawing/2014/main" id="{B41A5AB3-0A53-A43C-C920-8E5E3731F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647" y="1690686"/>
            <a:ext cx="3838756" cy="4684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427B29E8-DA63-3045-B606-04158BA5AFBD}"/>
              </a:ext>
            </a:extLst>
          </p:cNvPr>
          <p:cNvSpPr/>
          <p:nvPr/>
        </p:nvSpPr>
        <p:spPr>
          <a:xfrm>
            <a:off x="126433" y="1609349"/>
            <a:ext cx="3838755" cy="3639301"/>
          </a:xfrm>
          <a:prstGeom prst="wedgeRoundRectCallout">
            <a:avLst>
              <a:gd name="adj1" fmla="val 63429"/>
              <a:gd name="adj2" fmla="val -255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Alright … someone’s been messing around.  Looks like letters fell off the sign.  And it’s a quote by someone famous.  I think you have the letters.  Can you put them back?  For tech help go to </a:t>
            </a:r>
            <a:r>
              <a:rPr lang="en-US" dirty="0">
                <a:latin typeface="Comic Sans MS" panose="030F0702030302020204" pitchFamily="66" charset="0"/>
                <a:hlinkClick r:id="rId5"/>
              </a:rPr>
              <a:t>https://tinyurl.com/3zx59jsm</a:t>
            </a:r>
            <a:r>
              <a:rPr lang="en-US" dirty="0">
                <a:latin typeface="Comic Sans MS" panose="030F0702030302020204" pitchFamily="66" charset="0"/>
              </a:rPr>
              <a:t>   Why are you supposed to nail the message on the church door?  Maybe you’d rather do the crossword.</a:t>
            </a:r>
          </a:p>
        </p:txBody>
      </p:sp>
    </p:spTree>
    <p:extLst>
      <p:ext uri="{BB962C8B-B14F-4D97-AF65-F5344CB8AC3E}">
        <p14:creationId xmlns:p14="http://schemas.microsoft.com/office/powerpoint/2010/main" val="138208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Joy of Giving</a:t>
            </a:r>
          </a:p>
        </p:txBody>
      </p:sp>
      <p:sp>
        <p:nvSpPr>
          <p:cNvPr id="3" name="Subtitle 2"/>
          <p:cNvSpPr>
            <a:spLocks noGrp="1"/>
          </p:cNvSpPr>
          <p:nvPr>
            <p:ph type="subTitle" idx="1"/>
          </p:nvPr>
        </p:nvSpPr>
        <p:spPr>
          <a:xfrm>
            <a:off x="1524000" y="3937000"/>
            <a:ext cx="9144000" cy="1320800"/>
          </a:xfrm>
        </p:spPr>
        <p:txBody>
          <a:bodyPr/>
          <a:lstStyle/>
          <a:p>
            <a:r>
              <a:rPr lang="en-US" dirty="0"/>
              <a:t>May 26</a:t>
            </a:r>
          </a:p>
        </p:txBody>
      </p:sp>
    </p:spTree>
    <p:extLst>
      <p:ext uri="{BB962C8B-B14F-4D97-AF65-F5344CB8AC3E}">
        <p14:creationId xmlns:p14="http://schemas.microsoft.com/office/powerpoint/2010/main" val="333135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23883-06F7-C40B-FEC3-2874602ADDFA}"/>
              </a:ext>
            </a:extLst>
          </p:cNvPr>
          <p:cNvSpPr>
            <a:spLocks noGrp="1"/>
          </p:cNvSpPr>
          <p:nvPr>
            <p:ph type="title"/>
          </p:nvPr>
        </p:nvSpPr>
        <p:spPr/>
        <p:txBody>
          <a:bodyPr/>
          <a:lstStyle/>
          <a:p>
            <a:r>
              <a:rPr lang="en-US" dirty="0"/>
              <a:t>Just imagine it …</a:t>
            </a:r>
          </a:p>
        </p:txBody>
      </p:sp>
      <p:sp>
        <p:nvSpPr>
          <p:cNvPr id="4" name="Content Placeholder 3">
            <a:extLst>
              <a:ext uri="{FF2B5EF4-FFF2-40B4-BE49-F238E27FC236}">
                <a16:creationId xmlns:a16="http://schemas.microsoft.com/office/drawing/2014/main" id="{8203CDB2-1BDA-BAF9-A97D-58FE3A2E30C1}"/>
              </a:ext>
            </a:extLst>
          </p:cNvPr>
          <p:cNvSpPr>
            <a:spLocks noGrp="1"/>
          </p:cNvSpPr>
          <p:nvPr>
            <p:ph idx="1"/>
          </p:nvPr>
        </p:nvSpPr>
        <p:spPr/>
        <p:txBody>
          <a:bodyPr/>
          <a:lstStyle/>
          <a:p>
            <a:r>
              <a:rPr lang="en-US" dirty="0"/>
              <a:t>What images come to your mind when you hear about a “cheerful giver”?</a:t>
            </a:r>
          </a:p>
          <a:p>
            <a:endParaRPr lang="en-US" dirty="0"/>
          </a:p>
          <a:p>
            <a:r>
              <a:rPr lang="en-US" dirty="0">
                <a:solidFill>
                  <a:srgbClr val="C00000"/>
                </a:solidFill>
              </a:rPr>
              <a:t>The results of generous giving are powerful</a:t>
            </a:r>
          </a:p>
          <a:p>
            <a:pPr lvl="1"/>
            <a:r>
              <a:rPr lang="en-US" dirty="0">
                <a:solidFill>
                  <a:srgbClr val="C00000"/>
                </a:solidFill>
              </a:rPr>
              <a:t>And you don’t have to be a billionaire to be generous</a:t>
            </a:r>
          </a:p>
          <a:p>
            <a:pPr lvl="1"/>
            <a:r>
              <a:rPr lang="en-US" dirty="0">
                <a:solidFill>
                  <a:srgbClr val="C00000"/>
                </a:solidFill>
              </a:rPr>
              <a:t>Give generously and trust God with the outcome.</a:t>
            </a:r>
          </a:p>
          <a:p>
            <a:endParaRPr lang="en-US" dirty="0"/>
          </a:p>
        </p:txBody>
      </p:sp>
      <p:grpSp>
        <p:nvGrpSpPr>
          <p:cNvPr id="7" name="Group 6">
            <a:extLst>
              <a:ext uri="{FF2B5EF4-FFF2-40B4-BE49-F238E27FC236}">
                <a16:creationId xmlns:a16="http://schemas.microsoft.com/office/drawing/2014/main" id="{40349417-B7EE-1165-E920-9EAF52384433}"/>
              </a:ext>
            </a:extLst>
          </p:cNvPr>
          <p:cNvGrpSpPr/>
          <p:nvPr/>
        </p:nvGrpSpPr>
        <p:grpSpPr>
          <a:xfrm>
            <a:off x="1024621" y="3282104"/>
            <a:ext cx="10142758" cy="3060700"/>
            <a:chOff x="981472" y="3251200"/>
            <a:chExt cx="10142758" cy="3060700"/>
          </a:xfrm>
        </p:grpSpPr>
        <p:pic>
          <p:nvPicPr>
            <p:cNvPr id="1026" name="Picture 2" descr="Smile clipart">
              <a:extLst>
                <a:ext uri="{FF2B5EF4-FFF2-40B4-BE49-F238E27FC236}">
                  <a16:creationId xmlns:a16="http://schemas.microsoft.com/office/drawing/2014/main" id="{7713F33F-31A6-79D1-6B6B-A555356571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471" y="3251200"/>
              <a:ext cx="2563812" cy="2684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866AD1-11E0-FD4A-03A3-1E2544230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1472" y="3251200"/>
              <a:ext cx="2508074" cy="306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Donate clipart">
              <a:extLst>
                <a:ext uri="{FF2B5EF4-FFF2-40B4-BE49-F238E27FC236}">
                  <a16:creationId xmlns:a16="http://schemas.microsoft.com/office/drawing/2014/main" id="{A2FDAD23-C721-5FB2-1523-29D00DCCA35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008"/>
            <a:stretch/>
          </p:blipFill>
          <p:spPr bwMode="auto">
            <a:xfrm>
              <a:off x="2487905" y="4453680"/>
              <a:ext cx="1144913" cy="1130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Donation Fund Raising clipart">
              <a:extLst>
                <a:ext uri="{FF2B5EF4-FFF2-40B4-BE49-F238E27FC236}">
                  <a16:creationId xmlns:a16="http://schemas.microsoft.com/office/drawing/2014/main" id="{D0D71766-CC8C-3C13-3425-692C47240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209" y="3251200"/>
              <a:ext cx="3425021" cy="2684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26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6048-ADD5-754B-A39C-43D571671F57}"/>
              </a:ext>
            </a:extLst>
          </p:cNvPr>
          <p:cNvSpPr>
            <a:spLocks noGrp="1"/>
          </p:cNvSpPr>
          <p:nvPr>
            <p:ph type="title"/>
          </p:nvPr>
        </p:nvSpPr>
        <p:spPr>
          <a:xfrm>
            <a:off x="838200" y="365125"/>
            <a:ext cx="10851292" cy="1325563"/>
          </a:xfrm>
        </p:spPr>
        <p:txBody>
          <a:bodyPr/>
          <a:lstStyle/>
          <a:p>
            <a:pPr algn="l"/>
            <a:r>
              <a:rPr lang="en-US" dirty="0"/>
              <a:t>Listen for an analogy Paul uses for giving.</a:t>
            </a:r>
          </a:p>
        </p:txBody>
      </p:sp>
      <p:sp>
        <p:nvSpPr>
          <p:cNvPr id="3" name="Content Placeholder 2">
            <a:extLst>
              <a:ext uri="{FF2B5EF4-FFF2-40B4-BE49-F238E27FC236}">
                <a16:creationId xmlns:a16="http://schemas.microsoft.com/office/drawing/2014/main" id="{2AEFBE7D-F36A-7BA2-77DB-3690578298F8}"/>
              </a:ext>
            </a:extLst>
          </p:cNvPr>
          <p:cNvSpPr>
            <a:spLocks noGrp="1"/>
          </p:cNvSpPr>
          <p:nvPr>
            <p:ph idx="1"/>
          </p:nvPr>
        </p:nvSpPr>
        <p:spPr>
          <a:xfrm>
            <a:off x="1072978" y="1961550"/>
            <a:ext cx="9689757" cy="4351338"/>
          </a:xfrm>
        </p:spPr>
        <p:txBody>
          <a:bodyPr/>
          <a:lstStyle/>
          <a:p>
            <a:pPr marL="0" indent="0" algn="ctr">
              <a:buNone/>
            </a:pPr>
            <a:r>
              <a:rPr lang="en-US" dirty="0"/>
              <a:t>2 Corinthians 9:6-9 (NIV)  Remember this: Whoever sows sparingly will also reap sparingly, and whoever sows generously will also reap generously. 7  Each man should give what he has decided in his heart to give, not reluctantly or under compulsion, for </a:t>
            </a:r>
          </a:p>
        </p:txBody>
      </p:sp>
    </p:spTree>
    <p:extLst>
      <p:ext uri="{BB962C8B-B14F-4D97-AF65-F5344CB8AC3E}">
        <p14:creationId xmlns:p14="http://schemas.microsoft.com/office/powerpoint/2010/main" val="34176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6048-ADD5-754B-A39C-43D571671F57}"/>
              </a:ext>
            </a:extLst>
          </p:cNvPr>
          <p:cNvSpPr>
            <a:spLocks noGrp="1"/>
          </p:cNvSpPr>
          <p:nvPr>
            <p:ph type="title"/>
          </p:nvPr>
        </p:nvSpPr>
        <p:spPr>
          <a:xfrm>
            <a:off x="838200" y="365125"/>
            <a:ext cx="10851292" cy="1325563"/>
          </a:xfrm>
        </p:spPr>
        <p:txBody>
          <a:bodyPr/>
          <a:lstStyle/>
          <a:p>
            <a:pPr algn="l"/>
            <a:r>
              <a:rPr lang="en-US" dirty="0"/>
              <a:t>Listen for an analogy Paul uses for giving.</a:t>
            </a:r>
          </a:p>
        </p:txBody>
      </p:sp>
      <p:sp>
        <p:nvSpPr>
          <p:cNvPr id="3" name="Content Placeholder 2">
            <a:extLst>
              <a:ext uri="{FF2B5EF4-FFF2-40B4-BE49-F238E27FC236}">
                <a16:creationId xmlns:a16="http://schemas.microsoft.com/office/drawing/2014/main" id="{2AEFBE7D-F36A-7BA2-77DB-3690578298F8}"/>
              </a:ext>
            </a:extLst>
          </p:cNvPr>
          <p:cNvSpPr>
            <a:spLocks noGrp="1"/>
          </p:cNvSpPr>
          <p:nvPr>
            <p:ph idx="1"/>
          </p:nvPr>
        </p:nvSpPr>
        <p:spPr>
          <a:xfrm>
            <a:off x="1072978" y="1961550"/>
            <a:ext cx="9689757" cy="4351338"/>
          </a:xfrm>
        </p:spPr>
        <p:txBody>
          <a:bodyPr/>
          <a:lstStyle/>
          <a:p>
            <a:pPr marL="0" indent="0" algn="ctr">
              <a:buNone/>
            </a:pPr>
            <a:r>
              <a:rPr lang="en-US" dirty="0"/>
              <a:t>God loves a cheerful giver. 8  And God is able to make all grace abound to you, so that in all things at all times, having all that you need, you will abound in every good work. 9  As it is written: "He has scattered abroad his gifts to the poor; his righteousness endures forever."</a:t>
            </a:r>
          </a:p>
        </p:txBody>
      </p:sp>
      <p:pic>
        <p:nvPicPr>
          <p:cNvPr id="5" name="Picture 4">
            <a:extLst>
              <a:ext uri="{FF2B5EF4-FFF2-40B4-BE49-F238E27FC236}">
                <a16:creationId xmlns:a16="http://schemas.microsoft.com/office/drawing/2014/main" id="{AA97A432-6050-1200-7E60-8EE84EB13F53}"/>
              </a:ext>
            </a:extLst>
          </p:cNvPr>
          <p:cNvPicPr>
            <a:picLocks noChangeAspect="1"/>
          </p:cNvPicPr>
          <p:nvPr/>
        </p:nvPicPr>
        <p:blipFill>
          <a:blip r:embed="rId2"/>
          <a:stretch>
            <a:fillRect/>
          </a:stretch>
        </p:blipFill>
        <p:spPr>
          <a:xfrm>
            <a:off x="4767548" y="5412261"/>
            <a:ext cx="2656903" cy="3248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327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BDCD-7E55-8AD2-1EB7-FC146963F2B7}"/>
              </a:ext>
            </a:extLst>
          </p:cNvPr>
          <p:cNvSpPr>
            <a:spLocks noGrp="1"/>
          </p:cNvSpPr>
          <p:nvPr>
            <p:ph type="title"/>
          </p:nvPr>
        </p:nvSpPr>
        <p:spPr/>
        <p:txBody>
          <a:bodyPr/>
          <a:lstStyle/>
          <a:p>
            <a:r>
              <a:rPr lang="en-US" dirty="0"/>
              <a:t>God Enables Our Giving</a:t>
            </a:r>
          </a:p>
        </p:txBody>
      </p:sp>
      <p:sp>
        <p:nvSpPr>
          <p:cNvPr id="3" name="Content Placeholder 2">
            <a:extLst>
              <a:ext uri="{FF2B5EF4-FFF2-40B4-BE49-F238E27FC236}">
                <a16:creationId xmlns:a16="http://schemas.microsoft.com/office/drawing/2014/main" id="{1CD33DEA-C1EA-38B5-7EFC-D83A963B8E3B}"/>
              </a:ext>
            </a:extLst>
          </p:cNvPr>
          <p:cNvSpPr>
            <a:spLocks noGrp="1"/>
          </p:cNvSpPr>
          <p:nvPr>
            <p:ph idx="1"/>
          </p:nvPr>
        </p:nvSpPr>
        <p:spPr/>
        <p:txBody>
          <a:bodyPr/>
          <a:lstStyle/>
          <a:p>
            <a:r>
              <a:rPr lang="en-US" dirty="0"/>
              <a:t>Imagine a wide, fertile field with only four cornstalks growing in it.  What does the field suggest about the farmer?</a:t>
            </a:r>
          </a:p>
          <a:p>
            <a:r>
              <a:rPr lang="en-US" dirty="0"/>
              <a:t>What does verse 7 say about how should we give? </a:t>
            </a:r>
          </a:p>
          <a:p>
            <a:endParaRPr lang="en-US" dirty="0"/>
          </a:p>
        </p:txBody>
      </p:sp>
    </p:spTree>
    <p:extLst>
      <p:ext uri="{BB962C8B-B14F-4D97-AF65-F5344CB8AC3E}">
        <p14:creationId xmlns:p14="http://schemas.microsoft.com/office/powerpoint/2010/main" val="5544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D692-A7AB-2E55-348B-FF9D144D5685}"/>
              </a:ext>
            </a:extLst>
          </p:cNvPr>
          <p:cNvSpPr>
            <a:spLocks noGrp="1"/>
          </p:cNvSpPr>
          <p:nvPr>
            <p:ph type="title"/>
          </p:nvPr>
        </p:nvSpPr>
        <p:spPr/>
        <p:txBody>
          <a:bodyPr/>
          <a:lstStyle/>
          <a:p>
            <a:r>
              <a:rPr lang="en-US" dirty="0"/>
              <a:t>God Enables Our Giving</a:t>
            </a:r>
          </a:p>
        </p:txBody>
      </p:sp>
      <p:sp>
        <p:nvSpPr>
          <p:cNvPr id="3" name="Content Placeholder 2">
            <a:extLst>
              <a:ext uri="{FF2B5EF4-FFF2-40B4-BE49-F238E27FC236}">
                <a16:creationId xmlns:a16="http://schemas.microsoft.com/office/drawing/2014/main" id="{E2669F9D-9E0D-4DA7-5FF0-FCF442D1B382}"/>
              </a:ext>
            </a:extLst>
          </p:cNvPr>
          <p:cNvSpPr>
            <a:spLocks noGrp="1"/>
          </p:cNvSpPr>
          <p:nvPr>
            <p:ph idx="1"/>
          </p:nvPr>
        </p:nvSpPr>
        <p:spPr/>
        <p:txBody>
          <a:bodyPr/>
          <a:lstStyle/>
          <a:p>
            <a:r>
              <a:rPr lang="en-US" dirty="0"/>
              <a:t>Note how this illustrates Paul’s words … </a:t>
            </a:r>
            <a:r>
              <a:rPr lang="en-US" i="1" dirty="0"/>
              <a:t>Whoever sows sparingly will also reap sparingly.  </a:t>
            </a:r>
            <a:r>
              <a:rPr lang="en-US" dirty="0"/>
              <a:t>What examples can you cite of spare and generous sowing in churches today?</a:t>
            </a:r>
          </a:p>
          <a:p>
            <a:endParaRPr lang="en-US" dirty="0"/>
          </a:p>
        </p:txBody>
      </p:sp>
      <p:graphicFrame>
        <p:nvGraphicFramePr>
          <p:cNvPr id="4" name="Table 3">
            <a:extLst>
              <a:ext uri="{FF2B5EF4-FFF2-40B4-BE49-F238E27FC236}">
                <a16:creationId xmlns:a16="http://schemas.microsoft.com/office/drawing/2014/main" id="{E2C36E6E-5DA8-E54E-E194-240B847B8B1D}"/>
              </a:ext>
            </a:extLst>
          </p:cNvPr>
          <p:cNvGraphicFramePr>
            <a:graphicFrameLocks noGrp="1"/>
          </p:cNvGraphicFramePr>
          <p:nvPr>
            <p:extLst>
              <p:ext uri="{D42A27DB-BD31-4B8C-83A1-F6EECF244321}">
                <p14:modId xmlns:p14="http://schemas.microsoft.com/office/powerpoint/2010/main" val="3915374086"/>
              </p:ext>
            </p:extLst>
          </p:nvPr>
        </p:nvGraphicFramePr>
        <p:xfrm>
          <a:off x="1142314" y="4216628"/>
          <a:ext cx="10211486" cy="1889760"/>
        </p:xfrm>
        <a:graphic>
          <a:graphicData uri="http://schemas.openxmlformats.org/drawingml/2006/table">
            <a:tbl>
              <a:tblPr firstRow="1" bandRow="1">
                <a:tableStyleId>{5C22544A-7EE6-4342-B048-85BDC9FD1C3A}</a:tableStyleId>
              </a:tblPr>
              <a:tblGrid>
                <a:gridCol w="5105743">
                  <a:extLst>
                    <a:ext uri="{9D8B030D-6E8A-4147-A177-3AD203B41FA5}">
                      <a16:colId xmlns:a16="http://schemas.microsoft.com/office/drawing/2014/main" val="3394973273"/>
                    </a:ext>
                  </a:extLst>
                </a:gridCol>
                <a:gridCol w="5105743">
                  <a:extLst>
                    <a:ext uri="{9D8B030D-6E8A-4147-A177-3AD203B41FA5}">
                      <a16:colId xmlns:a16="http://schemas.microsoft.com/office/drawing/2014/main" val="2177029801"/>
                    </a:ext>
                  </a:extLst>
                </a:gridCol>
              </a:tblGrid>
              <a:tr h="370840">
                <a:tc>
                  <a:txBody>
                    <a:bodyPr/>
                    <a:lstStyle/>
                    <a:p>
                      <a:pPr algn="ctr"/>
                      <a:r>
                        <a:rPr lang="en-US" sz="2800" dirty="0"/>
                        <a:t>Spare Sowing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Generous  Sowing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3327010"/>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287471"/>
                  </a:ext>
                </a:extLst>
              </a:tr>
            </a:tbl>
          </a:graphicData>
        </a:graphic>
      </p:graphicFrame>
    </p:spTree>
    <p:extLst>
      <p:ext uri="{BB962C8B-B14F-4D97-AF65-F5344CB8AC3E}">
        <p14:creationId xmlns:p14="http://schemas.microsoft.com/office/powerpoint/2010/main" val="423462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ED40-1556-568D-DDEA-B5806775514E}"/>
              </a:ext>
            </a:extLst>
          </p:cNvPr>
          <p:cNvSpPr>
            <a:spLocks noGrp="1"/>
          </p:cNvSpPr>
          <p:nvPr>
            <p:ph type="title"/>
          </p:nvPr>
        </p:nvSpPr>
        <p:spPr/>
        <p:txBody>
          <a:bodyPr/>
          <a:lstStyle/>
          <a:p>
            <a:r>
              <a:rPr lang="en-US" dirty="0"/>
              <a:t>God Enables Our Giving</a:t>
            </a:r>
          </a:p>
        </p:txBody>
      </p:sp>
      <p:sp>
        <p:nvSpPr>
          <p:cNvPr id="3" name="Content Placeholder 2">
            <a:extLst>
              <a:ext uri="{FF2B5EF4-FFF2-40B4-BE49-F238E27FC236}">
                <a16:creationId xmlns:a16="http://schemas.microsoft.com/office/drawing/2014/main" id="{8CE16515-7DD8-9343-E925-49C5C53CDF4A}"/>
              </a:ext>
            </a:extLst>
          </p:cNvPr>
          <p:cNvSpPr>
            <a:spLocks noGrp="1"/>
          </p:cNvSpPr>
          <p:nvPr>
            <p:ph idx="1"/>
          </p:nvPr>
        </p:nvSpPr>
        <p:spPr/>
        <p:txBody>
          <a:bodyPr/>
          <a:lstStyle/>
          <a:p>
            <a:r>
              <a:rPr lang="en-US" dirty="0"/>
              <a:t>What promise does God give to believers who do give generously? </a:t>
            </a:r>
          </a:p>
          <a:p>
            <a:r>
              <a:rPr lang="en-US" dirty="0"/>
              <a:t>For what reason did Paul quote Scripture in verse 9? </a:t>
            </a:r>
          </a:p>
          <a:p>
            <a:r>
              <a:rPr lang="en-US" dirty="0"/>
              <a:t>Think about when you pay your bills.  Why are you not usually cheerful after a bill paying session?</a:t>
            </a:r>
          </a:p>
        </p:txBody>
      </p:sp>
    </p:spTree>
    <p:extLst>
      <p:ext uri="{BB962C8B-B14F-4D97-AF65-F5344CB8AC3E}">
        <p14:creationId xmlns:p14="http://schemas.microsoft.com/office/powerpoint/2010/main" val="10733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420B-08BC-ABE4-AD46-40765BD5AE6B}"/>
              </a:ext>
            </a:extLst>
          </p:cNvPr>
          <p:cNvSpPr>
            <a:spLocks noGrp="1"/>
          </p:cNvSpPr>
          <p:nvPr>
            <p:ph type="title"/>
          </p:nvPr>
        </p:nvSpPr>
        <p:spPr/>
        <p:txBody>
          <a:bodyPr/>
          <a:lstStyle/>
          <a:p>
            <a:r>
              <a:rPr lang="en-US" dirty="0"/>
              <a:t>God Enables Our Giving</a:t>
            </a:r>
          </a:p>
        </p:txBody>
      </p:sp>
      <p:sp>
        <p:nvSpPr>
          <p:cNvPr id="3" name="Content Placeholder 2">
            <a:extLst>
              <a:ext uri="{FF2B5EF4-FFF2-40B4-BE49-F238E27FC236}">
                <a16:creationId xmlns:a16="http://schemas.microsoft.com/office/drawing/2014/main" id="{601AE2FF-F3BC-9CC2-DC82-E538756A9293}"/>
              </a:ext>
            </a:extLst>
          </p:cNvPr>
          <p:cNvSpPr>
            <a:spLocks noGrp="1"/>
          </p:cNvSpPr>
          <p:nvPr>
            <p:ph idx="1"/>
          </p:nvPr>
        </p:nvSpPr>
        <p:spPr/>
        <p:txBody>
          <a:bodyPr/>
          <a:lstStyle/>
          <a:p>
            <a:r>
              <a:rPr lang="en-US" dirty="0"/>
              <a:t>The passage says that God loves cheerful giving to His Kingdom.  Why do you think God would enjoy for us to be cheerful when we write a tithe check or put our cash into an offering envelope?</a:t>
            </a:r>
          </a:p>
          <a:p>
            <a:r>
              <a:rPr lang="en-US" dirty="0"/>
              <a:t>What could a reluctant giver do to become a more cheerful giver?</a:t>
            </a:r>
          </a:p>
        </p:txBody>
      </p:sp>
    </p:spTree>
    <p:extLst>
      <p:ext uri="{BB962C8B-B14F-4D97-AF65-F5344CB8AC3E}">
        <p14:creationId xmlns:p14="http://schemas.microsoft.com/office/powerpoint/2010/main" val="174380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1019</Words>
  <Application>Microsoft Office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Joy of Giving</vt:lpstr>
      <vt:lpstr>Video Introduction</vt:lpstr>
      <vt:lpstr>Just imagine it …</vt:lpstr>
      <vt:lpstr>Listen for an analogy Paul uses for giving.</vt:lpstr>
      <vt:lpstr>Listen for an analogy Paul uses for giving.</vt:lpstr>
      <vt:lpstr>God Enables Our Giving</vt:lpstr>
      <vt:lpstr>God Enables Our Giving</vt:lpstr>
      <vt:lpstr>God Enables Our Giving</vt:lpstr>
      <vt:lpstr>God Enables Our Giving</vt:lpstr>
      <vt:lpstr>Listen for who is the source of all we possess.</vt:lpstr>
      <vt:lpstr>Listen for who is the source of all we possess.</vt:lpstr>
      <vt:lpstr>God Multiplies Our Giving</vt:lpstr>
      <vt:lpstr>God Multiplies Our Giving</vt:lpstr>
      <vt:lpstr>God Multiplies Our Giving</vt:lpstr>
      <vt:lpstr>Listen for what glorifies God.</vt:lpstr>
      <vt:lpstr>Listen for what glorifies God.</vt:lpstr>
      <vt:lpstr>God Is Glorified by Our Giving</vt:lpstr>
      <vt:lpstr>God Is Glorified by Our Giving</vt:lpstr>
      <vt:lpstr>Application</vt:lpstr>
      <vt:lpstr>Application</vt:lpstr>
      <vt:lpstr>Application</vt:lpstr>
      <vt:lpstr>Family Activities</vt:lpstr>
      <vt:lpstr>The Joy of Giving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Joy of Giving</dc:title>
  <dc:creator>Armstrong, Stephen (General Math and Science)</dc:creator>
  <cp:lastModifiedBy>Armstrong, Stephen (General Math and Science)</cp:lastModifiedBy>
  <cp:revision>3</cp:revision>
  <dcterms:created xsi:type="dcterms:W3CDTF">2024-05-08T19:48:30Z</dcterms:created>
  <dcterms:modified xsi:type="dcterms:W3CDTF">2024-05-08T20:35:53Z</dcterms:modified>
</cp:coreProperties>
</file>