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56000"/>
                </a:schemeClr>
              </a:gs>
              <a:gs pos="64000">
                <a:schemeClr val="accent1">
                  <a:lumMod val="45000"/>
                  <a:lumOff val="55000"/>
                  <a:alpha val="79000"/>
                </a:schemeClr>
              </a:gs>
              <a:gs pos="83000">
                <a:schemeClr val="accent1">
                  <a:lumMod val="45000"/>
                  <a:lumOff val="55000"/>
                  <a:alpha val="54000"/>
                </a:schemeClr>
              </a:gs>
              <a:gs pos="100000">
                <a:schemeClr val="accent1">
                  <a:lumMod val="30000"/>
                  <a:lumOff val="70000"/>
                  <a:alpha val="3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mr34247h"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hyperlink" Target="https://tinyurl.com/8xz448zj"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65221"/>
          </a:xfrm>
        </p:spPr>
        <p:txBody>
          <a:bodyPr/>
          <a:lstStyle/>
          <a:p>
            <a:r>
              <a:rPr lang="en-US" dirty="0"/>
              <a:t>The Lifestyle</a:t>
            </a:r>
            <a:br>
              <a:rPr lang="en-US" dirty="0"/>
            </a:br>
            <a:r>
              <a:rPr lang="en-US" dirty="0"/>
              <a:t>of Worship</a:t>
            </a:r>
          </a:p>
        </p:txBody>
      </p:sp>
      <p:sp>
        <p:nvSpPr>
          <p:cNvPr id="3" name="Subtitle 2"/>
          <p:cNvSpPr>
            <a:spLocks noGrp="1"/>
          </p:cNvSpPr>
          <p:nvPr>
            <p:ph type="subTitle" idx="1"/>
          </p:nvPr>
        </p:nvSpPr>
        <p:spPr>
          <a:xfrm>
            <a:off x="1524000" y="3770416"/>
            <a:ext cx="9144000" cy="1487383"/>
          </a:xfrm>
        </p:spPr>
        <p:txBody>
          <a:bodyPr/>
          <a:lstStyle/>
          <a:p>
            <a:r>
              <a:rPr lang="en-US" dirty="0"/>
              <a:t>February 16</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15399-630D-F7FB-E9DE-3FC6054C07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D4FE2-2540-CD6A-C6CD-82C47B10B823}"/>
              </a:ext>
            </a:extLst>
          </p:cNvPr>
          <p:cNvSpPr>
            <a:spLocks noGrp="1"/>
          </p:cNvSpPr>
          <p:nvPr>
            <p:ph type="title"/>
          </p:nvPr>
        </p:nvSpPr>
        <p:spPr/>
        <p:txBody>
          <a:bodyPr/>
          <a:lstStyle/>
          <a:p>
            <a:pPr algn="l"/>
            <a:r>
              <a:rPr lang="en-US" dirty="0"/>
              <a:t>Listen for a change of clothing.</a:t>
            </a:r>
          </a:p>
        </p:txBody>
      </p:sp>
      <p:sp>
        <p:nvSpPr>
          <p:cNvPr id="3" name="Content Placeholder 2">
            <a:extLst>
              <a:ext uri="{FF2B5EF4-FFF2-40B4-BE49-F238E27FC236}">
                <a16:creationId xmlns:a16="http://schemas.microsoft.com/office/drawing/2014/main" id="{762E036C-CCB4-D6F6-1C2C-1FC2EE64C799}"/>
              </a:ext>
            </a:extLst>
          </p:cNvPr>
          <p:cNvSpPr>
            <a:spLocks noGrp="1"/>
          </p:cNvSpPr>
          <p:nvPr>
            <p:ph idx="1"/>
          </p:nvPr>
        </p:nvSpPr>
        <p:spPr>
          <a:xfrm>
            <a:off x="1345074" y="1918222"/>
            <a:ext cx="9501851" cy="4351338"/>
          </a:xfrm>
        </p:spPr>
        <p:txBody>
          <a:bodyPr/>
          <a:lstStyle/>
          <a:p>
            <a:pPr marL="0" indent="0" algn="ctr">
              <a:buNone/>
            </a:pPr>
            <a:r>
              <a:rPr lang="en-US" dirty="0"/>
              <a:t>one another. Forgive as the Lord forgave you. 14  And over all these virtues put on love, which binds them all together in perfect unity. 15  Let the peace of Christ rule in your hearts, since as members of one body you were called to peace. And be thankful. </a:t>
            </a:r>
          </a:p>
        </p:txBody>
      </p:sp>
      <p:pic>
        <p:nvPicPr>
          <p:cNvPr id="4" name="Picture 3">
            <a:extLst>
              <a:ext uri="{FF2B5EF4-FFF2-40B4-BE49-F238E27FC236}">
                <a16:creationId xmlns:a16="http://schemas.microsoft.com/office/drawing/2014/main" id="{6B580F18-3F3F-ED1C-6A28-F5BC2041876F}"/>
              </a:ext>
            </a:extLst>
          </p:cNvPr>
          <p:cNvPicPr>
            <a:picLocks noChangeAspect="1"/>
          </p:cNvPicPr>
          <p:nvPr/>
        </p:nvPicPr>
        <p:blipFill>
          <a:blip r:embed="rId2">
            <a:duotone>
              <a:prstClr val="black"/>
              <a:schemeClr val="accent5">
                <a:tint val="45000"/>
                <a:satMod val="400000"/>
              </a:schemeClr>
            </a:duotone>
          </a:blip>
          <a:stretch>
            <a:fillRect/>
          </a:stretch>
        </p:blipFill>
        <p:spPr>
          <a:xfrm>
            <a:off x="5097249" y="5471707"/>
            <a:ext cx="1742857"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28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50B98-325B-7F9B-470E-0EA206B1043F}"/>
              </a:ext>
            </a:extLst>
          </p:cNvPr>
          <p:cNvSpPr>
            <a:spLocks noGrp="1"/>
          </p:cNvSpPr>
          <p:nvPr>
            <p:ph type="title"/>
          </p:nvPr>
        </p:nvSpPr>
        <p:spPr/>
        <p:txBody>
          <a:bodyPr/>
          <a:lstStyle/>
          <a:p>
            <a:r>
              <a:rPr lang="en-US" dirty="0"/>
              <a:t>Being Like Christ</a:t>
            </a:r>
          </a:p>
        </p:txBody>
      </p:sp>
      <p:sp>
        <p:nvSpPr>
          <p:cNvPr id="3" name="Content Placeholder 2">
            <a:extLst>
              <a:ext uri="{FF2B5EF4-FFF2-40B4-BE49-F238E27FC236}">
                <a16:creationId xmlns:a16="http://schemas.microsoft.com/office/drawing/2014/main" id="{B2415593-16DF-B74E-6C92-A5BCB42943DC}"/>
              </a:ext>
            </a:extLst>
          </p:cNvPr>
          <p:cNvSpPr>
            <a:spLocks noGrp="1"/>
          </p:cNvSpPr>
          <p:nvPr>
            <p:ph idx="1"/>
          </p:nvPr>
        </p:nvSpPr>
        <p:spPr/>
        <p:txBody>
          <a:bodyPr/>
          <a:lstStyle/>
          <a:p>
            <a:r>
              <a:rPr lang="en-US" dirty="0"/>
              <a:t>Paul speaks of spiritual attributes like clothing … with what spiritual attributes are we to clothe ourselves?</a:t>
            </a:r>
          </a:p>
          <a:p>
            <a:pPr lvl="1"/>
            <a:r>
              <a:rPr lang="en-US" dirty="0">
                <a:solidFill>
                  <a:srgbClr val="C00000"/>
                </a:solidFill>
              </a:rPr>
              <a:t>Note the similarities, with the Fruit of the Spirit</a:t>
            </a:r>
          </a:p>
          <a:p>
            <a:r>
              <a:rPr lang="en-US" dirty="0"/>
              <a:t>What instructions does he give about forgiveness?</a:t>
            </a:r>
          </a:p>
        </p:txBody>
      </p:sp>
    </p:spTree>
    <p:extLst>
      <p:ext uri="{BB962C8B-B14F-4D97-AF65-F5344CB8AC3E}">
        <p14:creationId xmlns:p14="http://schemas.microsoft.com/office/powerpoint/2010/main" val="33584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5EDC7-5052-BFAE-465A-68B58B5D240B}"/>
              </a:ext>
            </a:extLst>
          </p:cNvPr>
          <p:cNvSpPr>
            <a:spLocks noGrp="1"/>
          </p:cNvSpPr>
          <p:nvPr>
            <p:ph type="title"/>
          </p:nvPr>
        </p:nvSpPr>
        <p:spPr/>
        <p:txBody>
          <a:bodyPr/>
          <a:lstStyle/>
          <a:p>
            <a:r>
              <a:rPr lang="en-US" dirty="0"/>
              <a:t>Being Like Christ</a:t>
            </a:r>
          </a:p>
        </p:txBody>
      </p:sp>
      <p:sp>
        <p:nvSpPr>
          <p:cNvPr id="3" name="Content Placeholder 2">
            <a:extLst>
              <a:ext uri="{FF2B5EF4-FFF2-40B4-BE49-F238E27FC236}">
                <a16:creationId xmlns:a16="http://schemas.microsoft.com/office/drawing/2014/main" id="{DF5019BE-5169-C13B-E1DB-0E4E93F7B690}"/>
              </a:ext>
            </a:extLst>
          </p:cNvPr>
          <p:cNvSpPr>
            <a:spLocks noGrp="1"/>
          </p:cNvSpPr>
          <p:nvPr>
            <p:ph idx="1"/>
          </p:nvPr>
        </p:nvSpPr>
        <p:spPr>
          <a:xfrm>
            <a:off x="838200" y="1900671"/>
            <a:ext cx="10422424" cy="4276291"/>
          </a:xfrm>
        </p:spPr>
        <p:txBody>
          <a:bodyPr/>
          <a:lstStyle/>
          <a:p>
            <a:r>
              <a:rPr lang="en-US" dirty="0"/>
              <a:t>When Paul says “let the peace of Christ rule in your hearts” he uses a term similar to the rule of an umpire or referee in a sports competition.   What kinds of rulings does an umpire or referee make?</a:t>
            </a:r>
          </a:p>
        </p:txBody>
      </p:sp>
      <p:pic>
        <p:nvPicPr>
          <p:cNvPr id="3080" name="Picture 8" descr="Baseball Umpire">
            <a:extLst>
              <a:ext uri="{FF2B5EF4-FFF2-40B4-BE49-F238E27FC236}">
                <a16:creationId xmlns:a16="http://schemas.microsoft.com/office/drawing/2014/main" id="{563EDD30-F558-449A-560A-4C2121739B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1621" y="4186694"/>
            <a:ext cx="1626071" cy="23061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2" name="Picture 10" descr="Football Referee">
            <a:extLst>
              <a:ext uri="{FF2B5EF4-FFF2-40B4-BE49-F238E27FC236}">
                <a16:creationId xmlns:a16="http://schemas.microsoft.com/office/drawing/2014/main" id="{8AB73BA6-697C-8F12-524B-2B746A4454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4308" y="4110284"/>
            <a:ext cx="1334505" cy="3148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4" name="Picture 12" descr="Soccer Referee - Yellow Flag">
            <a:extLst>
              <a:ext uri="{FF2B5EF4-FFF2-40B4-BE49-F238E27FC236}">
                <a16:creationId xmlns:a16="http://schemas.microsoft.com/office/drawing/2014/main" id="{70113BA8-23BB-8B91-4717-9E76BA80B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078" y="4186694"/>
            <a:ext cx="1289844"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973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2526E-8178-2644-A77B-09004C326D4A}"/>
              </a:ext>
            </a:extLst>
          </p:cNvPr>
          <p:cNvSpPr>
            <a:spLocks noGrp="1"/>
          </p:cNvSpPr>
          <p:nvPr>
            <p:ph type="title"/>
          </p:nvPr>
        </p:nvSpPr>
        <p:spPr/>
        <p:txBody>
          <a:bodyPr/>
          <a:lstStyle/>
          <a:p>
            <a:r>
              <a:rPr lang="en-US" dirty="0"/>
              <a:t>Being Like Christ</a:t>
            </a:r>
          </a:p>
        </p:txBody>
      </p:sp>
      <p:sp>
        <p:nvSpPr>
          <p:cNvPr id="3" name="Content Placeholder 2">
            <a:extLst>
              <a:ext uri="{FF2B5EF4-FFF2-40B4-BE49-F238E27FC236}">
                <a16:creationId xmlns:a16="http://schemas.microsoft.com/office/drawing/2014/main" id="{D5D5AB6E-9835-19D2-2243-524A3949A273}"/>
              </a:ext>
            </a:extLst>
          </p:cNvPr>
          <p:cNvSpPr>
            <a:spLocks noGrp="1"/>
          </p:cNvSpPr>
          <p:nvPr>
            <p:ph idx="1"/>
          </p:nvPr>
        </p:nvSpPr>
        <p:spPr/>
        <p:txBody>
          <a:bodyPr/>
          <a:lstStyle/>
          <a:p>
            <a:r>
              <a:rPr lang="en-US" dirty="0"/>
              <a:t>How would this apply to the “peace of Christ” making the calls, making the “rulings” in a lifestyle of worship?</a:t>
            </a:r>
          </a:p>
          <a:p>
            <a:r>
              <a:rPr lang="en-US" dirty="0"/>
              <a:t>Paul says, “and be thankful”… consider what this has to do with worship?</a:t>
            </a:r>
          </a:p>
        </p:txBody>
      </p:sp>
    </p:spTree>
    <p:extLst>
      <p:ext uri="{BB962C8B-B14F-4D97-AF65-F5344CB8AC3E}">
        <p14:creationId xmlns:p14="http://schemas.microsoft.com/office/powerpoint/2010/main" val="426145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C62C-B84D-423E-87A6-41B3671312DA}"/>
              </a:ext>
            </a:extLst>
          </p:cNvPr>
          <p:cNvSpPr>
            <a:spLocks noGrp="1"/>
          </p:cNvSpPr>
          <p:nvPr>
            <p:ph type="title"/>
          </p:nvPr>
        </p:nvSpPr>
        <p:spPr/>
        <p:txBody>
          <a:bodyPr/>
          <a:lstStyle/>
          <a:p>
            <a:pPr algn="l"/>
            <a:r>
              <a:rPr lang="en-US" dirty="0"/>
              <a:t>Listen for music.</a:t>
            </a:r>
          </a:p>
        </p:txBody>
      </p:sp>
      <p:sp>
        <p:nvSpPr>
          <p:cNvPr id="3" name="Content Placeholder 2">
            <a:extLst>
              <a:ext uri="{FF2B5EF4-FFF2-40B4-BE49-F238E27FC236}">
                <a16:creationId xmlns:a16="http://schemas.microsoft.com/office/drawing/2014/main" id="{A83057E7-1E70-1CD1-AEA6-1F591A265CCC}"/>
              </a:ext>
            </a:extLst>
          </p:cNvPr>
          <p:cNvSpPr>
            <a:spLocks noGrp="1"/>
          </p:cNvSpPr>
          <p:nvPr>
            <p:ph idx="1"/>
          </p:nvPr>
        </p:nvSpPr>
        <p:spPr>
          <a:xfrm>
            <a:off x="1365812" y="1690688"/>
            <a:ext cx="9825942" cy="4351338"/>
          </a:xfrm>
        </p:spPr>
        <p:txBody>
          <a:bodyPr/>
          <a:lstStyle/>
          <a:p>
            <a:pPr marL="0" indent="0" algn="ctr">
              <a:buNone/>
            </a:pPr>
            <a:r>
              <a:rPr lang="en-US" dirty="0"/>
              <a:t>Colossians 3:16-17 (NIV)   Let the word of Christ dwell in you richly as you teach and admonish one another with all wisdom, and as you sing psalms, hymns and spiritual songs with gratitude in your hearts to God. 17  And whatever you do, whether in word or deed, do it all in the name of the Lord Jesus, giving thanks to God the Father through him.</a:t>
            </a:r>
          </a:p>
        </p:txBody>
      </p:sp>
      <p:pic>
        <p:nvPicPr>
          <p:cNvPr id="4" name="Picture 3">
            <a:extLst>
              <a:ext uri="{FF2B5EF4-FFF2-40B4-BE49-F238E27FC236}">
                <a16:creationId xmlns:a16="http://schemas.microsoft.com/office/drawing/2014/main" id="{55948E6A-4532-56AA-D1BA-F1F4E3120F08}"/>
              </a:ext>
            </a:extLst>
          </p:cNvPr>
          <p:cNvPicPr>
            <a:picLocks noChangeAspect="1"/>
          </p:cNvPicPr>
          <p:nvPr/>
        </p:nvPicPr>
        <p:blipFill>
          <a:blip r:embed="rId2">
            <a:duotone>
              <a:prstClr val="black"/>
              <a:schemeClr val="accent5">
                <a:tint val="45000"/>
                <a:satMod val="400000"/>
              </a:schemeClr>
            </a:duotone>
          </a:blip>
          <a:stretch>
            <a:fillRect/>
          </a:stretch>
        </p:blipFill>
        <p:spPr>
          <a:xfrm>
            <a:off x="5224571" y="6042026"/>
            <a:ext cx="1742857"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394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00894-7760-5949-FF7B-CD1F8D0BD36B}"/>
              </a:ext>
            </a:extLst>
          </p:cNvPr>
          <p:cNvSpPr>
            <a:spLocks noGrp="1"/>
          </p:cNvSpPr>
          <p:nvPr>
            <p:ph type="title"/>
          </p:nvPr>
        </p:nvSpPr>
        <p:spPr/>
        <p:txBody>
          <a:bodyPr/>
          <a:lstStyle/>
          <a:p>
            <a:r>
              <a:rPr lang="en-US" dirty="0"/>
              <a:t>Gratitude and Honor</a:t>
            </a:r>
          </a:p>
        </p:txBody>
      </p:sp>
      <p:sp>
        <p:nvSpPr>
          <p:cNvPr id="3" name="Content Placeholder 2">
            <a:extLst>
              <a:ext uri="{FF2B5EF4-FFF2-40B4-BE49-F238E27FC236}">
                <a16:creationId xmlns:a16="http://schemas.microsoft.com/office/drawing/2014/main" id="{DC1DDDD7-9830-CB22-226B-DA7C1DF02EFA}"/>
              </a:ext>
            </a:extLst>
          </p:cNvPr>
          <p:cNvSpPr>
            <a:spLocks noGrp="1"/>
          </p:cNvSpPr>
          <p:nvPr>
            <p:ph idx="1"/>
          </p:nvPr>
        </p:nvSpPr>
        <p:spPr/>
        <p:txBody>
          <a:bodyPr/>
          <a:lstStyle/>
          <a:p>
            <a:r>
              <a:rPr lang="en-US" dirty="0"/>
              <a:t>What does it mean to have the “word of Christ dwell in you richly”?</a:t>
            </a:r>
          </a:p>
          <a:p>
            <a:r>
              <a:rPr lang="en-US" dirty="0"/>
              <a:t>What actions demonstrate that believers treasure the word of Christ?</a:t>
            </a:r>
          </a:p>
          <a:p>
            <a:r>
              <a:rPr lang="en-US" dirty="0"/>
              <a:t>What actions demonstrate that believers treasure the word of Christ?</a:t>
            </a:r>
          </a:p>
          <a:p>
            <a:endParaRPr lang="en-US" dirty="0"/>
          </a:p>
        </p:txBody>
      </p:sp>
    </p:spTree>
    <p:extLst>
      <p:ext uri="{BB962C8B-B14F-4D97-AF65-F5344CB8AC3E}">
        <p14:creationId xmlns:p14="http://schemas.microsoft.com/office/powerpoint/2010/main" val="155479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A29C1-42B0-A9BF-4A3B-46A9EEF635B2}"/>
              </a:ext>
            </a:extLst>
          </p:cNvPr>
          <p:cNvSpPr>
            <a:spLocks noGrp="1"/>
          </p:cNvSpPr>
          <p:nvPr>
            <p:ph type="title"/>
          </p:nvPr>
        </p:nvSpPr>
        <p:spPr/>
        <p:txBody>
          <a:bodyPr/>
          <a:lstStyle/>
          <a:p>
            <a:r>
              <a:rPr lang="en-US" dirty="0"/>
              <a:t>Gratitude and Honor</a:t>
            </a:r>
          </a:p>
        </p:txBody>
      </p:sp>
      <p:sp>
        <p:nvSpPr>
          <p:cNvPr id="3" name="Content Placeholder 2">
            <a:extLst>
              <a:ext uri="{FF2B5EF4-FFF2-40B4-BE49-F238E27FC236}">
                <a16:creationId xmlns:a16="http://schemas.microsoft.com/office/drawing/2014/main" id="{C784C4B5-BC52-0521-74E1-2587751B9DC3}"/>
              </a:ext>
            </a:extLst>
          </p:cNvPr>
          <p:cNvSpPr>
            <a:spLocks noGrp="1"/>
          </p:cNvSpPr>
          <p:nvPr>
            <p:ph idx="1"/>
          </p:nvPr>
        </p:nvSpPr>
        <p:spPr>
          <a:xfrm>
            <a:off x="838200" y="1979271"/>
            <a:ext cx="10515600" cy="4197692"/>
          </a:xfrm>
        </p:spPr>
        <p:txBody>
          <a:bodyPr/>
          <a:lstStyle/>
          <a:p>
            <a:r>
              <a:rPr lang="en-US" dirty="0"/>
              <a:t>How has music helped shape your personal knowledge and worship of God? </a:t>
            </a:r>
          </a:p>
          <a:p>
            <a:r>
              <a:rPr lang="en-US" dirty="0"/>
              <a:t>How would acting “in the Name of Jesus” help us develop a lifestyle of worship anytime, anywhere?</a:t>
            </a:r>
          </a:p>
        </p:txBody>
      </p:sp>
    </p:spTree>
    <p:extLst>
      <p:ext uri="{BB962C8B-B14F-4D97-AF65-F5344CB8AC3E}">
        <p14:creationId xmlns:p14="http://schemas.microsoft.com/office/powerpoint/2010/main" val="420173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CE42B-6F53-0F3D-4896-2A612FCB76EC}"/>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10479E4-AAB7-6FC4-D968-0761C3B707A9}"/>
              </a:ext>
            </a:extLst>
          </p:cNvPr>
          <p:cNvSpPr>
            <a:spLocks noGrp="1"/>
          </p:cNvSpPr>
          <p:nvPr>
            <p:ph idx="1"/>
          </p:nvPr>
        </p:nvSpPr>
        <p:spPr/>
        <p:txBody>
          <a:bodyPr>
            <a:normAutofit/>
          </a:bodyPr>
          <a:lstStyle/>
          <a:p>
            <a:r>
              <a:rPr lang="en-US" dirty="0"/>
              <a:t>The Starting Place. </a:t>
            </a:r>
          </a:p>
          <a:p>
            <a:pPr lvl="1"/>
            <a:r>
              <a:rPr lang="en-US" dirty="0"/>
              <a:t>Looking back over your life as a believer, make a list of some things you have “put off” as you matured in your faith. </a:t>
            </a:r>
          </a:p>
          <a:p>
            <a:pPr lvl="1"/>
            <a:r>
              <a:rPr lang="en-US" dirty="0"/>
              <a:t>Evaluate further: What hurtful habits still hinder the flow of worship in your life? </a:t>
            </a:r>
          </a:p>
          <a:p>
            <a:pPr lvl="1"/>
            <a:r>
              <a:rPr lang="en-US" dirty="0"/>
              <a:t>Decide today to eliminate those habits with God’s help.</a:t>
            </a:r>
          </a:p>
          <a:p>
            <a:endParaRPr lang="en-US" dirty="0"/>
          </a:p>
        </p:txBody>
      </p:sp>
    </p:spTree>
    <p:extLst>
      <p:ext uri="{BB962C8B-B14F-4D97-AF65-F5344CB8AC3E}">
        <p14:creationId xmlns:p14="http://schemas.microsoft.com/office/powerpoint/2010/main" val="2573067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5C5F6-55B1-144B-B263-3CA7C4039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78FD57-16E5-82CB-CA4B-0804AB91BFC9}"/>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EB4BA1C-C69C-0756-507C-1898732FCE69}"/>
              </a:ext>
            </a:extLst>
          </p:cNvPr>
          <p:cNvSpPr>
            <a:spLocks noGrp="1"/>
          </p:cNvSpPr>
          <p:nvPr>
            <p:ph idx="1"/>
          </p:nvPr>
        </p:nvSpPr>
        <p:spPr>
          <a:xfrm>
            <a:off x="838200" y="2233913"/>
            <a:ext cx="10515600" cy="3943049"/>
          </a:xfrm>
        </p:spPr>
        <p:txBody>
          <a:bodyPr/>
          <a:lstStyle/>
          <a:p>
            <a:r>
              <a:rPr lang="en-US" dirty="0"/>
              <a:t>The Growing Place. </a:t>
            </a:r>
          </a:p>
          <a:p>
            <a:pPr lvl="1"/>
            <a:r>
              <a:rPr lang="en-US" dirty="0"/>
              <a:t>Using Colossians 3:12-14 as a guide, make a list identifying those attributes of the Christ-life within you that challenge you the most. </a:t>
            </a:r>
          </a:p>
          <a:p>
            <a:pPr lvl="1"/>
            <a:r>
              <a:rPr lang="en-US" dirty="0"/>
              <a:t>Commit those verses to memory.</a:t>
            </a:r>
          </a:p>
          <a:p>
            <a:endParaRPr lang="en-US" dirty="0"/>
          </a:p>
        </p:txBody>
      </p:sp>
    </p:spTree>
    <p:extLst>
      <p:ext uri="{BB962C8B-B14F-4D97-AF65-F5344CB8AC3E}">
        <p14:creationId xmlns:p14="http://schemas.microsoft.com/office/powerpoint/2010/main" val="3317967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11AB6-A438-1585-C8D8-1E43413E66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76266C-4DE8-3167-4164-B5791BD0007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6FF51839-800F-8724-D61A-E0694936EDDD}"/>
              </a:ext>
            </a:extLst>
          </p:cNvPr>
          <p:cNvSpPr>
            <a:spLocks noGrp="1"/>
          </p:cNvSpPr>
          <p:nvPr>
            <p:ph idx="1"/>
          </p:nvPr>
        </p:nvSpPr>
        <p:spPr>
          <a:xfrm>
            <a:off x="838200" y="2071867"/>
            <a:ext cx="10515600" cy="4105095"/>
          </a:xfrm>
        </p:spPr>
        <p:txBody>
          <a:bodyPr/>
          <a:lstStyle/>
          <a:p>
            <a:r>
              <a:rPr lang="en-US" dirty="0"/>
              <a:t>The Sowing Place. </a:t>
            </a:r>
          </a:p>
          <a:p>
            <a:pPr lvl="1"/>
            <a:r>
              <a:rPr lang="en-US" dirty="0"/>
              <a:t>Reflect on your involvement in corporate worship. </a:t>
            </a:r>
          </a:p>
          <a:p>
            <a:pPr lvl="1"/>
            <a:r>
              <a:rPr lang="en-US" dirty="0"/>
              <a:t>Invite someone from your neighborhood or community to attend your church’s worship service with you. </a:t>
            </a:r>
          </a:p>
          <a:p>
            <a:pPr lvl="1"/>
            <a:r>
              <a:rPr lang="en-US" dirty="0"/>
              <a:t>Afterward, share some of the ways worship has made an impact in your life. </a:t>
            </a:r>
          </a:p>
          <a:p>
            <a:endParaRPr lang="en-US" dirty="0"/>
          </a:p>
        </p:txBody>
      </p:sp>
    </p:spTree>
    <p:extLst>
      <p:ext uri="{BB962C8B-B14F-4D97-AF65-F5344CB8AC3E}">
        <p14:creationId xmlns:p14="http://schemas.microsoft.com/office/powerpoint/2010/main" val="161567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DD0868-0E73-540F-D105-85DF8599AD20}"/>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96B1BD5C-28EF-C75C-AC64-3F573B5B861F}"/>
              </a:ext>
            </a:extLst>
          </p:cNvPr>
          <p:cNvGrpSpPr/>
          <p:nvPr/>
        </p:nvGrpSpPr>
        <p:grpSpPr>
          <a:xfrm>
            <a:off x="2849598" y="1690688"/>
            <a:ext cx="6492803" cy="4161682"/>
            <a:chOff x="2849598" y="1690688"/>
            <a:chExt cx="6492803" cy="4161682"/>
          </a:xfrm>
        </p:grpSpPr>
        <p:pic>
          <p:nvPicPr>
            <p:cNvPr id="8" name="Picture 7" descr="A person and person riding a bicycle&#10;&#10;Description automatically generated">
              <a:extLst>
                <a:ext uri="{FF2B5EF4-FFF2-40B4-BE49-F238E27FC236}">
                  <a16:creationId xmlns:a16="http://schemas.microsoft.com/office/drawing/2014/main" id="{FA86E09A-62A5-E71F-CE01-FB9FC30C5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24037"/>
              <a:ext cx="5715000" cy="3209925"/>
            </a:xfrm>
            <a:prstGeom prst="rect">
              <a:avLst/>
            </a:prstGeom>
            <a:ln>
              <a:noFill/>
            </a:ln>
            <a:effectLst>
              <a:outerShdw blurRad="190500" algn="tl" rotWithShape="0">
                <a:srgbClr val="000000">
                  <a:alpha val="70000"/>
                </a:srgbClr>
              </a:outerShdw>
            </a:effectLst>
          </p:spPr>
        </p:pic>
        <p:pic>
          <p:nvPicPr>
            <p:cNvPr id="10" name="Picture 9" descr="A black background with a black square&#10;&#10;Description automatically generated with medium confidence">
              <a:hlinkClick r:id="rId3"/>
              <a:extLst>
                <a:ext uri="{FF2B5EF4-FFF2-40B4-BE49-F238E27FC236}">
                  <a16:creationId xmlns:a16="http://schemas.microsoft.com/office/drawing/2014/main" id="{40851261-16F5-C407-80C4-9BF1928945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190500" algn="tl" rotWithShape="0">
                <a:srgbClr val="000000">
                  <a:alpha val="70000"/>
                </a:srgbClr>
              </a:outerShdw>
            </a:effectLst>
          </p:spPr>
        </p:pic>
      </p:grpSp>
      <p:sp>
        <p:nvSpPr>
          <p:cNvPr id="12" name="TextBox 11">
            <a:extLst>
              <a:ext uri="{FF2B5EF4-FFF2-40B4-BE49-F238E27FC236}">
                <a16:creationId xmlns:a16="http://schemas.microsoft.com/office/drawing/2014/main" id="{48BE22DA-71CD-31BE-0859-3ECF64B65725}"/>
              </a:ext>
            </a:extLst>
          </p:cNvPr>
          <p:cNvSpPr txBox="1"/>
          <p:nvPr/>
        </p:nvSpPr>
        <p:spPr>
          <a:xfrm>
            <a:off x="4156364" y="5937662"/>
            <a:ext cx="3847605" cy="523220"/>
          </a:xfrm>
          <a:prstGeom prst="rect">
            <a:avLst/>
          </a:prstGeom>
          <a:noFill/>
        </p:spPr>
        <p:txBody>
          <a:bodyPr wrap="square" rtlCol="0">
            <a:spAutoFit/>
          </a:bodyPr>
          <a:lstStyle/>
          <a:p>
            <a:pPr algn="ctr"/>
            <a:r>
              <a:rPr lang="en-US" sz="2800" dirty="0">
                <a:hlinkClick r:id="rId3"/>
              </a:rPr>
              <a:t>View Video</a:t>
            </a:r>
            <a:endParaRPr lang="en-US" sz="2800" dirty="0"/>
          </a:p>
        </p:txBody>
      </p:sp>
    </p:spTree>
    <p:extLst>
      <p:ext uri="{BB962C8B-B14F-4D97-AF65-F5344CB8AC3E}">
        <p14:creationId xmlns:p14="http://schemas.microsoft.com/office/powerpoint/2010/main" val="1108174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AB6A-054B-464E-05D5-28678E9D9236}"/>
              </a:ext>
            </a:extLst>
          </p:cNvPr>
          <p:cNvSpPr>
            <a:spLocks noGrp="1"/>
          </p:cNvSpPr>
          <p:nvPr>
            <p:ph type="title"/>
          </p:nvPr>
        </p:nvSpPr>
        <p:spPr>
          <a:xfrm>
            <a:off x="5787342" y="648097"/>
            <a:ext cx="6179916" cy="1325563"/>
          </a:xfrm>
        </p:spPr>
        <p:txBody>
          <a:bodyPr/>
          <a:lstStyle/>
          <a:p>
            <a:r>
              <a:rPr lang="en-US" dirty="0"/>
              <a:t>Family Activities</a:t>
            </a:r>
          </a:p>
        </p:txBody>
      </p:sp>
      <p:pic>
        <p:nvPicPr>
          <p:cNvPr id="4" name="Picture 3" descr="A crossword puzzle with black squares and letters&#10;&#10;Description automatically generated">
            <a:extLst>
              <a:ext uri="{FF2B5EF4-FFF2-40B4-BE49-F238E27FC236}">
                <a16:creationId xmlns:a16="http://schemas.microsoft.com/office/drawing/2014/main" id="{E420A719-67C4-D994-CA54-320B189C980C}"/>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b="52562"/>
          <a:stretch/>
        </p:blipFill>
        <p:spPr bwMode="auto">
          <a:xfrm>
            <a:off x="-437909" y="1234194"/>
            <a:ext cx="8229600" cy="2194806"/>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a:extLst>
            <a:ext uri="{53640926-AAD7-44D8-BBD7-CCE9431645EC}">
              <a14:shadowObscured xmlns:a14="http://schemas.microsoft.com/office/drawing/2010/main"/>
            </a:ext>
          </a:extLst>
        </p:spPr>
      </p:pic>
      <p:pic>
        <p:nvPicPr>
          <p:cNvPr id="5" name="Picture 4" descr="Burglar">
            <a:extLst>
              <a:ext uri="{FF2B5EF4-FFF2-40B4-BE49-F238E27FC236}">
                <a16:creationId xmlns:a16="http://schemas.microsoft.com/office/drawing/2014/main" id="{C9FA7321-6D51-C30C-1C43-48D36DFF5666}"/>
              </a:ext>
            </a:extLst>
          </p:cNvPr>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rot="285800">
            <a:off x="4786845" y="2022117"/>
            <a:ext cx="2618310" cy="3918607"/>
          </a:xfrm>
          <a:prstGeom prst="rect">
            <a:avLst/>
          </a:prstGeom>
          <a:ln>
            <a:noFill/>
          </a:ln>
          <a:effectLst>
            <a:outerShdw blurRad="292100" dist="139700" dir="2700000" algn="tl" rotWithShape="0">
              <a:srgbClr val="333333">
                <a:alpha val="65000"/>
              </a:srgbClr>
            </a:outerShdw>
          </a:effectLst>
        </p:spPr>
      </p:pic>
      <p:sp>
        <p:nvSpPr>
          <p:cNvPr id="6" name="Speech Bubble: Rectangle with Corners Rounded 5">
            <a:extLst>
              <a:ext uri="{FF2B5EF4-FFF2-40B4-BE49-F238E27FC236}">
                <a16:creationId xmlns:a16="http://schemas.microsoft.com/office/drawing/2014/main" id="{834CF775-078B-4A41-5DD4-0493881B154C}"/>
              </a:ext>
            </a:extLst>
          </p:cNvPr>
          <p:cNvSpPr/>
          <p:nvPr/>
        </p:nvSpPr>
        <p:spPr>
          <a:xfrm>
            <a:off x="8122772" y="1973660"/>
            <a:ext cx="4069228" cy="2714087"/>
          </a:xfrm>
          <a:prstGeom prst="wedgeRoundRectCallout">
            <a:avLst>
              <a:gd name="adj1" fmla="val -72806"/>
              <a:gd name="adj2" fmla="val -2940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Hee</a:t>
            </a:r>
            <a:r>
              <a:rPr lang="en-US" dirty="0">
                <a:latin typeface="Comic Sans MS" panose="030F0702030302020204" pitchFamily="66" charset="0"/>
              </a:rPr>
              <a:t> </a:t>
            </a:r>
            <a:r>
              <a:rPr lang="en-US" dirty="0" err="1">
                <a:latin typeface="Comic Sans MS" panose="030F0702030302020204" pitchFamily="66" charset="0"/>
              </a:rPr>
              <a:t>hee</a:t>
            </a:r>
            <a:r>
              <a:rPr lang="en-US" dirty="0">
                <a:latin typeface="Comic Sans MS" panose="030F0702030302020204" pitchFamily="66" charset="0"/>
              </a:rPr>
              <a:t> </a:t>
            </a:r>
            <a:r>
              <a:rPr lang="en-US" dirty="0" err="1">
                <a:latin typeface="Comic Sans MS" panose="030F0702030302020204" pitchFamily="66" charset="0"/>
              </a:rPr>
              <a:t>hee</a:t>
            </a:r>
            <a:r>
              <a:rPr lang="en-US" dirty="0">
                <a:latin typeface="Comic Sans MS" panose="030F0702030302020204" pitchFamily="66" charset="0"/>
              </a:rPr>
              <a:t>!</a:t>
            </a:r>
          </a:p>
          <a:p>
            <a:pPr algn="ctr"/>
            <a:r>
              <a:rPr lang="en-US" dirty="0">
                <a:latin typeface="Comic Sans MS" panose="030F0702030302020204" pitchFamily="66" charset="0"/>
              </a:rPr>
              <a:t>What a great prank.  All those letters fell straight down.  Bet you can’t put them back in the right place.  You’ll have to go to </a:t>
            </a:r>
            <a:r>
              <a:rPr lang="en-US" dirty="0">
                <a:latin typeface="Comic Sans MS" panose="030F0702030302020204" pitchFamily="66" charset="0"/>
                <a:hlinkClick r:id="rId4"/>
              </a:rPr>
              <a:t>https://tinyurl.com/8xz448zj</a:t>
            </a:r>
            <a:r>
              <a:rPr lang="en-US" dirty="0">
                <a:latin typeface="Comic Sans MS" panose="030F0702030302020204" pitchFamily="66" charset="0"/>
              </a:rPr>
              <a:t> for help.  Or you can wimp out and go for the Crossword Puzzle</a:t>
            </a:r>
          </a:p>
        </p:txBody>
      </p:sp>
    </p:spTree>
    <p:extLst>
      <p:ext uri="{BB962C8B-B14F-4D97-AF65-F5344CB8AC3E}">
        <p14:creationId xmlns:p14="http://schemas.microsoft.com/office/powerpoint/2010/main" val="1162677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AF458-1A3C-7CB2-041F-975ECE9BDD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11C488-02CD-756F-A278-8014FE7361CF}"/>
              </a:ext>
            </a:extLst>
          </p:cNvPr>
          <p:cNvSpPr>
            <a:spLocks noGrp="1"/>
          </p:cNvSpPr>
          <p:nvPr>
            <p:ph type="ctrTitle"/>
          </p:nvPr>
        </p:nvSpPr>
        <p:spPr>
          <a:xfrm>
            <a:off x="1524000" y="1122363"/>
            <a:ext cx="9144000" cy="1965221"/>
          </a:xfrm>
        </p:spPr>
        <p:txBody>
          <a:bodyPr/>
          <a:lstStyle/>
          <a:p>
            <a:r>
              <a:rPr lang="en-US" dirty="0"/>
              <a:t>The Lifestyle</a:t>
            </a:r>
            <a:br>
              <a:rPr lang="en-US" dirty="0"/>
            </a:br>
            <a:r>
              <a:rPr lang="en-US" dirty="0"/>
              <a:t>of Worship</a:t>
            </a:r>
          </a:p>
        </p:txBody>
      </p:sp>
      <p:sp>
        <p:nvSpPr>
          <p:cNvPr id="3" name="Subtitle 2">
            <a:extLst>
              <a:ext uri="{FF2B5EF4-FFF2-40B4-BE49-F238E27FC236}">
                <a16:creationId xmlns:a16="http://schemas.microsoft.com/office/drawing/2014/main" id="{CBB6E5C5-22F5-E0B0-D882-F1D21C7C14D6}"/>
              </a:ext>
            </a:extLst>
          </p:cNvPr>
          <p:cNvSpPr>
            <a:spLocks noGrp="1"/>
          </p:cNvSpPr>
          <p:nvPr>
            <p:ph type="subTitle" idx="1"/>
          </p:nvPr>
        </p:nvSpPr>
        <p:spPr>
          <a:xfrm>
            <a:off x="1524000" y="3770416"/>
            <a:ext cx="9144000" cy="1487383"/>
          </a:xfrm>
        </p:spPr>
        <p:txBody>
          <a:bodyPr/>
          <a:lstStyle/>
          <a:p>
            <a:r>
              <a:rPr lang="en-US" dirty="0"/>
              <a:t>February 16</a:t>
            </a:r>
          </a:p>
        </p:txBody>
      </p:sp>
    </p:spTree>
    <p:extLst>
      <p:ext uri="{BB962C8B-B14F-4D97-AF65-F5344CB8AC3E}">
        <p14:creationId xmlns:p14="http://schemas.microsoft.com/office/powerpoint/2010/main" val="3509213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36B6-8259-C5C6-4C13-B35EFBFDE1A9}"/>
              </a:ext>
            </a:extLst>
          </p:cNvPr>
          <p:cNvSpPr>
            <a:spLocks noGrp="1"/>
          </p:cNvSpPr>
          <p:nvPr>
            <p:ph type="title"/>
          </p:nvPr>
        </p:nvSpPr>
        <p:spPr/>
        <p:txBody>
          <a:bodyPr/>
          <a:lstStyle/>
          <a:p>
            <a:r>
              <a:rPr lang="en-US" dirty="0"/>
              <a:t>You were surprised …</a:t>
            </a:r>
          </a:p>
        </p:txBody>
      </p:sp>
      <p:sp>
        <p:nvSpPr>
          <p:cNvPr id="3" name="Content Placeholder 2">
            <a:extLst>
              <a:ext uri="{FF2B5EF4-FFF2-40B4-BE49-F238E27FC236}">
                <a16:creationId xmlns:a16="http://schemas.microsoft.com/office/drawing/2014/main" id="{5D5DD7C7-7125-65F9-0C82-E45F1A08232D}"/>
              </a:ext>
            </a:extLst>
          </p:cNvPr>
          <p:cNvSpPr>
            <a:spLocks noGrp="1"/>
          </p:cNvSpPr>
          <p:nvPr>
            <p:ph idx="1"/>
          </p:nvPr>
        </p:nvSpPr>
        <p:spPr/>
        <p:txBody>
          <a:bodyPr>
            <a:normAutofit/>
          </a:bodyPr>
          <a:lstStyle/>
          <a:p>
            <a:r>
              <a:rPr lang="en-US" dirty="0"/>
              <a:t>What has ever caused you to say, “Looks can be deceiving”?</a:t>
            </a:r>
          </a:p>
          <a:p>
            <a:endParaRPr lang="en-US" dirty="0"/>
          </a:p>
          <a:p>
            <a:r>
              <a:rPr lang="en-US" dirty="0">
                <a:solidFill>
                  <a:srgbClr val="C00000"/>
                </a:solidFill>
              </a:rPr>
              <a:t>While people are not always as they appear, our worship should be genuine.</a:t>
            </a:r>
          </a:p>
          <a:p>
            <a:pPr lvl="1"/>
            <a:r>
              <a:rPr lang="en-US" dirty="0">
                <a:solidFill>
                  <a:srgbClr val="C00000"/>
                </a:solidFill>
              </a:rPr>
              <a:t>There should be evidence that validates our praise.</a:t>
            </a:r>
          </a:p>
          <a:p>
            <a:pPr lvl="1"/>
            <a:r>
              <a:rPr lang="en-US" dirty="0">
                <a:solidFill>
                  <a:srgbClr val="C00000"/>
                </a:solidFill>
              </a:rPr>
              <a:t>Everything we do in life is to be an act of worship.</a:t>
            </a:r>
          </a:p>
          <a:p>
            <a:endParaRPr lang="en-US" dirty="0"/>
          </a:p>
        </p:txBody>
      </p:sp>
      <p:grpSp>
        <p:nvGrpSpPr>
          <p:cNvPr id="5" name="Group 4">
            <a:extLst>
              <a:ext uri="{FF2B5EF4-FFF2-40B4-BE49-F238E27FC236}">
                <a16:creationId xmlns:a16="http://schemas.microsoft.com/office/drawing/2014/main" id="{012FB9C1-16E9-E7CE-CB26-74BE53B4AEE1}"/>
              </a:ext>
            </a:extLst>
          </p:cNvPr>
          <p:cNvGrpSpPr/>
          <p:nvPr/>
        </p:nvGrpSpPr>
        <p:grpSpPr>
          <a:xfrm>
            <a:off x="2105893" y="3184194"/>
            <a:ext cx="8307794" cy="3435608"/>
            <a:chOff x="2105893" y="3184194"/>
            <a:chExt cx="8307794" cy="3435608"/>
          </a:xfrm>
        </p:grpSpPr>
        <p:grpSp>
          <p:nvGrpSpPr>
            <p:cNvPr id="4" name="Group 3">
              <a:extLst>
                <a:ext uri="{FF2B5EF4-FFF2-40B4-BE49-F238E27FC236}">
                  <a16:creationId xmlns:a16="http://schemas.microsoft.com/office/drawing/2014/main" id="{207EF382-ED79-40A4-6CBF-758AF698BD6F}"/>
                </a:ext>
              </a:extLst>
            </p:cNvPr>
            <p:cNvGrpSpPr/>
            <p:nvPr/>
          </p:nvGrpSpPr>
          <p:grpSpPr>
            <a:xfrm>
              <a:off x="2105893" y="3184194"/>
              <a:ext cx="8307794" cy="2582193"/>
              <a:chOff x="1820884" y="3267322"/>
              <a:chExt cx="8307794" cy="2582193"/>
            </a:xfrm>
          </p:grpSpPr>
          <p:pic>
            <p:nvPicPr>
              <p:cNvPr id="1026" name="Picture 2" descr="Sheepskin wool risk">
                <a:extLst>
                  <a:ext uri="{FF2B5EF4-FFF2-40B4-BE49-F238E27FC236}">
                    <a16:creationId xmlns:a16="http://schemas.microsoft.com/office/drawing/2014/main" id="{BE9A84A9-C7EC-B05F-E113-203889865E6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2901" y="3794393"/>
                <a:ext cx="3325777" cy="20551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Fake news">
                <a:extLst>
                  <a:ext uri="{FF2B5EF4-FFF2-40B4-BE49-F238E27FC236}">
                    <a16:creationId xmlns:a16="http://schemas.microsoft.com/office/drawing/2014/main" id="{3556FD9F-5AEE-7AF9-AD16-DE47C89B37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0884" y="3267322"/>
                <a:ext cx="3741798" cy="865291"/>
              </a:xfrm>
              <a:prstGeom prst="rect">
                <a:avLst/>
              </a:prstGeom>
              <a:noFill/>
              <a:extLst>
                <a:ext uri="{909E8E84-426E-40DD-AFC4-6F175D3DCCD1}">
                  <a14:hiddenFill xmlns:a14="http://schemas.microsoft.com/office/drawing/2010/main">
                    <a:solidFill>
                      <a:srgbClr val="FFFFFF"/>
                    </a:solidFill>
                  </a14:hiddenFill>
                </a:ext>
              </a:extLst>
            </p:spPr>
          </p:pic>
        </p:grpSp>
        <p:pic>
          <p:nvPicPr>
            <p:cNvPr id="1032" name="Picture 8" descr="Free stock photo of applying, beauty, cosmetic">
              <a:extLst>
                <a:ext uri="{FF2B5EF4-FFF2-40B4-BE49-F238E27FC236}">
                  <a16:creationId xmlns:a16="http://schemas.microsoft.com/office/drawing/2014/main" id="{35FD0425-BBC9-D293-0D95-A307B2889A03}"/>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750" b="98125" l="4219" r="99531">
                          <a14:foregroundMark x1="55313" y1="8958" x2="40938" y2="8750"/>
                          <a14:foregroundMark x1="40938" y1="8750" x2="36094" y2="10417"/>
                          <a14:foregroundMark x1="30156" y1="32708" x2="21563" y2="34063"/>
                          <a14:foregroundMark x1="52969" y1="35000" x2="53750" y2="32604"/>
                          <a14:foregroundMark x1="21094" y1="17813" x2="7969" y2="33646"/>
                          <a14:foregroundMark x1="7969" y1="33646" x2="9844" y2="42292"/>
                          <a14:foregroundMark x1="91406" y1="43333" x2="99531" y2="46771"/>
                          <a14:foregroundMark x1="48281" y1="93542" x2="18750" y2="93854"/>
                          <a14:foregroundMark x1="93281" y1="39167" x2="98281" y2="40313"/>
                          <a14:foregroundMark x1="13281" y1="93542" x2="27187" y2="99063"/>
                          <a14:foregroundMark x1="27187" y1="99063" x2="60313" y2="97396"/>
                          <a14:foregroundMark x1="60313" y1="97396" x2="71406" y2="98438"/>
                          <a14:foregroundMark x1="71406" y1="98438" x2="83594" y2="97917"/>
                          <a14:foregroundMark x1="83594" y1="97917" x2="90625" y2="98229"/>
                          <a14:foregroundMark x1="18281" y1="96146" x2="4219" y2="96146"/>
                          <a14:foregroundMark x1="89688" y1="37188" x2="93594" y2="37188"/>
                          <a14:foregroundMark x1="95313" y1="36667" x2="99531" y2="38438"/>
                        </a14:backgroundRemoval>
                      </a14:imgEffect>
                    </a14:imgLayer>
                  </a14:imgProps>
                </a:ext>
                <a:ext uri="{28A0092B-C50C-407E-A947-70E740481C1C}">
                  <a14:useLocalDpi xmlns:a14="http://schemas.microsoft.com/office/drawing/2010/main" val="0"/>
                </a:ext>
              </a:extLst>
            </a:blip>
            <a:srcRect/>
            <a:stretch>
              <a:fillRect/>
            </a:stretch>
          </p:blipFill>
          <p:spPr bwMode="auto">
            <a:xfrm>
              <a:off x="3741308" y="4333802"/>
              <a:ext cx="1524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48533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37F5-32E4-6855-0261-DBC19D35AEE2}"/>
              </a:ext>
            </a:extLst>
          </p:cNvPr>
          <p:cNvSpPr>
            <a:spLocks noGrp="1"/>
          </p:cNvSpPr>
          <p:nvPr>
            <p:ph type="title"/>
          </p:nvPr>
        </p:nvSpPr>
        <p:spPr/>
        <p:txBody>
          <a:bodyPr/>
          <a:lstStyle/>
          <a:p>
            <a:pPr algn="l"/>
            <a:r>
              <a:rPr lang="en-US" dirty="0"/>
              <a:t>Listen for advice about thinking.</a:t>
            </a:r>
          </a:p>
        </p:txBody>
      </p:sp>
      <p:sp>
        <p:nvSpPr>
          <p:cNvPr id="3" name="Content Placeholder 2">
            <a:extLst>
              <a:ext uri="{FF2B5EF4-FFF2-40B4-BE49-F238E27FC236}">
                <a16:creationId xmlns:a16="http://schemas.microsoft.com/office/drawing/2014/main" id="{0325DCCA-794D-E76E-CA7F-5CE046FEE57C}"/>
              </a:ext>
            </a:extLst>
          </p:cNvPr>
          <p:cNvSpPr>
            <a:spLocks noGrp="1"/>
          </p:cNvSpPr>
          <p:nvPr>
            <p:ph idx="1"/>
          </p:nvPr>
        </p:nvSpPr>
        <p:spPr>
          <a:xfrm>
            <a:off x="1397160" y="1964522"/>
            <a:ext cx="9582873" cy="4351338"/>
          </a:xfrm>
        </p:spPr>
        <p:txBody>
          <a:bodyPr/>
          <a:lstStyle/>
          <a:p>
            <a:pPr marL="0" indent="0" algn="ctr">
              <a:buNone/>
            </a:pPr>
            <a:r>
              <a:rPr lang="en-US" dirty="0"/>
              <a:t>Colossians 3:1-5 (NIV)  Since, then, you have been raised with Christ, set your hearts on things above, where Christ is seated at the right hand of God. 2  Set your minds on things above, not on earthly things. 3  For you died, and your life is now hidden with </a:t>
            </a:r>
          </a:p>
        </p:txBody>
      </p:sp>
    </p:spTree>
    <p:extLst>
      <p:ext uri="{BB962C8B-B14F-4D97-AF65-F5344CB8AC3E}">
        <p14:creationId xmlns:p14="http://schemas.microsoft.com/office/powerpoint/2010/main" val="182993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BD2AA-D3CE-5901-3350-1BBBC3FBD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9E09B2-EEAD-1D59-7B3E-CEADF707A3FF}"/>
              </a:ext>
            </a:extLst>
          </p:cNvPr>
          <p:cNvSpPr>
            <a:spLocks noGrp="1"/>
          </p:cNvSpPr>
          <p:nvPr>
            <p:ph type="title"/>
          </p:nvPr>
        </p:nvSpPr>
        <p:spPr/>
        <p:txBody>
          <a:bodyPr/>
          <a:lstStyle/>
          <a:p>
            <a:pPr algn="l"/>
            <a:r>
              <a:rPr lang="en-US" dirty="0"/>
              <a:t>Listen for advice about thinking.</a:t>
            </a:r>
          </a:p>
        </p:txBody>
      </p:sp>
      <p:sp>
        <p:nvSpPr>
          <p:cNvPr id="3" name="Content Placeholder 2">
            <a:extLst>
              <a:ext uri="{FF2B5EF4-FFF2-40B4-BE49-F238E27FC236}">
                <a16:creationId xmlns:a16="http://schemas.microsoft.com/office/drawing/2014/main" id="{5F0B939E-EE0F-AC9E-BB39-E6EE84B1E8CD}"/>
              </a:ext>
            </a:extLst>
          </p:cNvPr>
          <p:cNvSpPr>
            <a:spLocks noGrp="1"/>
          </p:cNvSpPr>
          <p:nvPr>
            <p:ph idx="1"/>
          </p:nvPr>
        </p:nvSpPr>
        <p:spPr>
          <a:xfrm>
            <a:off x="1397160" y="1964522"/>
            <a:ext cx="9582873" cy="4351338"/>
          </a:xfrm>
        </p:spPr>
        <p:txBody>
          <a:bodyPr/>
          <a:lstStyle/>
          <a:p>
            <a:pPr marL="0" indent="0" algn="ctr">
              <a:buNone/>
            </a:pPr>
            <a:r>
              <a:rPr lang="en-US" dirty="0"/>
              <a:t>Christ in God. 4  When Christ, who is your life, appears, then you also will appear with him in glory. 5  Put to death, therefore, whatever belongs to your earthly nature: sexual immorality, impurity, lust, evil desires and greed, which is idolatry.</a:t>
            </a:r>
          </a:p>
        </p:txBody>
      </p:sp>
      <p:pic>
        <p:nvPicPr>
          <p:cNvPr id="5" name="Picture 4">
            <a:extLst>
              <a:ext uri="{FF2B5EF4-FFF2-40B4-BE49-F238E27FC236}">
                <a16:creationId xmlns:a16="http://schemas.microsoft.com/office/drawing/2014/main" id="{2FA15FB8-6D24-44F4-1510-354707575DC0}"/>
              </a:ext>
            </a:extLst>
          </p:cNvPr>
          <p:cNvPicPr>
            <a:picLocks noChangeAspect="1"/>
          </p:cNvPicPr>
          <p:nvPr/>
        </p:nvPicPr>
        <p:blipFill>
          <a:blip r:embed="rId2">
            <a:duotone>
              <a:prstClr val="black"/>
              <a:schemeClr val="accent5">
                <a:tint val="45000"/>
                <a:satMod val="400000"/>
              </a:schemeClr>
            </a:duotone>
          </a:blip>
          <a:stretch>
            <a:fillRect/>
          </a:stretch>
        </p:blipFill>
        <p:spPr>
          <a:xfrm>
            <a:off x="5097249" y="5471707"/>
            <a:ext cx="1742857"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02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7B206-9F60-7DFC-395B-8A1A2C4118D9}"/>
              </a:ext>
            </a:extLst>
          </p:cNvPr>
          <p:cNvSpPr>
            <a:spLocks noGrp="1"/>
          </p:cNvSpPr>
          <p:nvPr>
            <p:ph type="title"/>
          </p:nvPr>
        </p:nvSpPr>
        <p:spPr/>
        <p:txBody>
          <a:bodyPr/>
          <a:lstStyle/>
          <a:p>
            <a:r>
              <a:rPr lang="en-US" dirty="0"/>
              <a:t>A Matter of the Mind</a:t>
            </a:r>
          </a:p>
        </p:txBody>
      </p:sp>
      <p:sp>
        <p:nvSpPr>
          <p:cNvPr id="3" name="Content Placeholder 2">
            <a:extLst>
              <a:ext uri="{FF2B5EF4-FFF2-40B4-BE49-F238E27FC236}">
                <a16:creationId xmlns:a16="http://schemas.microsoft.com/office/drawing/2014/main" id="{BFA3061A-369A-DBEB-F1F0-4A84DE264FC8}"/>
              </a:ext>
            </a:extLst>
          </p:cNvPr>
          <p:cNvSpPr>
            <a:spLocks noGrp="1"/>
          </p:cNvSpPr>
          <p:nvPr>
            <p:ph idx="1"/>
          </p:nvPr>
        </p:nvSpPr>
        <p:spPr/>
        <p:txBody>
          <a:bodyPr/>
          <a:lstStyle/>
          <a:p>
            <a:r>
              <a:rPr lang="en-US" dirty="0"/>
              <a:t>What are these “things above” that we should set our minds on?</a:t>
            </a:r>
          </a:p>
          <a:p>
            <a:r>
              <a:rPr lang="en-US" dirty="0"/>
              <a:t>What are earthly things which try to crowd out these “things above”?</a:t>
            </a:r>
          </a:p>
          <a:p>
            <a:r>
              <a:rPr lang="en-US" dirty="0"/>
              <a:t>What are some practical ways we can turn off the noise of the world to deliberately focus on Christ?</a:t>
            </a:r>
          </a:p>
        </p:txBody>
      </p:sp>
    </p:spTree>
    <p:extLst>
      <p:ext uri="{BB962C8B-B14F-4D97-AF65-F5344CB8AC3E}">
        <p14:creationId xmlns:p14="http://schemas.microsoft.com/office/powerpoint/2010/main" val="109024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43174-96A2-8906-F55F-D12AA2510F5D}"/>
              </a:ext>
            </a:extLst>
          </p:cNvPr>
          <p:cNvSpPr>
            <a:spLocks noGrp="1"/>
          </p:cNvSpPr>
          <p:nvPr>
            <p:ph type="title"/>
          </p:nvPr>
        </p:nvSpPr>
        <p:spPr/>
        <p:txBody>
          <a:bodyPr/>
          <a:lstStyle/>
          <a:p>
            <a:r>
              <a:rPr lang="en-US" dirty="0"/>
              <a:t>A Matter of the Mind</a:t>
            </a:r>
          </a:p>
        </p:txBody>
      </p:sp>
      <p:sp>
        <p:nvSpPr>
          <p:cNvPr id="3" name="Content Placeholder 2">
            <a:extLst>
              <a:ext uri="{FF2B5EF4-FFF2-40B4-BE49-F238E27FC236}">
                <a16:creationId xmlns:a16="http://schemas.microsoft.com/office/drawing/2014/main" id="{8E9B12F1-440A-5461-DE2A-07430BA4C071}"/>
              </a:ext>
            </a:extLst>
          </p:cNvPr>
          <p:cNvSpPr>
            <a:spLocks noGrp="1"/>
          </p:cNvSpPr>
          <p:nvPr>
            <p:ph idx="1"/>
          </p:nvPr>
        </p:nvSpPr>
        <p:spPr>
          <a:xfrm>
            <a:off x="838200" y="1690688"/>
            <a:ext cx="10515600" cy="4802187"/>
          </a:xfrm>
        </p:spPr>
        <p:txBody>
          <a:bodyPr>
            <a:normAutofit/>
          </a:bodyPr>
          <a:lstStyle/>
          <a:p>
            <a:r>
              <a:rPr lang="en-US" dirty="0">
                <a:solidFill>
                  <a:srgbClr val="C00000"/>
                </a:solidFill>
              </a:rPr>
              <a:t>Verse 3 “you died,” your “old self” is dead.  That is true, but its influence is still often felt.</a:t>
            </a:r>
          </a:p>
          <a:p>
            <a:pPr lvl="1"/>
            <a:r>
              <a:rPr lang="en-US" dirty="0">
                <a:solidFill>
                  <a:srgbClr val="C00000"/>
                </a:solidFill>
              </a:rPr>
              <a:t>Part of our physical, emotional make up</a:t>
            </a:r>
          </a:p>
          <a:p>
            <a:pPr lvl="1"/>
            <a:r>
              <a:rPr lang="en-US" dirty="0">
                <a:solidFill>
                  <a:srgbClr val="C00000"/>
                </a:solidFill>
              </a:rPr>
              <a:t>Still physically alive, these desires still exist</a:t>
            </a:r>
          </a:p>
          <a:p>
            <a:pPr lvl="1"/>
            <a:r>
              <a:rPr lang="en-US" i="1" dirty="0">
                <a:solidFill>
                  <a:srgbClr val="C00000"/>
                </a:solidFill>
              </a:rPr>
              <a:t>Experientially</a:t>
            </a:r>
            <a:r>
              <a:rPr lang="en-US" dirty="0">
                <a:solidFill>
                  <a:srgbClr val="C00000"/>
                </a:solidFill>
              </a:rPr>
              <a:t>, we still live with a sinful nature </a:t>
            </a:r>
          </a:p>
          <a:p>
            <a:pPr lvl="1"/>
            <a:r>
              <a:rPr lang="en-US" i="1" dirty="0">
                <a:solidFill>
                  <a:srgbClr val="C00000"/>
                </a:solidFill>
              </a:rPr>
              <a:t>Positionally</a:t>
            </a:r>
            <a:r>
              <a:rPr lang="en-US" dirty="0">
                <a:solidFill>
                  <a:srgbClr val="C00000"/>
                </a:solidFill>
              </a:rPr>
              <a:t>, we stand before God as “new creations” – forgiven, justified, righteous</a:t>
            </a:r>
          </a:p>
          <a:p>
            <a:pPr lvl="1"/>
            <a:r>
              <a:rPr lang="en-US" dirty="0">
                <a:solidFill>
                  <a:srgbClr val="C00000"/>
                </a:solidFill>
              </a:rPr>
              <a:t>God promises freedom from penalty </a:t>
            </a:r>
            <a:r>
              <a:rPr lang="en-US" i="1" dirty="0">
                <a:solidFill>
                  <a:srgbClr val="C00000"/>
                </a:solidFill>
              </a:rPr>
              <a:t>and power </a:t>
            </a:r>
            <a:r>
              <a:rPr lang="en-US" dirty="0">
                <a:solidFill>
                  <a:srgbClr val="C00000"/>
                </a:solidFill>
              </a:rPr>
              <a:t>of sin</a:t>
            </a:r>
          </a:p>
          <a:p>
            <a:pPr lvl="1"/>
            <a:r>
              <a:rPr lang="en-US" dirty="0">
                <a:solidFill>
                  <a:srgbClr val="C00000"/>
                </a:solidFill>
              </a:rPr>
              <a:t>In heaven will we be free from the </a:t>
            </a:r>
            <a:r>
              <a:rPr lang="en-US" i="1" dirty="0">
                <a:solidFill>
                  <a:srgbClr val="C00000"/>
                </a:solidFill>
              </a:rPr>
              <a:t>presence</a:t>
            </a:r>
            <a:r>
              <a:rPr lang="en-US" dirty="0">
                <a:solidFill>
                  <a:srgbClr val="C00000"/>
                </a:solidFill>
              </a:rPr>
              <a:t> of sin</a:t>
            </a:r>
          </a:p>
          <a:p>
            <a:endParaRPr lang="en-US" dirty="0"/>
          </a:p>
        </p:txBody>
      </p:sp>
    </p:spTree>
    <p:extLst>
      <p:ext uri="{BB962C8B-B14F-4D97-AF65-F5344CB8AC3E}">
        <p14:creationId xmlns:p14="http://schemas.microsoft.com/office/powerpoint/2010/main" val="25333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9C64A-8FCF-C8E6-0B8F-5C058E8A744C}"/>
              </a:ext>
            </a:extLst>
          </p:cNvPr>
          <p:cNvSpPr>
            <a:spLocks noGrp="1"/>
          </p:cNvSpPr>
          <p:nvPr>
            <p:ph type="title"/>
          </p:nvPr>
        </p:nvSpPr>
        <p:spPr/>
        <p:txBody>
          <a:bodyPr/>
          <a:lstStyle/>
          <a:p>
            <a:r>
              <a:rPr lang="en-US" dirty="0"/>
              <a:t>A Matter of the Mind</a:t>
            </a:r>
          </a:p>
        </p:txBody>
      </p:sp>
      <p:sp>
        <p:nvSpPr>
          <p:cNvPr id="3" name="Content Placeholder 2">
            <a:extLst>
              <a:ext uri="{FF2B5EF4-FFF2-40B4-BE49-F238E27FC236}">
                <a16:creationId xmlns:a16="http://schemas.microsoft.com/office/drawing/2014/main" id="{0FF45AAD-353E-8151-D3C0-317D22E670E3}"/>
              </a:ext>
            </a:extLst>
          </p:cNvPr>
          <p:cNvSpPr>
            <a:spLocks noGrp="1"/>
          </p:cNvSpPr>
          <p:nvPr>
            <p:ph idx="1"/>
          </p:nvPr>
        </p:nvSpPr>
        <p:spPr/>
        <p:txBody>
          <a:bodyPr/>
          <a:lstStyle/>
          <a:p>
            <a:r>
              <a:rPr lang="en-US" dirty="0"/>
              <a:t>What evidence would cause people to say someone is more focused on things above and not on what’s here on earth?</a:t>
            </a:r>
          </a:p>
          <a:p>
            <a:r>
              <a:rPr lang="en-US" dirty="0"/>
              <a:t>How did God change your perspective, your focus after you became a Christian?</a:t>
            </a:r>
          </a:p>
          <a:p>
            <a:r>
              <a:rPr lang="en-US" dirty="0"/>
              <a:t>How exactly do we set our heart and mind on things above? What are these “things above” that we should set our minds on?</a:t>
            </a:r>
          </a:p>
        </p:txBody>
      </p:sp>
    </p:spTree>
    <p:extLst>
      <p:ext uri="{BB962C8B-B14F-4D97-AF65-F5344CB8AC3E}">
        <p14:creationId xmlns:p14="http://schemas.microsoft.com/office/powerpoint/2010/main" val="14092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00F2-EB1B-3D1A-B917-79CEE21F81BB}"/>
              </a:ext>
            </a:extLst>
          </p:cNvPr>
          <p:cNvSpPr>
            <a:spLocks noGrp="1"/>
          </p:cNvSpPr>
          <p:nvPr>
            <p:ph type="title"/>
          </p:nvPr>
        </p:nvSpPr>
        <p:spPr/>
        <p:txBody>
          <a:bodyPr/>
          <a:lstStyle/>
          <a:p>
            <a:pPr algn="l"/>
            <a:r>
              <a:rPr lang="en-US" dirty="0"/>
              <a:t>Listen for a change of clothing.</a:t>
            </a:r>
          </a:p>
        </p:txBody>
      </p:sp>
      <p:sp>
        <p:nvSpPr>
          <p:cNvPr id="3" name="Content Placeholder 2">
            <a:extLst>
              <a:ext uri="{FF2B5EF4-FFF2-40B4-BE49-F238E27FC236}">
                <a16:creationId xmlns:a16="http://schemas.microsoft.com/office/drawing/2014/main" id="{02C05F2B-28B6-49AC-337F-F419508C4BAE}"/>
              </a:ext>
            </a:extLst>
          </p:cNvPr>
          <p:cNvSpPr>
            <a:spLocks noGrp="1"/>
          </p:cNvSpPr>
          <p:nvPr>
            <p:ph idx="1"/>
          </p:nvPr>
        </p:nvSpPr>
        <p:spPr>
          <a:xfrm>
            <a:off x="1345074" y="1918222"/>
            <a:ext cx="9501851" cy="4351338"/>
          </a:xfrm>
        </p:spPr>
        <p:txBody>
          <a:bodyPr/>
          <a:lstStyle/>
          <a:p>
            <a:pPr marL="0" indent="0" algn="ctr">
              <a:buNone/>
            </a:pPr>
            <a:r>
              <a:rPr lang="en-US" dirty="0"/>
              <a:t>Colossians 3:12-15 (NIV)   Therefore, as God's chosen people, holy and dearly loved, clothe yourselves with compassion, kindness, humility, gentleness and patience. 13  Bear with each other and forgive whatever grievances you may have against </a:t>
            </a:r>
          </a:p>
        </p:txBody>
      </p:sp>
    </p:spTree>
    <p:extLst>
      <p:ext uri="{BB962C8B-B14F-4D97-AF65-F5344CB8AC3E}">
        <p14:creationId xmlns:p14="http://schemas.microsoft.com/office/powerpoint/2010/main" val="349776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51</TotalTime>
  <Words>1011</Words>
  <Application>Microsoft Office PowerPoint</Application>
  <PresentationFormat>Widescreen</PresentationFormat>
  <Paragraphs>71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The Lifestyle of Worship</vt:lpstr>
      <vt:lpstr>Video Introduction</vt:lpstr>
      <vt:lpstr>You were surprised …</vt:lpstr>
      <vt:lpstr>Listen for advice about thinking.</vt:lpstr>
      <vt:lpstr>Listen for advice about thinking.</vt:lpstr>
      <vt:lpstr>A Matter of the Mind</vt:lpstr>
      <vt:lpstr>A Matter of the Mind</vt:lpstr>
      <vt:lpstr>A Matter of the Mind</vt:lpstr>
      <vt:lpstr>Listen for a change of clothing.</vt:lpstr>
      <vt:lpstr>Listen for a change of clothing.</vt:lpstr>
      <vt:lpstr>Being Like Christ</vt:lpstr>
      <vt:lpstr>Being Like Christ</vt:lpstr>
      <vt:lpstr>Being Like Christ</vt:lpstr>
      <vt:lpstr>Listen for music.</vt:lpstr>
      <vt:lpstr>Gratitude and Honor</vt:lpstr>
      <vt:lpstr>Gratitude and Honor</vt:lpstr>
      <vt:lpstr>Application</vt:lpstr>
      <vt:lpstr>Application</vt:lpstr>
      <vt:lpstr>Application</vt:lpstr>
      <vt:lpstr>Family Activities</vt:lpstr>
      <vt:lpstr>The Lifestyle of Worship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1</cp:revision>
  <dcterms:created xsi:type="dcterms:W3CDTF">2025-01-23T15:24:05Z</dcterms:created>
  <dcterms:modified xsi:type="dcterms:W3CDTF">2025-01-23T16:15:54Z</dcterms:modified>
</cp:coreProperties>
</file>