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t="-17000" r="-9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9000"/>
                </a:schemeClr>
              </a:gs>
              <a:gs pos="64000">
                <a:schemeClr val="accent1">
                  <a:lumMod val="45000"/>
                  <a:lumOff val="55000"/>
                  <a:alpha val="90000"/>
                </a:schemeClr>
              </a:gs>
              <a:gs pos="83000">
                <a:schemeClr val="accent1">
                  <a:lumMod val="45000"/>
                  <a:lumOff val="55000"/>
                  <a:alpha val="90000"/>
                </a:schemeClr>
              </a:gs>
              <a:gs pos="100000">
                <a:schemeClr val="accent1">
                  <a:lumMod val="30000"/>
                  <a:lumOff val="70000"/>
                  <a:alpha val="91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tinyurl.com/2p8d7sy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xqzl5l5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Light and Glory</a:t>
            </a:r>
            <a:br>
              <a:rPr lang="en-US" dirty="0"/>
            </a:br>
            <a:r>
              <a:rPr lang="en-US" dirty="0"/>
              <a:t>of God</a:t>
            </a:r>
          </a:p>
        </p:txBody>
      </p:sp>
      <p:sp>
        <p:nvSpPr>
          <p:cNvPr id="3" name="Subtitle 2"/>
          <p:cNvSpPr>
            <a:spLocks noGrp="1"/>
          </p:cNvSpPr>
          <p:nvPr>
            <p:ph type="subTitle" idx="1"/>
          </p:nvPr>
        </p:nvSpPr>
        <p:spPr>
          <a:xfrm>
            <a:off x="1524000" y="3823854"/>
            <a:ext cx="9144000" cy="1433945"/>
          </a:xfrm>
        </p:spPr>
        <p:txBody>
          <a:bodyPr/>
          <a:lstStyle/>
          <a:p>
            <a:r>
              <a:rPr lang="en-US" dirty="0"/>
              <a:t>January 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7DDC-C4B9-4EF3-9665-E7A2466D5DC0}"/>
              </a:ext>
            </a:extLst>
          </p:cNvPr>
          <p:cNvSpPr>
            <a:spLocks noGrp="1"/>
          </p:cNvSpPr>
          <p:nvPr>
            <p:ph type="title"/>
          </p:nvPr>
        </p:nvSpPr>
        <p:spPr/>
        <p:txBody>
          <a:bodyPr/>
          <a:lstStyle/>
          <a:p>
            <a:r>
              <a:rPr lang="en-US" dirty="0"/>
              <a:t>Prophecy of Light</a:t>
            </a:r>
          </a:p>
        </p:txBody>
      </p:sp>
      <p:sp>
        <p:nvSpPr>
          <p:cNvPr id="3" name="Content Placeholder 2">
            <a:extLst>
              <a:ext uri="{FF2B5EF4-FFF2-40B4-BE49-F238E27FC236}">
                <a16:creationId xmlns:a16="http://schemas.microsoft.com/office/drawing/2014/main" id="{A7AD699E-204E-44F6-AF54-850379B6C5E8}"/>
              </a:ext>
            </a:extLst>
          </p:cNvPr>
          <p:cNvSpPr>
            <a:spLocks noGrp="1"/>
          </p:cNvSpPr>
          <p:nvPr>
            <p:ph idx="1"/>
          </p:nvPr>
        </p:nvSpPr>
        <p:spPr/>
        <p:txBody>
          <a:bodyPr/>
          <a:lstStyle/>
          <a:p>
            <a:r>
              <a:rPr lang="en-US" dirty="0"/>
              <a:t>Where in our culture is the light of Jesus desperately needed? </a:t>
            </a:r>
          </a:p>
          <a:p>
            <a:r>
              <a:rPr lang="en-US" dirty="0"/>
              <a:t>What of Simeon’s prophecy is still true today? </a:t>
            </a:r>
          </a:p>
          <a:p>
            <a:r>
              <a:rPr lang="en-US" dirty="0"/>
              <a:t>What do these verses teach us about God’s heart for the nations? </a:t>
            </a:r>
          </a:p>
        </p:txBody>
      </p:sp>
    </p:spTree>
    <p:extLst>
      <p:ext uri="{BB962C8B-B14F-4D97-AF65-F5344CB8AC3E}">
        <p14:creationId xmlns:p14="http://schemas.microsoft.com/office/powerpoint/2010/main" val="413308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6CDB-38F0-407E-8FE9-6D26AB72A8BE}"/>
              </a:ext>
            </a:extLst>
          </p:cNvPr>
          <p:cNvSpPr>
            <a:spLocks noGrp="1"/>
          </p:cNvSpPr>
          <p:nvPr>
            <p:ph type="title"/>
          </p:nvPr>
        </p:nvSpPr>
        <p:spPr>
          <a:xfrm>
            <a:off x="657921" y="365125"/>
            <a:ext cx="10961649" cy="1325563"/>
          </a:xfrm>
        </p:spPr>
        <p:txBody>
          <a:bodyPr>
            <a:normAutofit/>
          </a:bodyPr>
          <a:lstStyle/>
          <a:p>
            <a:r>
              <a:rPr lang="en-US" sz="4200" dirty="0"/>
              <a:t>Listen for how Jesus would change the world.</a:t>
            </a:r>
          </a:p>
        </p:txBody>
      </p:sp>
      <p:sp>
        <p:nvSpPr>
          <p:cNvPr id="3" name="Content Placeholder 2">
            <a:extLst>
              <a:ext uri="{FF2B5EF4-FFF2-40B4-BE49-F238E27FC236}">
                <a16:creationId xmlns:a16="http://schemas.microsoft.com/office/drawing/2014/main" id="{380AC3E6-6824-4E76-ADDA-4B041D99C1D7}"/>
              </a:ext>
            </a:extLst>
          </p:cNvPr>
          <p:cNvSpPr>
            <a:spLocks noGrp="1"/>
          </p:cNvSpPr>
          <p:nvPr>
            <p:ph idx="1"/>
          </p:nvPr>
        </p:nvSpPr>
        <p:spPr>
          <a:xfrm>
            <a:off x="1873403" y="2141033"/>
            <a:ext cx="8710961" cy="3890963"/>
          </a:xfrm>
        </p:spPr>
        <p:txBody>
          <a:bodyPr/>
          <a:lstStyle/>
          <a:p>
            <a:pPr marL="0" indent="0" algn="ctr">
              <a:buNone/>
            </a:pPr>
            <a:r>
              <a:rPr lang="en-US" dirty="0"/>
              <a:t>Luke 2:33-35 (NIV)   The child's father and mother marveled at what was said about him. 34  Then Simeon blessed them and said to Mary, his mother: "This child is destined to cause the </a:t>
            </a:r>
          </a:p>
        </p:txBody>
      </p:sp>
    </p:spTree>
    <p:extLst>
      <p:ext uri="{BB962C8B-B14F-4D97-AF65-F5344CB8AC3E}">
        <p14:creationId xmlns:p14="http://schemas.microsoft.com/office/powerpoint/2010/main" val="303146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6CDB-38F0-407E-8FE9-6D26AB72A8BE}"/>
              </a:ext>
            </a:extLst>
          </p:cNvPr>
          <p:cNvSpPr>
            <a:spLocks noGrp="1"/>
          </p:cNvSpPr>
          <p:nvPr>
            <p:ph type="title"/>
          </p:nvPr>
        </p:nvSpPr>
        <p:spPr>
          <a:xfrm>
            <a:off x="657921" y="365125"/>
            <a:ext cx="10961649" cy="1325563"/>
          </a:xfrm>
        </p:spPr>
        <p:txBody>
          <a:bodyPr>
            <a:normAutofit/>
          </a:bodyPr>
          <a:lstStyle/>
          <a:p>
            <a:r>
              <a:rPr lang="en-US" sz="4200" dirty="0"/>
              <a:t>Listen for how Jesus would change the world.</a:t>
            </a:r>
          </a:p>
        </p:txBody>
      </p:sp>
      <p:sp>
        <p:nvSpPr>
          <p:cNvPr id="3" name="Content Placeholder 2">
            <a:extLst>
              <a:ext uri="{FF2B5EF4-FFF2-40B4-BE49-F238E27FC236}">
                <a16:creationId xmlns:a16="http://schemas.microsoft.com/office/drawing/2014/main" id="{380AC3E6-6824-4E76-ADDA-4B041D99C1D7}"/>
              </a:ext>
            </a:extLst>
          </p:cNvPr>
          <p:cNvSpPr>
            <a:spLocks noGrp="1"/>
          </p:cNvSpPr>
          <p:nvPr>
            <p:ph idx="1"/>
          </p:nvPr>
        </p:nvSpPr>
        <p:spPr>
          <a:xfrm>
            <a:off x="1873403" y="2141033"/>
            <a:ext cx="8710961" cy="3890963"/>
          </a:xfrm>
        </p:spPr>
        <p:txBody>
          <a:bodyPr/>
          <a:lstStyle/>
          <a:p>
            <a:pPr marL="0" indent="0" algn="ctr">
              <a:buNone/>
            </a:pPr>
            <a:r>
              <a:rPr lang="en-US" dirty="0"/>
              <a:t> falling and rising of many in Israel, and to be a sign that will be spoken against, 35  so that the thoughts of many hearts will be revealed. And a sword will pierce your own soul too."</a:t>
            </a:r>
          </a:p>
        </p:txBody>
      </p:sp>
      <p:pic>
        <p:nvPicPr>
          <p:cNvPr id="4" name="Picture 3">
            <a:extLst>
              <a:ext uri="{FF2B5EF4-FFF2-40B4-BE49-F238E27FC236}">
                <a16:creationId xmlns:a16="http://schemas.microsoft.com/office/drawing/2014/main" id="{A477855B-A8E3-4D70-AAC0-7B45DD7CFEDD}"/>
              </a:ext>
            </a:extLst>
          </p:cNvPr>
          <p:cNvPicPr>
            <a:picLocks noChangeAspect="1"/>
          </p:cNvPicPr>
          <p:nvPr/>
        </p:nvPicPr>
        <p:blipFill>
          <a:blip r:embed="rId2">
            <a:duotone>
              <a:prstClr val="black"/>
              <a:schemeClr val="accent1">
                <a:tint val="45000"/>
                <a:satMod val="400000"/>
              </a:schemeClr>
            </a:duotone>
          </a:blip>
          <a:stretch>
            <a:fillRect/>
          </a:stretch>
        </p:blipFill>
        <p:spPr>
          <a:xfrm>
            <a:off x="4972190" y="5259909"/>
            <a:ext cx="2247619"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986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ACE3-30DD-4ED2-807A-FFE92F00581B}"/>
              </a:ext>
            </a:extLst>
          </p:cNvPr>
          <p:cNvSpPr>
            <a:spLocks noGrp="1"/>
          </p:cNvSpPr>
          <p:nvPr>
            <p:ph type="title"/>
          </p:nvPr>
        </p:nvSpPr>
        <p:spPr/>
        <p:txBody>
          <a:bodyPr/>
          <a:lstStyle/>
          <a:p>
            <a:r>
              <a:rPr lang="en-US" dirty="0"/>
              <a:t>Prophecy of Death</a:t>
            </a:r>
          </a:p>
        </p:txBody>
      </p:sp>
      <p:sp>
        <p:nvSpPr>
          <p:cNvPr id="3" name="Content Placeholder 2">
            <a:extLst>
              <a:ext uri="{FF2B5EF4-FFF2-40B4-BE49-F238E27FC236}">
                <a16:creationId xmlns:a16="http://schemas.microsoft.com/office/drawing/2014/main" id="{827844A1-DA6D-4F3D-8AAE-9BB5843E7977}"/>
              </a:ext>
            </a:extLst>
          </p:cNvPr>
          <p:cNvSpPr>
            <a:spLocks noGrp="1"/>
          </p:cNvSpPr>
          <p:nvPr>
            <p:ph idx="1"/>
          </p:nvPr>
        </p:nvSpPr>
        <p:spPr/>
        <p:txBody>
          <a:bodyPr/>
          <a:lstStyle/>
          <a:p>
            <a:r>
              <a:rPr lang="en-US" dirty="0"/>
              <a:t>How did Mary and Joseph respond to Simeon? </a:t>
            </a:r>
          </a:p>
          <a:p>
            <a:r>
              <a:rPr lang="en-US" dirty="0"/>
              <a:t>What are some of the encouraging and yet sobering thoughts these prophecies would bring a brand-new parent?</a:t>
            </a:r>
          </a:p>
          <a:p>
            <a:r>
              <a:rPr lang="en-US" dirty="0"/>
              <a:t>What crisis would the child create for all people? </a:t>
            </a:r>
          </a:p>
        </p:txBody>
      </p:sp>
      <p:graphicFrame>
        <p:nvGraphicFramePr>
          <p:cNvPr id="4" name="Table 4">
            <a:extLst>
              <a:ext uri="{FF2B5EF4-FFF2-40B4-BE49-F238E27FC236}">
                <a16:creationId xmlns:a16="http://schemas.microsoft.com/office/drawing/2014/main" id="{5D77E633-5A62-45C4-99C5-212E753CE794}"/>
              </a:ext>
            </a:extLst>
          </p:cNvPr>
          <p:cNvGraphicFramePr>
            <a:graphicFrameLocks noGrp="1"/>
          </p:cNvGraphicFramePr>
          <p:nvPr>
            <p:extLst>
              <p:ext uri="{D42A27DB-BD31-4B8C-83A1-F6EECF244321}">
                <p14:modId xmlns:p14="http://schemas.microsoft.com/office/powerpoint/2010/main" val="1702636500"/>
              </p:ext>
            </p:extLst>
          </p:nvPr>
        </p:nvGraphicFramePr>
        <p:xfrm>
          <a:off x="1206810" y="4354964"/>
          <a:ext cx="10146990" cy="1645920"/>
        </p:xfrm>
        <a:graphic>
          <a:graphicData uri="http://schemas.openxmlformats.org/drawingml/2006/table">
            <a:tbl>
              <a:tblPr firstRow="1" bandRow="1">
                <a:tableStyleId>{5C22544A-7EE6-4342-B048-85BDC9FD1C3A}</a:tableStyleId>
              </a:tblPr>
              <a:tblGrid>
                <a:gridCol w="5073495">
                  <a:extLst>
                    <a:ext uri="{9D8B030D-6E8A-4147-A177-3AD203B41FA5}">
                      <a16:colId xmlns:a16="http://schemas.microsoft.com/office/drawing/2014/main" val="3701462938"/>
                    </a:ext>
                  </a:extLst>
                </a:gridCol>
                <a:gridCol w="5073495">
                  <a:extLst>
                    <a:ext uri="{9D8B030D-6E8A-4147-A177-3AD203B41FA5}">
                      <a16:colId xmlns:a16="http://schemas.microsoft.com/office/drawing/2014/main" val="1247965057"/>
                    </a:ext>
                  </a:extLst>
                </a:gridCol>
              </a:tblGrid>
              <a:tr h="370840">
                <a:tc>
                  <a:txBody>
                    <a:bodyPr/>
                    <a:lstStyle/>
                    <a:p>
                      <a:pPr algn="ctr"/>
                      <a:r>
                        <a:rPr lang="en-US" sz="3200" dirty="0"/>
                        <a:t>Encouraging Thoughts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Sobering Thoughts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710335"/>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635797"/>
                  </a:ext>
                </a:extLst>
              </a:tr>
            </a:tbl>
          </a:graphicData>
        </a:graphic>
      </p:graphicFrame>
    </p:spTree>
    <p:extLst>
      <p:ext uri="{BB962C8B-B14F-4D97-AF65-F5344CB8AC3E}">
        <p14:creationId xmlns:p14="http://schemas.microsoft.com/office/powerpoint/2010/main" val="16128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14F4-A23B-45AA-AAE8-708F60FE4379}"/>
              </a:ext>
            </a:extLst>
          </p:cNvPr>
          <p:cNvSpPr>
            <a:spLocks noGrp="1"/>
          </p:cNvSpPr>
          <p:nvPr>
            <p:ph type="title"/>
          </p:nvPr>
        </p:nvSpPr>
        <p:spPr/>
        <p:txBody>
          <a:bodyPr/>
          <a:lstStyle/>
          <a:p>
            <a:r>
              <a:rPr lang="en-US" dirty="0"/>
              <a:t>Prophecy of Death</a:t>
            </a:r>
          </a:p>
        </p:txBody>
      </p:sp>
      <p:sp>
        <p:nvSpPr>
          <p:cNvPr id="3" name="Content Placeholder 2">
            <a:extLst>
              <a:ext uri="{FF2B5EF4-FFF2-40B4-BE49-F238E27FC236}">
                <a16:creationId xmlns:a16="http://schemas.microsoft.com/office/drawing/2014/main" id="{619EB160-21DB-4820-8C08-D0BDD6BE23DE}"/>
              </a:ext>
            </a:extLst>
          </p:cNvPr>
          <p:cNvSpPr>
            <a:spLocks noGrp="1"/>
          </p:cNvSpPr>
          <p:nvPr>
            <p:ph idx="1"/>
          </p:nvPr>
        </p:nvSpPr>
        <p:spPr/>
        <p:txBody>
          <a:bodyPr/>
          <a:lstStyle/>
          <a:p>
            <a:r>
              <a:rPr lang="en-US" dirty="0"/>
              <a:t>Why do some people respond positively to Jesus and others do not?</a:t>
            </a:r>
          </a:p>
          <a:p>
            <a:r>
              <a:rPr lang="en-US" dirty="0">
                <a:solidFill>
                  <a:srgbClr val="C00000"/>
                </a:solidFill>
              </a:rPr>
              <a:t>Consider who you know who has not accepted Jesus as Savior and Lord.</a:t>
            </a:r>
          </a:p>
          <a:p>
            <a:pPr lvl="1"/>
            <a:r>
              <a:rPr lang="en-US" dirty="0">
                <a:solidFill>
                  <a:srgbClr val="C00000"/>
                </a:solidFill>
              </a:rPr>
              <a:t>Their heart is “revealed.”</a:t>
            </a:r>
          </a:p>
          <a:p>
            <a:pPr lvl="1"/>
            <a:r>
              <a:rPr lang="en-US" dirty="0">
                <a:solidFill>
                  <a:srgbClr val="C00000"/>
                </a:solidFill>
              </a:rPr>
              <a:t>They still have opportunity to repent of unbelief.</a:t>
            </a:r>
          </a:p>
          <a:p>
            <a:pPr lvl="1"/>
            <a:r>
              <a:rPr lang="en-US" dirty="0">
                <a:solidFill>
                  <a:srgbClr val="C00000"/>
                </a:solidFill>
              </a:rPr>
              <a:t>They either need more Truth or to be convicted (convinced) by God’s Holy Spirit.</a:t>
            </a:r>
          </a:p>
        </p:txBody>
      </p:sp>
      <p:sp>
        <p:nvSpPr>
          <p:cNvPr id="4" name="TextBox 3">
            <a:extLst>
              <a:ext uri="{FF2B5EF4-FFF2-40B4-BE49-F238E27FC236}">
                <a16:creationId xmlns:a16="http://schemas.microsoft.com/office/drawing/2014/main" id="{A0F9C6EA-387F-48C1-A898-82D063F7DD45}"/>
              </a:ext>
            </a:extLst>
          </p:cNvPr>
          <p:cNvSpPr txBox="1"/>
          <p:nvPr/>
        </p:nvSpPr>
        <p:spPr>
          <a:xfrm rot="21198474">
            <a:off x="4363844" y="3124131"/>
            <a:ext cx="3133493"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600" dirty="0"/>
              <a:t>Let’s pray for them … right now</a:t>
            </a:r>
          </a:p>
        </p:txBody>
      </p:sp>
    </p:spTree>
    <p:extLst>
      <p:ext uri="{BB962C8B-B14F-4D97-AF65-F5344CB8AC3E}">
        <p14:creationId xmlns:p14="http://schemas.microsoft.com/office/powerpoint/2010/main" val="86907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DD2D-46B1-448A-9167-CE5F450E2907}"/>
              </a:ext>
            </a:extLst>
          </p:cNvPr>
          <p:cNvSpPr>
            <a:spLocks noGrp="1"/>
          </p:cNvSpPr>
          <p:nvPr>
            <p:ph type="title"/>
          </p:nvPr>
        </p:nvSpPr>
        <p:spPr/>
        <p:txBody>
          <a:bodyPr/>
          <a:lstStyle/>
          <a:p>
            <a:r>
              <a:rPr lang="en-US" dirty="0"/>
              <a:t>Prophecy of Death</a:t>
            </a:r>
          </a:p>
        </p:txBody>
      </p:sp>
      <p:sp>
        <p:nvSpPr>
          <p:cNvPr id="3" name="Content Placeholder 2">
            <a:extLst>
              <a:ext uri="{FF2B5EF4-FFF2-40B4-BE49-F238E27FC236}">
                <a16:creationId xmlns:a16="http://schemas.microsoft.com/office/drawing/2014/main" id="{731B0FCF-372D-4F6C-99E2-0EE1A9FD7582}"/>
              </a:ext>
            </a:extLst>
          </p:cNvPr>
          <p:cNvSpPr>
            <a:spLocks noGrp="1"/>
          </p:cNvSpPr>
          <p:nvPr>
            <p:ph idx="1"/>
          </p:nvPr>
        </p:nvSpPr>
        <p:spPr/>
        <p:txBody>
          <a:bodyPr/>
          <a:lstStyle/>
          <a:p>
            <a:r>
              <a:rPr lang="en-US" dirty="0"/>
              <a:t>How can the hope and peace of Jesus encourage you in 2022?</a:t>
            </a:r>
          </a:p>
        </p:txBody>
      </p:sp>
      <p:pic>
        <p:nvPicPr>
          <p:cNvPr id="5" name="Picture 4" descr="Calendar&#10;&#10;Description automatically generated">
            <a:extLst>
              <a:ext uri="{FF2B5EF4-FFF2-40B4-BE49-F238E27FC236}">
                <a16:creationId xmlns:a16="http://schemas.microsoft.com/office/drawing/2014/main" id="{BE23B9B8-5894-4E4F-B2EB-F4B2D28500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5352" y="2887870"/>
            <a:ext cx="4221296" cy="3289093"/>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258039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4D90-9981-44C2-9ECD-8E51A860100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3A2FC6D-A641-45EB-B36A-1C4891C0E23D}"/>
              </a:ext>
            </a:extLst>
          </p:cNvPr>
          <p:cNvSpPr>
            <a:spLocks noGrp="1"/>
          </p:cNvSpPr>
          <p:nvPr>
            <p:ph idx="1"/>
          </p:nvPr>
        </p:nvSpPr>
        <p:spPr>
          <a:xfrm>
            <a:off x="838200" y="2040673"/>
            <a:ext cx="10515600" cy="4136290"/>
          </a:xfrm>
        </p:spPr>
        <p:txBody>
          <a:bodyPr/>
          <a:lstStyle/>
          <a:p>
            <a:r>
              <a:rPr lang="en-US" dirty="0"/>
              <a:t>Remember. </a:t>
            </a:r>
          </a:p>
          <a:p>
            <a:pPr lvl="1"/>
            <a:r>
              <a:rPr lang="en-US" dirty="0"/>
              <a:t>Take a moment and think about how Jesus’ life and ministry revealed the light and glory of God to you. </a:t>
            </a:r>
          </a:p>
          <a:p>
            <a:pPr lvl="1"/>
            <a:r>
              <a:rPr lang="en-US" dirty="0"/>
              <a:t>How can you remind yourself of Jesus’ example daily?</a:t>
            </a:r>
          </a:p>
          <a:p>
            <a:endParaRPr lang="en-US" dirty="0"/>
          </a:p>
        </p:txBody>
      </p:sp>
    </p:spTree>
    <p:extLst>
      <p:ext uri="{BB962C8B-B14F-4D97-AF65-F5344CB8AC3E}">
        <p14:creationId xmlns:p14="http://schemas.microsoft.com/office/powerpoint/2010/main" val="75778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4D90-9981-44C2-9ECD-8E51A860100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3A2FC6D-A641-45EB-B36A-1C4891C0E23D}"/>
              </a:ext>
            </a:extLst>
          </p:cNvPr>
          <p:cNvSpPr>
            <a:spLocks noGrp="1"/>
          </p:cNvSpPr>
          <p:nvPr>
            <p:ph idx="1"/>
          </p:nvPr>
        </p:nvSpPr>
        <p:spPr>
          <a:xfrm>
            <a:off x="838200" y="1962615"/>
            <a:ext cx="10515600" cy="4214348"/>
          </a:xfrm>
        </p:spPr>
        <p:txBody>
          <a:bodyPr/>
          <a:lstStyle/>
          <a:p>
            <a:r>
              <a:rPr lang="en-US" dirty="0"/>
              <a:t>Reflect. </a:t>
            </a:r>
          </a:p>
          <a:p>
            <a:pPr lvl="1"/>
            <a:r>
              <a:rPr lang="en-US" dirty="0"/>
              <a:t>Consider some people in your life who need to know that Jesus has revealed God’s glory and love. </a:t>
            </a:r>
          </a:p>
          <a:p>
            <a:pPr lvl="1"/>
            <a:r>
              <a:rPr lang="en-US" dirty="0"/>
              <a:t>Spend some time in prayer asking God for an opportunity to share the gospel with one of them in the coming week.</a:t>
            </a:r>
          </a:p>
          <a:p>
            <a:endParaRPr lang="en-US" dirty="0"/>
          </a:p>
        </p:txBody>
      </p:sp>
    </p:spTree>
    <p:extLst>
      <p:ext uri="{BB962C8B-B14F-4D97-AF65-F5344CB8AC3E}">
        <p14:creationId xmlns:p14="http://schemas.microsoft.com/office/powerpoint/2010/main" val="49066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4D90-9981-44C2-9ECD-8E51A860100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3A2FC6D-A641-45EB-B36A-1C4891C0E23D}"/>
              </a:ext>
            </a:extLst>
          </p:cNvPr>
          <p:cNvSpPr>
            <a:spLocks noGrp="1"/>
          </p:cNvSpPr>
          <p:nvPr>
            <p:ph idx="1"/>
          </p:nvPr>
        </p:nvSpPr>
        <p:spPr/>
        <p:txBody>
          <a:bodyPr>
            <a:normAutofit/>
          </a:bodyPr>
          <a:lstStyle/>
          <a:p>
            <a:r>
              <a:rPr lang="en-US" dirty="0"/>
              <a:t>Redeem. </a:t>
            </a:r>
          </a:p>
          <a:p>
            <a:pPr lvl="1"/>
            <a:r>
              <a:rPr lang="en-US" dirty="0"/>
              <a:t>Just as Jesus reveals the light and glory of God to us, we are called to follow His example and share the light and glory of God with others. </a:t>
            </a:r>
          </a:p>
          <a:p>
            <a:pPr lvl="1"/>
            <a:r>
              <a:rPr lang="en-US" dirty="0"/>
              <a:t>Find a place in your community that needs to see God’s light. </a:t>
            </a:r>
          </a:p>
          <a:p>
            <a:pPr lvl="1"/>
            <a:r>
              <a:rPr lang="en-US" dirty="0"/>
              <a:t>Invite some friends to go along with you to minister to that community. </a:t>
            </a:r>
          </a:p>
          <a:p>
            <a:endParaRPr lang="en-US" dirty="0"/>
          </a:p>
        </p:txBody>
      </p:sp>
    </p:spTree>
    <p:extLst>
      <p:ext uri="{BB962C8B-B14F-4D97-AF65-F5344CB8AC3E}">
        <p14:creationId xmlns:p14="http://schemas.microsoft.com/office/powerpoint/2010/main" val="3889090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751B7-F729-4749-A1D7-A6FD7EEE596D}"/>
              </a:ext>
            </a:extLst>
          </p:cNvPr>
          <p:cNvSpPr>
            <a:spLocks noGrp="1"/>
          </p:cNvSpPr>
          <p:nvPr>
            <p:ph type="title"/>
          </p:nvPr>
        </p:nvSpPr>
        <p:spPr/>
        <p:txBody>
          <a:bodyPr/>
          <a:lstStyle/>
          <a:p>
            <a:r>
              <a:rPr lang="en-US" dirty="0"/>
              <a:t>Family Activities</a:t>
            </a:r>
          </a:p>
        </p:txBody>
      </p:sp>
      <p:pic>
        <p:nvPicPr>
          <p:cNvPr id="6" name="Picture 5" descr="Diagram&#10;&#10;Description automatically generated">
            <a:extLst>
              <a:ext uri="{FF2B5EF4-FFF2-40B4-BE49-F238E27FC236}">
                <a16:creationId xmlns:a16="http://schemas.microsoft.com/office/drawing/2014/main" id="{E17829F2-425D-4CAD-8F9F-24395E3D3217}"/>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762015">
            <a:off x="6567163" y="2213239"/>
            <a:ext cx="3022209" cy="5330282"/>
          </a:xfrm>
          <a:prstGeom prst="rect">
            <a:avLst/>
          </a:prstGeom>
          <a:ln>
            <a:noFill/>
          </a:ln>
          <a:effectLst>
            <a:outerShdw blurRad="292100" dist="139700" dir="2700000" algn="tl" rotWithShape="0">
              <a:srgbClr val="333333">
                <a:alpha val="65000"/>
              </a:srgbClr>
            </a:outerShdw>
          </a:effectLst>
          <a:scene3d>
            <a:camera prst="isometricOffAxis2Top"/>
            <a:lightRig rig="threePt" dir="t"/>
          </a:scene3d>
        </p:spPr>
      </p:pic>
      <p:pic>
        <p:nvPicPr>
          <p:cNvPr id="8" name="Picture 7" descr="A picture containing text, vector graphics&#10;&#10;Description automatically generated">
            <a:extLst>
              <a:ext uri="{FF2B5EF4-FFF2-40B4-BE49-F238E27FC236}">
                <a16:creationId xmlns:a16="http://schemas.microsoft.com/office/drawing/2014/main" id="{D7F69363-2784-4DF6-A5DE-F7282EB7F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060" y="2148840"/>
            <a:ext cx="2751087" cy="3874770"/>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F304605E-D1BB-4CCA-AC97-1311564A2620}"/>
              </a:ext>
            </a:extLst>
          </p:cNvPr>
          <p:cNvSpPr/>
          <p:nvPr/>
        </p:nvSpPr>
        <p:spPr>
          <a:xfrm>
            <a:off x="5737860" y="1463040"/>
            <a:ext cx="4880610" cy="1965960"/>
          </a:xfrm>
          <a:prstGeom prst="wedgeRoundRectCallout">
            <a:avLst>
              <a:gd name="adj1" fmla="val -73387"/>
              <a:gd name="adj2" fmla="val -456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These scrambled words from Luke 2:25 – 35 (NIV) provide the key to the secret message from Republic of </a:t>
            </a:r>
            <a:r>
              <a:rPr lang="en-US" dirty="0" err="1">
                <a:latin typeface="Comic Sans MS" panose="030F0702030302020204" pitchFamily="66" charset="0"/>
              </a:rPr>
              <a:t>Kezilip</a:t>
            </a:r>
            <a:r>
              <a:rPr lang="en-US" dirty="0">
                <a:latin typeface="Comic Sans MS" panose="030F0702030302020204" pitchFamily="66" charset="0"/>
              </a:rPr>
              <a:t>.  We need your help.  If you get stuck find help and other intrigue at  </a:t>
            </a:r>
            <a:r>
              <a:rPr lang="en-US" sz="1600" u="sng" kern="1200" dirty="0">
                <a:solidFill>
                  <a:srgbClr val="0563C1"/>
                </a:solidFill>
                <a:effectLst/>
                <a:latin typeface="Comic Sans MS" panose="030F0702030302020204" pitchFamily="66" charset="0"/>
                <a:ea typeface="Calibri" panose="020F0502020204030204" pitchFamily="34" charset="0"/>
                <a:hlinkClick r:id="rId4"/>
              </a:rPr>
              <a:t>https://tinyurl.com/2p8d7sya</a:t>
            </a:r>
            <a:r>
              <a:rPr lang="en-US" sz="1600" u="sng" kern="1200" dirty="0">
                <a:solidFill>
                  <a:srgbClr val="0563C1"/>
                </a:solidFill>
                <a:effectLst/>
                <a:latin typeface="Comic Sans MS" panose="030F0702030302020204" pitchFamily="66" charset="0"/>
                <a:ea typeface="Calibri" panose="020F0502020204030204" pitchFamily="34"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66731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A48AF-A51A-4A78-A9C1-FB3560FA1243}"/>
              </a:ext>
            </a:extLst>
          </p:cNvPr>
          <p:cNvSpPr>
            <a:spLocks noGrp="1"/>
          </p:cNvSpPr>
          <p:nvPr>
            <p:ph type="title"/>
          </p:nvPr>
        </p:nvSpPr>
        <p:spPr/>
        <p:txBody>
          <a:bodyPr/>
          <a:lstStyle/>
          <a:p>
            <a:r>
              <a:rPr lang="en-US" dirty="0"/>
              <a:t>Video Introduction</a:t>
            </a:r>
          </a:p>
        </p:txBody>
      </p:sp>
      <p:pic>
        <p:nvPicPr>
          <p:cNvPr id="6" name="Picture 5" descr="A screenshot of a video game&#10;&#10;Description automatically generated with medium confidence">
            <a:hlinkClick r:id="rId2"/>
            <a:extLst>
              <a:ext uri="{FF2B5EF4-FFF2-40B4-BE49-F238E27FC236}">
                <a16:creationId xmlns:a16="http://schemas.microsoft.com/office/drawing/2014/main" id="{62285531-D70F-480E-B43C-175A578B3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744" y="1200374"/>
            <a:ext cx="7082512" cy="4766010"/>
          </a:xfrm>
          <a:prstGeom prst="rect">
            <a:avLst/>
          </a:prstGeom>
        </p:spPr>
      </p:pic>
      <p:sp>
        <p:nvSpPr>
          <p:cNvPr id="7" name="TextBox 6">
            <a:extLst>
              <a:ext uri="{FF2B5EF4-FFF2-40B4-BE49-F238E27FC236}">
                <a16:creationId xmlns:a16="http://schemas.microsoft.com/office/drawing/2014/main" id="{E03DD503-1A20-484C-A409-DD99CEA5AA00}"/>
              </a:ext>
            </a:extLst>
          </p:cNvPr>
          <p:cNvSpPr txBox="1"/>
          <p:nvPr/>
        </p:nvSpPr>
        <p:spPr>
          <a:xfrm>
            <a:off x="4310743" y="5617029"/>
            <a:ext cx="3360717" cy="369332"/>
          </a:xfrm>
          <a:prstGeom prst="rect">
            <a:avLst/>
          </a:prstGeom>
          <a:noFill/>
        </p:spPr>
        <p:txBody>
          <a:bodyPr wrap="square" rtlCol="0">
            <a:spAutoFit/>
          </a:bodyPr>
          <a:lstStyle/>
          <a:p>
            <a:pPr algn="ctr"/>
            <a:r>
              <a:rPr lang="en-US" dirty="0">
                <a:hlinkClick r:id="rId2"/>
              </a:rPr>
              <a:t>View Video</a:t>
            </a:r>
            <a:endParaRPr lang="en-US" dirty="0"/>
          </a:p>
        </p:txBody>
      </p:sp>
    </p:spTree>
    <p:extLst>
      <p:ext uri="{BB962C8B-B14F-4D97-AF65-F5344CB8AC3E}">
        <p14:creationId xmlns:p14="http://schemas.microsoft.com/office/powerpoint/2010/main" val="354738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Light and Glory</a:t>
            </a:r>
            <a:br>
              <a:rPr lang="en-US" dirty="0"/>
            </a:br>
            <a:r>
              <a:rPr lang="en-US" dirty="0"/>
              <a:t>of God</a:t>
            </a:r>
          </a:p>
        </p:txBody>
      </p:sp>
      <p:sp>
        <p:nvSpPr>
          <p:cNvPr id="3" name="Subtitle 2"/>
          <p:cNvSpPr>
            <a:spLocks noGrp="1"/>
          </p:cNvSpPr>
          <p:nvPr>
            <p:ph type="subTitle" idx="1"/>
          </p:nvPr>
        </p:nvSpPr>
        <p:spPr>
          <a:xfrm>
            <a:off x="1524000" y="3823854"/>
            <a:ext cx="9144000" cy="1433945"/>
          </a:xfrm>
        </p:spPr>
        <p:txBody>
          <a:bodyPr/>
          <a:lstStyle/>
          <a:p>
            <a:r>
              <a:rPr lang="en-US" dirty="0"/>
              <a:t>January 2</a:t>
            </a:r>
          </a:p>
        </p:txBody>
      </p:sp>
    </p:spTree>
    <p:extLst>
      <p:ext uri="{BB962C8B-B14F-4D97-AF65-F5344CB8AC3E}">
        <p14:creationId xmlns:p14="http://schemas.microsoft.com/office/powerpoint/2010/main" val="127441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C14305-5820-4860-B35C-C60A3646A6D5}"/>
              </a:ext>
            </a:extLst>
          </p:cNvPr>
          <p:cNvSpPr>
            <a:spLocks noGrp="1"/>
          </p:cNvSpPr>
          <p:nvPr>
            <p:ph type="title"/>
          </p:nvPr>
        </p:nvSpPr>
        <p:spPr/>
        <p:txBody>
          <a:bodyPr/>
          <a:lstStyle/>
          <a:p>
            <a:r>
              <a:rPr lang="en-US" dirty="0"/>
              <a:t>Who </a:t>
            </a:r>
            <a:r>
              <a:rPr lang="en-US" dirty="0" err="1"/>
              <a:t>would’a</a:t>
            </a:r>
            <a:r>
              <a:rPr lang="en-US" dirty="0"/>
              <a:t> </a:t>
            </a:r>
            <a:r>
              <a:rPr lang="en-US" dirty="0" err="1"/>
              <a:t>thunk</a:t>
            </a:r>
            <a:r>
              <a:rPr lang="en-US" dirty="0"/>
              <a:t> it?</a:t>
            </a:r>
          </a:p>
        </p:txBody>
      </p:sp>
      <p:sp>
        <p:nvSpPr>
          <p:cNvPr id="4" name="Content Placeholder 3">
            <a:extLst>
              <a:ext uri="{FF2B5EF4-FFF2-40B4-BE49-F238E27FC236}">
                <a16:creationId xmlns:a16="http://schemas.microsoft.com/office/drawing/2014/main" id="{29EDC8CF-FE03-40E8-843A-206629B13877}"/>
              </a:ext>
            </a:extLst>
          </p:cNvPr>
          <p:cNvSpPr>
            <a:spLocks noGrp="1"/>
          </p:cNvSpPr>
          <p:nvPr>
            <p:ph idx="1"/>
          </p:nvPr>
        </p:nvSpPr>
        <p:spPr/>
        <p:txBody>
          <a:bodyPr>
            <a:normAutofit/>
          </a:bodyPr>
          <a:lstStyle/>
          <a:p>
            <a:r>
              <a:rPr lang="en-US" dirty="0"/>
              <a:t>What has happened in your lifetime that you never thought you’d see?  What has amazed you?</a:t>
            </a:r>
          </a:p>
          <a:p>
            <a:r>
              <a:rPr lang="en-US" dirty="0">
                <a:solidFill>
                  <a:srgbClr val="C00000"/>
                </a:solidFill>
              </a:rPr>
              <a:t>Mary and Joseph were experiencing amazing events in their lives.  </a:t>
            </a:r>
          </a:p>
          <a:p>
            <a:pPr lvl="1"/>
            <a:r>
              <a:rPr lang="en-US" dirty="0">
                <a:solidFill>
                  <a:srgbClr val="C00000"/>
                </a:solidFill>
              </a:rPr>
              <a:t>They met a man who told them their baby was the One that many people thought they’d never see. </a:t>
            </a:r>
          </a:p>
          <a:p>
            <a:pPr lvl="1"/>
            <a:r>
              <a:rPr lang="en-US" dirty="0">
                <a:solidFill>
                  <a:srgbClr val="C00000"/>
                </a:solidFill>
              </a:rPr>
              <a:t>Their baby son would reveal God’s glory and love</a:t>
            </a:r>
          </a:p>
          <a:p>
            <a:endParaRPr lang="en-US" dirty="0"/>
          </a:p>
        </p:txBody>
      </p:sp>
      <p:grpSp>
        <p:nvGrpSpPr>
          <p:cNvPr id="5" name="Group 4">
            <a:extLst>
              <a:ext uri="{FF2B5EF4-FFF2-40B4-BE49-F238E27FC236}">
                <a16:creationId xmlns:a16="http://schemas.microsoft.com/office/drawing/2014/main" id="{E7703415-ED04-48C4-ADF8-93577EB6001B}"/>
              </a:ext>
            </a:extLst>
          </p:cNvPr>
          <p:cNvGrpSpPr/>
          <p:nvPr/>
        </p:nvGrpSpPr>
        <p:grpSpPr>
          <a:xfrm>
            <a:off x="1267362" y="3099299"/>
            <a:ext cx="9911920" cy="2919721"/>
            <a:chOff x="1190048" y="3145598"/>
            <a:chExt cx="9911920" cy="2919721"/>
          </a:xfrm>
        </p:grpSpPr>
        <p:pic>
          <p:nvPicPr>
            <p:cNvPr id="1026" name="Picture 2" descr="Gps, Navigation, Garmin, Device, Longitude, Latitude">
              <a:extLst>
                <a:ext uri="{FF2B5EF4-FFF2-40B4-BE49-F238E27FC236}">
                  <a16:creationId xmlns:a16="http://schemas.microsoft.com/office/drawing/2014/main" id="{C70DB200-D06B-4621-AF85-DDAEB2B911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048" y="3731818"/>
              <a:ext cx="2618707" cy="2333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phone, Cellphone, Smartphone, Mobile, Cell, Screen">
              <a:extLst>
                <a:ext uri="{FF2B5EF4-FFF2-40B4-BE49-F238E27FC236}">
                  <a16:creationId xmlns:a16="http://schemas.microsoft.com/office/drawing/2014/main" id="{571846FD-AF63-4BD2-9BBE-1D836C7C8B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3841" y="3657598"/>
              <a:ext cx="2288127" cy="2333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Video Game, Entertainment, Boy, Video Game Console">
              <a:extLst>
                <a:ext uri="{FF2B5EF4-FFF2-40B4-BE49-F238E27FC236}">
                  <a16:creationId xmlns:a16="http://schemas.microsoft.com/office/drawing/2014/main" id="{950AFE2C-0899-4B7E-94D5-326E5345A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602" y="3145598"/>
              <a:ext cx="4102944" cy="27267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94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0264-6F31-4B45-A862-E20EE4654906}"/>
              </a:ext>
            </a:extLst>
          </p:cNvPr>
          <p:cNvSpPr>
            <a:spLocks noGrp="1"/>
          </p:cNvSpPr>
          <p:nvPr>
            <p:ph type="title"/>
          </p:nvPr>
        </p:nvSpPr>
        <p:spPr/>
        <p:txBody>
          <a:bodyPr/>
          <a:lstStyle/>
          <a:p>
            <a:pPr algn="l"/>
            <a:r>
              <a:rPr lang="en-US" dirty="0"/>
              <a:t>Listen for a revelation.</a:t>
            </a:r>
          </a:p>
        </p:txBody>
      </p:sp>
      <p:sp>
        <p:nvSpPr>
          <p:cNvPr id="3" name="Content Placeholder 2">
            <a:extLst>
              <a:ext uri="{FF2B5EF4-FFF2-40B4-BE49-F238E27FC236}">
                <a16:creationId xmlns:a16="http://schemas.microsoft.com/office/drawing/2014/main" id="{BE0F4EC4-C879-4E9D-952E-7AA4C6438FF3}"/>
              </a:ext>
            </a:extLst>
          </p:cNvPr>
          <p:cNvSpPr>
            <a:spLocks noGrp="1"/>
          </p:cNvSpPr>
          <p:nvPr>
            <p:ph idx="1"/>
          </p:nvPr>
        </p:nvSpPr>
        <p:spPr/>
        <p:txBody>
          <a:bodyPr>
            <a:normAutofit/>
          </a:bodyPr>
          <a:lstStyle/>
          <a:p>
            <a:pPr marL="0" indent="0" algn="ctr">
              <a:buNone/>
            </a:pPr>
            <a:r>
              <a:rPr lang="en-US" sz="3500" dirty="0"/>
              <a:t>Luke 2:25-27a (NIV)   Now there was a man in Jerusalem called Simeon, who was righteous and devout. He was waiting for the consolation of Israel, and the Holy Spirit was upon him. 26  It had been revealed to him by the Holy Spirit that he would not die before he had seen the Lord's Christ. 27  Moved by the Spirit, he went into the temple courts. </a:t>
            </a:r>
          </a:p>
        </p:txBody>
      </p:sp>
      <p:pic>
        <p:nvPicPr>
          <p:cNvPr id="5" name="Picture 4">
            <a:extLst>
              <a:ext uri="{FF2B5EF4-FFF2-40B4-BE49-F238E27FC236}">
                <a16:creationId xmlns:a16="http://schemas.microsoft.com/office/drawing/2014/main" id="{FCA4551D-2F08-4E2F-B0FD-49083D8C3A26}"/>
              </a:ext>
            </a:extLst>
          </p:cNvPr>
          <p:cNvPicPr>
            <a:picLocks noChangeAspect="1"/>
          </p:cNvPicPr>
          <p:nvPr/>
        </p:nvPicPr>
        <p:blipFill>
          <a:blip r:embed="rId2">
            <a:duotone>
              <a:prstClr val="black"/>
              <a:schemeClr val="accent1">
                <a:tint val="45000"/>
                <a:satMod val="400000"/>
              </a:schemeClr>
            </a:duotone>
          </a:blip>
          <a:stretch>
            <a:fillRect/>
          </a:stretch>
        </p:blipFill>
        <p:spPr>
          <a:xfrm>
            <a:off x="4972190" y="5594445"/>
            <a:ext cx="2247619"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3875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765E-A5E3-41E2-8C50-7BAF54F5B146}"/>
              </a:ext>
            </a:extLst>
          </p:cNvPr>
          <p:cNvSpPr>
            <a:spLocks noGrp="1"/>
          </p:cNvSpPr>
          <p:nvPr>
            <p:ph type="title"/>
          </p:nvPr>
        </p:nvSpPr>
        <p:spPr/>
        <p:txBody>
          <a:bodyPr/>
          <a:lstStyle/>
          <a:p>
            <a:r>
              <a:rPr lang="en-US" dirty="0"/>
              <a:t>Promise to Simeon</a:t>
            </a:r>
          </a:p>
        </p:txBody>
      </p:sp>
      <p:sp>
        <p:nvSpPr>
          <p:cNvPr id="3" name="Content Placeholder 2">
            <a:extLst>
              <a:ext uri="{FF2B5EF4-FFF2-40B4-BE49-F238E27FC236}">
                <a16:creationId xmlns:a16="http://schemas.microsoft.com/office/drawing/2014/main" id="{20B417A7-FED3-4B3C-BF2C-29C6658AD514}"/>
              </a:ext>
            </a:extLst>
          </p:cNvPr>
          <p:cNvSpPr>
            <a:spLocks noGrp="1"/>
          </p:cNvSpPr>
          <p:nvPr>
            <p:ph idx="1"/>
          </p:nvPr>
        </p:nvSpPr>
        <p:spPr/>
        <p:txBody>
          <a:bodyPr/>
          <a:lstStyle/>
          <a:p>
            <a:r>
              <a:rPr lang="en-US" dirty="0"/>
              <a:t>How did Luke describe the man named Simeon? What spiritual characteristics are attributed to Simeon? </a:t>
            </a:r>
          </a:p>
          <a:p>
            <a:r>
              <a:rPr lang="en-US" dirty="0"/>
              <a:t>What revelation had he received from the Holy Spirit? </a:t>
            </a:r>
          </a:p>
          <a:p>
            <a:r>
              <a:rPr lang="en-US" i="1" dirty="0"/>
              <a:t>How</a:t>
            </a:r>
            <a:r>
              <a:rPr lang="en-US" dirty="0"/>
              <a:t> do you think the Spirit told him these things?</a:t>
            </a:r>
          </a:p>
          <a:p>
            <a:endParaRPr lang="en-US" dirty="0"/>
          </a:p>
        </p:txBody>
      </p:sp>
    </p:spTree>
    <p:extLst>
      <p:ext uri="{BB962C8B-B14F-4D97-AF65-F5344CB8AC3E}">
        <p14:creationId xmlns:p14="http://schemas.microsoft.com/office/powerpoint/2010/main" val="289815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329C-D6E7-4317-A94B-400763DED024}"/>
              </a:ext>
            </a:extLst>
          </p:cNvPr>
          <p:cNvSpPr>
            <a:spLocks noGrp="1"/>
          </p:cNvSpPr>
          <p:nvPr>
            <p:ph type="title"/>
          </p:nvPr>
        </p:nvSpPr>
        <p:spPr/>
        <p:txBody>
          <a:bodyPr/>
          <a:lstStyle/>
          <a:p>
            <a:r>
              <a:rPr lang="en-US" dirty="0"/>
              <a:t>Promise to Simeon</a:t>
            </a:r>
          </a:p>
        </p:txBody>
      </p:sp>
      <p:sp>
        <p:nvSpPr>
          <p:cNvPr id="3" name="Content Placeholder 2">
            <a:extLst>
              <a:ext uri="{FF2B5EF4-FFF2-40B4-BE49-F238E27FC236}">
                <a16:creationId xmlns:a16="http://schemas.microsoft.com/office/drawing/2014/main" id="{F5496213-9D23-4B06-BA54-77DEB109A91F}"/>
              </a:ext>
            </a:extLst>
          </p:cNvPr>
          <p:cNvSpPr>
            <a:spLocks noGrp="1"/>
          </p:cNvSpPr>
          <p:nvPr>
            <p:ph idx="1"/>
          </p:nvPr>
        </p:nvSpPr>
        <p:spPr>
          <a:xfrm>
            <a:off x="838200" y="1690688"/>
            <a:ext cx="10515600" cy="4667250"/>
          </a:xfrm>
        </p:spPr>
        <p:txBody>
          <a:bodyPr>
            <a:normAutofit/>
          </a:bodyPr>
          <a:lstStyle/>
          <a:p>
            <a:r>
              <a:rPr lang="en-US" dirty="0"/>
              <a:t>What characteristics of his life do you think contributed to his being described as “righteous and devout”?</a:t>
            </a:r>
          </a:p>
          <a:p>
            <a:r>
              <a:rPr lang="en-US" dirty="0"/>
              <a:t>In what ways can we see God working behind the scenes in the events of Christ’s childhood? </a:t>
            </a:r>
          </a:p>
          <a:p>
            <a:r>
              <a:rPr lang="en-US" dirty="0"/>
              <a:t>What is the role of the Holy Spirit in our lives?</a:t>
            </a:r>
          </a:p>
          <a:p>
            <a:r>
              <a:rPr lang="en-US" dirty="0"/>
              <a:t>How does the Holy Spirit influence how you see and approach the future?</a:t>
            </a:r>
          </a:p>
        </p:txBody>
      </p:sp>
    </p:spTree>
    <p:extLst>
      <p:ext uri="{BB962C8B-B14F-4D97-AF65-F5344CB8AC3E}">
        <p14:creationId xmlns:p14="http://schemas.microsoft.com/office/powerpoint/2010/main" val="14309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433A-79CD-4196-A364-77F57101D040}"/>
              </a:ext>
            </a:extLst>
          </p:cNvPr>
          <p:cNvSpPr>
            <a:spLocks noGrp="1"/>
          </p:cNvSpPr>
          <p:nvPr>
            <p:ph type="title"/>
          </p:nvPr>
        </p:nvSpPr>
        <p:spPr/>
        <p:txBody>
          <a:bodyPr/>
          <a:lstStyle/>
          <a:p>
            <a:pPr algn="l"/>
            <a:r>
              <a:rPr lang="en-US" dirty="0"/>
              <a:t>Listen for prophecy about Baby Jesus.</a:t>
            </a:r>
          </a:p>
        </p:txBody>
      </p:sp>
      <p:sp>
        <p:nvSpPr>
          <p:cNvPr id="3" name="Content Placeholder 2">
            <a:extLst>
              <a:ext uri="{FF2B5EF4-FFF2-40B4-BE49-F238E27FC236}">
                <a16:creationId xmlns:a16="http://schemas.microsoft.com/office/drawing/2014/main" id="{6F66CCFF-4797-4E7B-AB29-94F1719FFCC5}"/>
              </a:ext>
            </a:extLst>
          </p:cNvPr>
          <p:cNvSpPr>
            <a:spLocks noGrp="1"/>
          </p:cNvSpPr>
          <p:nvPr>
            <p:ph idx="1"/>
          </p:nvPr>
        </p:nvSpPr>
        <p:spPr>
          <a:xfrm>
            <a:off x="1650380" y="1859078"/>
            <a:ext cx="9190463" cy="4351338"/>
          </a:xfrm>
        </p:spPr>
        <p:txBody>
          <a:bodyPr/>
          <a:lstStyle/>
          <a:p>
            <a:pPr marL="0" indent="0" algn="ctr">
              <a:buNone/>
            </a:pPr>
            <a:r>
              <a:rPr lang="en-US" dirty="0"/>
              <a:t>Luke 2:27b-32 (NIV)  When the parents brought in the child Jesus to do for him what the custom of the Law required, 28  Simeon took him in his arms and praised God, saying: 29  "Sovereign Lord, as you have promised, you now </a:t>
            </a:r>
          </a:p>
        </p:txBody>
      </p:sp>
    </p:spTree>
    <p:extLst>
      <p:ext uri="{BB962C8B-B14F-4D97-AF65-F5344CB8AC3E}">
        <p14:creationId xmlns:p14="http://schemas.microsoft.com/office/powerpoint/2010/main" val="99239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433A-79CD-4196-A364-77F57101D040}"/>
              </a:ext>
            </a:extLst>
          </p:cNvPr>
          <p:cNvSpPr>
            <a:spLocks noGrp="1"/>
          </p:cNvSpPr>
          <p:nvPr>
            <p:ph type="title"/>
          </p:nvPr>
        </p:nvSpPr>
        <p:spPr/>
        <p:txBody>
          <a:bodyPr/>
          <a:lstStyle/>
          <a:p>
            <a:pPr algn="l"/>
            <a:r>
              <a:rPr lang="en-US" dirty="0"/>
              <a:t>Listen for prophecy about Baby Jesus.</a:t>
            </a:r>
          </a:p>
        </p:txBody>
      </p:sp>
      <p:sp>
        <p:nvSpPr>
          <p:cNvPr id="3" name="Content Placeholder 2">
            <a:extLst>
              <a:ext uri="{FF2B5EF4-FFF2-40B4-BE49-F238E27FC236}">
                <a16:creationId xmlns:a16="http://schemas.microsoft.com/office/drawing/2014/main" id="{6F66CCFF-4797-4E7B-AB29-94F1719FFCC5}"/>
              </a:ext>
            </a:extLst>
          </p:cNvPr>
          <p:cNvSpPr>
            <a:spLocks noGrp="1"/>
          </p:cNvSpPr>
          <p:nvPr>
            <p:ph idx="1"/>
          </p:nvPr>
        </p:nvSpPr>
        <p:spPr>
          <a:xfrm>
            <a:off x="1650380" y="1973766"/>
            <a:ext cx="9190463" cy="4236650"/>
          </a:xfrm>
        </p:spPr>
        <p:txBody>
          <a:bodyPr/>
          <a:lstStyle/>
          <a:p>
            <a:pPr marL="0" indent="0" algn="ctr">
              <a:buNone/>
            </a:pPr>
            <a:r>
              <a:rPr lang="en-US" dirty="0"/>
              <a:t>dismiss your servant in peace. 30  For my eyes have seen your salvation, 31  which you have prepared in the sight of all people, 32  a light for revelation to the Gentiles and for glory to your people Israel."</a:t>
            </a:r>
          </a:p>
        </p:txBody>
      </p:sp>
      <p:pic>
        <p:nvPicPr>
          <p:cNvPr id="4" name="Picture 3">
            <a:extLst>
              <a:ext uri="{FF2B5EF4-FFF2-40B4-BE49-F238E27FC236}">
                <a16:creationId xmlns:a16="http://schemas.microsoft.com/office/drawing/2014/main" id="{68875003-B334-4DE9-B333-9C01EA5483DE}"/>
              </a:ext>
            </a:extLst>
          </p:cNvPr>
          <p:cNvPicPr>
            <a:picLocks noChangeAspect="1"/>
          </p:cNvPicPr>
          <p:nvPr/>
        </p:nvPicPr>
        <p:blipFill>
          <a:blip r:embed="rId2">
            <a:duotone>
              <a:prstClr val="black"/>
              <a:schemeClr val="accent1">
                <a:tint val="45000"/>
                <a:satMod val="400000"/>
              </a:schemeClr>
            </a:duotone>
          </a:blip>
          <a:stretch>
            <a:fillRect/>
          </a:stretch>
        </p:blipFill>
        <p:spPr>
          <a:xfrm>
            <a:off x="4972190" y="5259909"/>
            <a:ext cx="2247619"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374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D26B-EE08-4FA2-8BD6-5C11039467F6}"/>
              </a:ext>
            </a:extLst>
          </p:cNvPr>
          <p:cNvSpPr>
            <a:spLocks noGrp="1"/>
          </p:cNvSpPr>
          <p:nvPr>
            <p:ph type="title"/>
          </p:nvPr>
        </p:nvSpPr>
        <p:spPr/>
        <p:txBody>
          <a:bodyPr/>
          <a:lstStyle/>
          <a:p>
            <a:r>
              <a:rPr lang="en-US" dirty="0"/>
              <a:t>Prophecy of Light</a:t>
            </a:r>
          </a:p>
        </p:txBody>
      </p:sp>
      <p:sp>
        <p:nvSpPr>
          <p:cNvPr id="3" name="Content Placeholder 2">
            <a:extLst>
              <a:ext uri="{FF2B5EF4-FFF2-40B4-BE49-F238E27FC236}">
                <a16:creationId xmlns:a16="http://schemas.microsoft.com/office/drawing/2014/main" id="{898646B8-9554-4DA5-8829-4766CC2B37DA}"/>
              </a:ext>
            </a:extLst>
          </p:cNvPr>
          <p:cNvSpPr>
            <a:spLocks noGrp="1"/>
          </p:cNvSpPr>
          <p:nvPr>
            <p:ph idx="1"/>
          </p:nvPr>
        </p:nvSpPr>
        <p:spPr/>
        <p:txBody>
          <a:bodyPr/>
          <a:lstStyle/>
          <a:p>
            <a:r>
              <a:rPr lang="en-US" dirty="0"/>
              <a:t>What was Simeon’s first response when he saw Mary, Joseph, and their baby? </a:t>
            </a:r>
          </a:p>
          <a:p>
            <a:r>
              <a:rPr lang="en-US" dirty="0"/>
              <a:t>What effect did this experience have for him personally? </a:t>
            </a:r>
          </a:p>
          <a:p>
            <a:r>
              <a:rPr lang="en-US" dirty="0"/>
              <a:t>How does Simeon talk about Jesus?</a:t>
            </a:r>
          </a:p>
          <a:p>
            <a:r>
              <a:rPr lang="en-US" dirty="0"/>
              <a:t>How do you think Simeon’s understanding of who the newborn Messiah affected the way he lived?</a:t>
            </a:r>
          </a:p>
        </p:txBody>
      </p:sp>
    </p:spTree>
    <p:extLst>
      <p:ext uri="{BB962C8B-B14F-4D97-AF65-F5344CB8AC3E}">
        <p14:creationId xmlns:p14="http://schemas.microsoft.com/office/powerpoint/2010/main" val="3396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122</TotalTime>
  <Words>886</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Light and Glory of God</vt:lpstr>
      <vt:lpstr>Video Introduction</vt:lpstr>
      <vt:lpstr>Who would’a thunk it?</vt:lpstr>
      <vt:lpstr>Listen for a revelation.</vt:lpstr>
      <vt:lpstr>Promise to Simeon</vt:lpstr>
      <vt:lpstr>Promise to Simeon</vt:lpstr>
      <vt:lpstr>Listen for prophecy about Baby Jesus.</vt:lpstr>
      <vt:lpstr>Listen for prophecy about Baby Jesus.</vt:lpstr>
      <vt:lpstr>Prophecy of Light</vt:lpstr>
      <vt:lpstr>Prophecy of Light</vt:lpstr>
      <vt:lpstr>Listen for how Jesus would change the world.</vt:lpstr>
      <vt:lpstr>Listen for how Jesus would change the world.</vt:lpstr>
      <vt:lpstr>Prophecy of Death</vt:lpstr>
      <vt:lpstr>Prophecy of Death</vt:lpstr>
      <vt:lpstr>Prophecy of Death</vt:lpstr>
      <vt:lpstr>Application</vt:lpstr>
      <vt:lpstr>Application</vt:lpstr>
      <vt:lpstr>Application</vt:lpstr>
      <vt:lpstr>Family Activities</vt:lpstr>
      <vt:lpstr>The Light and Glory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Light and Glory of God</dc:title>
  <dc:creator>Steve Armstrong</dc:creator>
  <cp:lastModifiedBy>Steve Armstrong</cp:lastModifiedBy>
  <cp:revision>3</cp:revision>
  <dcterms:created xsi:type="dcterms:W3CDTF">2021-12-17T14:55:41Z</dcterms:created>
  <dcterms:modified xsi:type="dcterms:W3CDTF">2021-12-17T16:58:12Z</dcterms:modified>
</cp:coreProperties>
</file>