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74" d="100"/>
          <a:sy n="74" d="100"/>
        </p:scale>
        <p:origin x="7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89375">
                <a:srgbClr val="BED8EE">
                  <a:alpha val="64000"/>
                </a:srgbClr>
              </a:gs>
              <a:gs pos="64000">
                <a:schemeClr val="accent1">
                  <a:lumMod val="45000"/>
                  <a:lumOff val="55000"/>
                  <a:alpha val="82000"/>
                </a:schemeClr>
              </a:gs>
              <a:gs pos="83000">
                <a:schemeClr val="accent1">
                  <a:lumMod val="45000"/>
                  <a:lumOff val="55000"/>
                  <a:alpha val="87000"/>
                </a:schemeClr>
              </a:gs>
              <a:gs pos="100000">
                <a:schemeClr val="accent1">
                  <a:lumMod val="30000"/>
                  <a:lumOff val="70000"/>
                  <a:alpha val="4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en1txjg9"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tinyurl.com/2p8uxb5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Light in the Darkness</a:t>
            </a:r>
          </a:p>
        </p:txBody>
      </p:sp>
      <p:sp>
        <p:nvSpPr>
          <p:cNvPr id="3" name="Subtitle 2"/>
          <p:cNvSpPr>
            <a:spLocks noGrp="1"/>
          </p:cNvSpPr>
          <p:nvPr>
            <p:ph type="subTitle" idx="1"/>
          </p:nvPr>
        </p:nvSpPr>
        <p:spPr>
          <a:xfrm>
            <a:off x="1524000" y="4038600"/>
            <a:ext cx="9144000" cy="1219200"/>
          </a:xfrm>
        </p:spPr>
        <p:txBody>
          <a:bodyPr/>
          <a:lstStyle/>
          <a:p>
            <a:r>
              <a:rPr lang="en-US" dirty="0"/>
              <a:t>December 12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824B-5002-42FC-93DE-4F3442762404}"/>
              </a:ext>
            </a:extLst>
          </p:cNvPr>
          <p:cNvSpPr>
            <a:spLocks noGrp="1"/>
          </p:cNvSpPr>
          <p:nvPr>
            <p:ph type="title"/>
          </p:nvPr>
        </p:nvSpPr>
        <p:spPr/>
        <p:txBody>
          <a:bodyPr/>
          <a:lstStyle/>
          <a:p>
            <a:pPr algn="l"/>
            <a:r>
              <a:rPr lang="en-US" dirty="0"/>
              <a:t>Listen for the presence of Jesus.</a:t>
            </a:r>
          </a:p>
        </p:txBody>
      </p:sp>
      <p:sp>
        <p:nvSpPr>
          <p:cNvPr id="3" name="Content Placeholder 2">
            <a:extLst>
              <a:ext uri="{FF2B5EF4-FFF2-40B4-BE49-F238E27FC236}">
                <a16:creationId xmlns:a16="http://schemas.microsoft.com/office/drawing/2014/main" id="{8EE26861-A7E5-4532-86B8-252EEED390FB}"/>
              </a:ext>
            </a:extLst>
          </p:cNvPr>
          <p:cNvSpPr>
            <a:spLocks noGrp="1"/>
          </p:cNvSpPr>
          <p:nvPr>
            <p:ph idx="1"/>
          </p:nvPr>
        </p:nvSpPr>
        <p:spPr/>
        <p:txBody>
          <a:bodyPr/>
          <a:lstStyle/>
          <a:p>
            <a:pPr marL="0" indent="0" algn="ctr">
              <a:buNone/>
            </a:pPr>
            <a:r>
              <a:rPr lang="en-US" dirty="0"/>
              <a:t> John 1:1-4 (NIV)  In the beginning was the Word, and the Word was with God, and the Word was God. 2  He was with God in the beginning. 3  Through him all things were made; without him nothing was made that has been made. 4  In him was life, and that life was the light of men.</a:t>
            </a:r>
          </a:p>
        </p:txBody>
      </p:sp>
      <p:pic>
        <p:nvPicPr>
          <p:cNvPr id="4" name="Picture 3">
            <a:extLst>
              <a:ext uri="{FF2B5EF4-FFF2-40B4-BE49-F238E27FC236}">
                <a16:creationId xmlns:a16="http://schemas.microsoft.com/office/drawing/2014/main" id="{0EAF096B-9121-4D2C-A8D5-3A1658CE2624}"/>
              </a:ext>
            </a:extLst>
          </p:cNvPr>
          <p:cNvPicPr>
            <a:picLocks noChangeAspect="1"/>
          </p:cNvPicPr>
          <p:nvPr/>
        </p:nvPicPr>
        <p:blipFill>
          <a:blip r:embed="rId2"/>
          <a:stretch>
            <a:fillRect/>
          </a:stretch>
        </p:blipFill>
        <p:spPr>
          <a:xfrm>
            <a:off x="4838857" y="5407630"/>
            <a:ext cx="2514286"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904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DCC7-8EE6-4EC4-8D60-BAFB3507264C}"/>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AEF8F2DA-7CC5-4E3D-95D0-53FA8B289A93}"/>
              </a:ext>
            </a:extLst>
          </p:cNvPr>
          <p:cNvSpPr>
            <a:spLocks noGrp="1"/>
          </p:cNvSpPr>
          <p:nvPr>
            <p:ph idx="1"/>
          </p:nvPr>
        </p:nvSpPr>
        <p:spPr/>
        <p:txBody>
          <a:bodyPr/>
          <a:lstStyle/>
          <a:p>
            <a:r>
              <a:rPr lang="en-US" dirty="0"/>
              <a:t>John uses the Greek word </a:t>
            </a:r>
            <a:r>
              <a:rPr lang="en-US" i="1" dirty="0"/>
              <a:t>logos</a:t>
            </a:r>
            <a:r>
              <a:rPr lang="en-US" dirty="0"/>
              <a:t> which is translated “the Word” to refer to Jesus.  What statements does he make about “The Word”?</a:t>
            </a:r>
          </a:p>
          <a:p>
            <a:r>
              <a:rPr lang="en-US" dirty="0"/>
              <a:t>Why do you think John used the concept “Word” to identify Jesus?</a:t>
            </a:r>
          </a:p>
          <a:p>
            <a:r>
              <a:rPr lang="en-US" dirty="0"/>
              <a:t>John says in verse 4, </a:t>
            </a:r>
            <a:r>
              <a:rPr lang="en-US" i="1" dirty="0"/>
              <a:t>In him was life</a:t>
            </a:r>
            <a:r>
              <a:rPr lang="en-US" dirty="0"/>
              <a:t>.  What are some ways in which Jesus gives us life?</a:t>
            </a:r>
          </a:p>
        </p:txBody>
      </p:sp>
    </p:spTree>
    <p:extLst>
      <p:ext uri="{BB962C8B-B14F-4D97-AF65-F5344CB8AC3E}">
        <p14:creationId xmlns:p14="http://schemas.microsoft.com/office/powerpoint/2010/main" val="16504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80-2B6B-406E-8FFD-39A67619D1A2}"/>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EC4A88ED-EBEF-48CE-B518-6D535F4097B1}"/>
              </a:ext>
            </a:extLst>
          </p:cNvPr>
          <p:cNvSpPr>
            <a:spLocks noGrp="1"/>
          </p:cNvSpPr>
          <p:nvPr>
            <p:ph idx="1"/>
          </p:nvPr>
        </p:nvSpPr>
        <p:spPr>
          <a:xfrm>
            <a:off x="838200" y="2002419"/>
            <a:ext cx="10515600" cy="4174543"/>
          </a:xfrm>
        </p:spPr>
        <p:txBody>
          <a:bodyPr/>
          <a:lstStyle/>
          <a:p>
            <a:r>
              <a:rPr lang="en-US" dirty="0"/>
              <a:t>How has Jesus been light to you personally?</a:t>
            </a:r>
          </a:p>
          <a:p>
            <a:r>
              <a:rPr lang="en-US" dirty="0"/>
              <a:t>How can you be more receptive to God’s light in your life?</a:t>
            </a:r>
          </a:p>
        </p:txBody>
      </p:sp>
    </p:spTree>
    <p:extLst>
      <p:ext uri="{BB962C8B-B14F-4D97-AF65-F5344CB8AC3E}">
        <p14:creationId xmlns:p14="http://schemas.microsoft.com/office/powerpoint/2010/main" val="22719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81E9-FB08-47CC-AF13-7534E7FBE8FD}"/>
              </a:ext>
            </a:extLst>
          </p:cNvPr>
          <p:cNvSpPr>
            <a:spLocks noGrp="1"/>
          </p:cNvSpPr>
          <p:nvPr>
            <p:ph type="title"/>
          </p:nvPr>
        </p:nvSpPr>
        <p:spPr/>
        <p:txBody>
          <a:bodyPr/>
          <a:lstStyle/>
          <a:p>
            <a:pPr algn="l"/>
            <a:r>
              <a:rPr lang="en-US" dirty="0"/>
              <a:t>Listen for who was a witness.</a:t>
            </a:r>
          </a:p>
        </p:txBody>
      </p:sp>
      <p:sp>
        <p:nvSpPr>
          <p:cNvPr id="3" name="Content Placeholder 2">
            <a:extLst>
              <a:ext uri="{FF2B5EF4-FFF2-40B4-BE49-F238E27FC236}">
                <a16:creationId xmlns:a16="http://schemas.microsoft.com/office/drawing/2014/main" id="{00F9539E-2F32-4C15-8965-435B8860E3E3}"/>
              </a:ext>
            </a:extLst>
          </p:cNvPr>
          <p:cNvSpPr>
            <a:spLocks noGrp="1"/>
          </p:cNvSpPr>
          <p:nvPr>
            <p:ph idx="1"/>
          </p:nvPr>
        </p:nvSpPr>
        <p:spPr>
          <a:xfrm>
            <a:off x="1532681" y="1871923"/>
            <a:ext cx="8525719" cy="4351338"/>
          </a:xfrm>
        </p:spPr>
        <p:txBody>
          <a:bodyPr>
            <a:normAutofit/>
          </a:bodyPr>
          <a:lstStyle/>
          <a:p>
            <a:pPr marL="0" indent="0" algn="ctr">
              <a:buNone/>
            </a:pPr>
            <a:r>
              <a:rPr lang="en-US" dirty="0"/>
              <a:t>John 1:5-9 (NIV)  The light shines in the darkness, but the darkness has not understood it. 6  There came a man who was sent from God; his name was John. 7  He came as a witness to testify concerning that light, </a:t>
            </a:r>
          </a:p>
        </p:txBody>
      </p:sp>
    </p:spTree>
    <p:extLst>
      <p:ext uri="{BB962C8B-B14F-4D97-AF65-F5344CB8AC3E}">
        <p14:creationId xmlns:p14="http://schemas.microsoft.com/office/powerpoint/2010/main" val="11333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81E9-FB08-47CC-AF13-7534E7FBE8FD}"/>
              </a:ext>
            </a:extLst>
          </p:cNvPr>
          <p:cNvSpPr>
            <a:spLocks noGrp="1"/>
          </p:cNvSpPr>
          <p:nvPr>
            <p:ph type="title"/>
          </p:nvPr>
        </p:nvSpPr>
        <p:spPr/>
        <p:txBody>
          <a:bodyPr/>
          <a:lstStyle/>
          <a:p>
            <a:pPr algn="l"/>
            <a:r>
              <a:rPr lang="en-US" dirty="0"/>
              <a:t>Listen for who was a witness.</a:t>
            </a:r>
          </a:p>
        </p:txBody>
      </p:sp>
      <p:sp>
        <p:nvSpPr>
          <p:cNvPr id="3" name="Content Placeholder 2">
            <a:extLst>
              <a:ext uri="{FF2B5EF4-FFF2-40B4-BE49-F238E27FC236}">
                <a16:creationId xmlns:a16="http://schemas.microsoft.com/office/drawing/2014/main" id="{00F9539E-2F32-4C15-8965-435B8860E3E3}"/>
              </a:ext>
            </a:extLst>
          </p:cNvPr>
          <p:cNvSpPr>
            <a:spLocks noGrp="1"/>
          </p:cNvSpPr>
          <p:nvPr>
            <p:ph idx="1"/>
          </p:nvPr>
        </p:nvSpPr>
        <p:spPr>
          <a:xfrm>
            <a:off x="1532681" y="2013995"/>
            <a:ext cx="8525719" cy="4209266"/>
          </a:xfrm>
        </p:spPr>
        <p:txBody>
          <a:bodyPr>
            <a:normAutofit/>
          </a:bodyPr>
          <a:lstStyle/>
          <a:p>
            <a:pPr marL="0" indent="0" algn="ctr">
              <a:buNone/>
            </a:pPr>
            <a:r>
              <a:rPr lang="en-US" dirty="0"/>
              <a:t>so that through him all men might believe. 8  He himself was not the light; he came only as a witness to the light. 9  The true light that gives light to every man was coming into the world.</a:t>
            </a:r>
          </a:p>
        </p:txBody>
      </p:sp>
      <p:pic>
        <p:nvPicPr>
          <p:cNvPr id="4" name="Picture 3">
            <a:extLst>
              <a:ext uri="{FF2B5EF4-FFF2-40B4-BE49-F238E27FC236}">
                <a16:creationId xmlns:a16="http://schemas.microsoft.com/office/drawing/2014/main" id="{95D31087-4415-4473-8A62-DFAB3B3635D3}"/>
              </a:ext>
            </a:extLst>
          </p:cNvPr>
          <p:cNvPicPr>
            <a:picLocks noChangeAspect="1"/>
          </p:cNvPicPr>
          <p:nvPr/>
        </p:nvPicPr>
        <p:blipFill>
          <a:blip r:embed="rId2"/>
          <a:stretch>
            <a:fillRect/>
          </a:stretch>
        </p:blipFill>
        <p:spPr>
          <a:xfrm>
            <a:off x="4630512" y="5199286"/>
            <a:ext cx="2514286"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659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E77D-9090-4A74-8BF5-7A03FC16DE53}"/>
              </a:ext>
            </a:extLst>
          </p:cNvPr>
          <p:cNvSpPr>
            <a:spLocks noGrp="1"/>
          </p:cNvSpPr>
          <p:nvPr>
            <p:ph type="title"/>
          </p:nvPr>
        </p:nvSpPr>
        <p:spPr/>
        <p:txBody>
          <a:bodyPr/>
          <a:lstStyle/>
          <a:p>
            <a:r>
              <a:rPr lang="en-US" dirty="0"/>
              <a:t>Jesus Gives Light to All Men</a:t>
            </a:r>
          </a:p>
        </p:txBody>
      </p:sp>
      <p:sp>
        <p:nvSpPr>
          <p:cNvPr id="3" name="Content Placeholder 2">
            <a:extLst>
              <a:ext uri="{FF2B5EF4-FFF2-40B4-BE49-F238E27FC236}">
                <a16:creationId xmlns:a16="http://schemas.microsoft.com/office/drawing/2014/main" id="{2F2CE664-AC39-4097-8FC6-12C6EC5246EB}"/>
              </a:ext>
            </a:extLst>
          </p:cNvPr>
          <p:cNvSpPr>
            <a:spLocks noGrp="1"/>
          </p:cNvSpPr>
          <p:nvPr>
            <p:ph idx="1"/>
          </p:nvPr>
        </p:nvSpPr>
        <p:spPr/>
        <p:txBody>
          <a:bodyPr/>
          <a:lstStyle/>
          <a:p>
            <a:r>
              <a:rPr lang="en-US" dirty="0"/>
              <a:t>What was John’s assignment in coming into the world?  What was the goal of his witness? </a:t>
            </a:r>
          </a:p>
          <a:p>
            <a:r>
              <a:rPr lang="en-US" dirty="0"/>
              <a:t>In what ways is light a powerful metaphor for describing who Jesus is? </a:t>
            </a:r>
          </a:p>
          <a:p>
            <a:r>
              <a:rPr lang="en-US" dirty="0"/>
              <a:t>How powerful is the Light of the Word compared with the darkness of this world? </a:t>
            </a:r>
          </a:p>
        </p:txBody>
      </p:sp>
    </p:spTree>
    <p:extLst>
      <p:ext uri="{BB962C8B-B14F-4D97-AF65-F5344CB8AC3E}">
        <p14:creationId xmlns:p14="http://schemas.microsoft.com/office/powerpoint/2010/main" val="36535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5DB2-1CB7-4D82-B9D9-38039CAECE18}"/>
              </a:ext>
            </a:extLst>
          </p:cNvPr>
          <p:cNvSpPr>
            <a:spLocks noGrp="1"/>
          </p:cNvSpPr>
          <p:nvPr>
            <p:ph type="title"/>
          </p:nvPr>
        </p:nvSpPr>
        <p:spPr/>
        <p:txBody>
          <a:bodyPr/>
          <a:lstStyle/>
          <a:p>
            <a:r>
              <a:rPr lang="en-US" dirty="0"/>
              <a:t>Jesus Gives Light to All Men</a:t>
            </a:r>
          </a:p>
        </p:txBody>
      </p:sp>
      <p:sp>
        <p:nvSpPr>
          <p:cNvPr id="3" name="Content Placeholder 2">
            <a:extLst>
              <a:ext uri="{FF2B5EF4-FFF2-40B4-BE49-F238E27FC236}">
                <a16:creationId xmlns:a16="http://schemas.microsoft.com/office/drawing/2014/main" id="{C95EC2CB-224B-4F66-BF68-5A70C261E813}"/>
              </a:ext>
            </a:extLst>
          </p:cNvPr>
          <p:cNvSpPr>
            <a:spLocks noGrp="1"/>
          </p:cNvSpPr>
          <p:nvPr>
            <p:ph idx="1"/>
          </p:nvPr>
        </p:nvSpPr>
        <p:spPr/>
        <p:txBody>
          <a:bodyPr/>
          <a:lstStyle/>
          <a:p>
            <a:r>
              <a:rPr lang="en-US" dirty="0"/>
              <a:t>What are the consequences of walking in darkness instead of the light?  List some contrasts.</a:t>
            </a:r>
          </a:p>
        </p:txBody>
      </p:sp>
      <p:graphicFrame>
        <p:nvGraphicFramePr>
          <p:cNvPr id="4" name="Table 4">
            <a:extLst>
              <a:ext uri="{FF2B5EF4-FFF2-40B4-BE49-F238E27FC236}">
                <a16:creationId xmlns:a16="http://schemas.microsoft.com/office/drawing/2014/main" id="{36133CB1-7057-4963-8E15-354536831DA4}"/>
              </a:ext>
            </a:extLst>
          </p:cNvPr>
          <p:cNvGraphicFramePr>
            <a:graphicFrameLocks noGrp="1"/>
          </p:cNvGraphicFramePr>
          <p:nvPr>
            <p:extLst>
              <p:ext uri="{D42A27DB-BD31-4B8C-83A1-F6EECF244321}">
                <p14:modId xmlns:p14="http://schemas.microsoft.com/office/powerpoint/2010/main" val="1195108113"/>
              </p:ext>
            </p:extLst>
          </p:nvPr>
        </p:nvGraphicFramePr>
        <p:xfrm>
          <a:off x="1417255" y="3653603"/>
          <a:ext cx="9357490" cy="2133600"/>
        </p:xfrm>
        <a:graphic>
          <a:graphicData uri="http://schemas.openxmlformats.org/drawingml/2006/table">
            <a:tbl>
              <a:tblPr firstRow="1" bandRow="1">
                <a:tableStyleId>{5C22544A-7EE6-4342-B048-85BDC9FD1C3A}</a:tableStyleId>
              </a:tblPr>
              <a:tblGrid>
                <a:gridCol w="4678745">
                  <a:extLst>
                    <a:ext uri="{9D8B030D-6E8A-4147-A177-3AD203B41FA5}">
                      <a16:colId xmlns:a16="http://schemas.microsoft.com/office/drawing/2014/main" val="3400986293"/>
                    </a:ext>
                  </a:extLst>
                </a:gridCol>
                <a:gridCol w="4678745">
                  <a:extLst>
                    <a:ext uri="{9D8B030D-6E8A-4147-A177-3AD203B41FA5}">
                      <a16:colId xmlns:a16="http://schemas.microsoft.com/office/drawing/2014/main" val="3980640466"/>
                    </a:ext>
                  </a:extLst>
                </a:gridCol>
              </a:tblGrid>
              <a:tr h="441837">
                <a:tc>
                  <a:txBody>
                    <a:bodyPr/>
                    <a:lstStyle/>
                    <a:p>
                      <a:pPr algn="ctr"/>
                      <a:r>
                        <a:rPr lang="en-US" sz="3200" dirty="0"/>
                        <a:t>Walking in Darkness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Walking in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527545"/>
                  </a:ext>
                </a:extLst>
              </a:tr>
              <a:tr h="441837">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996085"/>
                  </a:ext>
                </a:extLst>
              </a:tr>
            </a:tbl>
          </a:graphicData>
        </a:graphic>
      </p:graphicFrame>
    </p:spTree>
    <p:extLst>
      <p:ext uri="{BB962C8B-B14F-4D97-AF65-F5344CB8AC3E}">
        <p14:creationId xmlns:p14="http://schemas.microsoft.com/office/powerpoint/2010/main" val="4247846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E89E-428D-474C-8162-2183311AE49B}"/>
              </a:ext>
            </a:extLst>
          </p:cNvPr>
          <p:cNvSpPr>
            <a:spLocks noGrp="1"/>
          </p:cNvSpPr>
          <p:nvPr>
            <p:ph type="title"/>
          </p:nvPr>
        </p:nvSpPr>
        <p:spPr/>
        <p:txBody>
          <a:bodyPr/>
          <a:lstStyle/>
          <a:p>
            <a:r>
              <a:rPr lang="en-US" dirty="0"/>
              <a:t>Jesus Gives Light to All Men</a:t>
            </a:r>
          </a:p>
        </p:txBody>
      </p:sp>
      <p:sp>
        <p:nvSpPr>
          <p:cNvPr id="3" name="Content Placeholder 2">
            <a:extLst>
              <a:ext uri="{FF2B5EF4-FFF2-40B4-BE49-F238E27FC236}">
                <a16:creationId xmlns:a16="http://schemas.microsoft.com/office/drawing/2014/main" id="{16CD21D1-3420-4EFF-AFB6-3DFEFF80CB1F}"/>
              </a:ext>
            </a:extLst>
          </p:cNvPr>
          <p:cNvSpPr>
            <a:spLocks noGrp="1"/>
          </p:cNvSpPr>
          <p:nvPr>
            <p:ph idx="1"/>
          </p:nvPr>
        </p:nvSpPr>
        <p:spPr/>
        <p:txBody>
          <a:bodyPr/>
          <a:lstStyle/>
          <a:p>
            <a:r>
              <a:rPr lang="en-US" dirty="0"/>
              <a:t>Verse 5 speaks of the darkness not understanding “the light.”  Why do you think that happens?</a:t>
            </a:r>
          </a:p>
          <a:p>
            <a:r>
              <a:rPr lang="en-US" dirty="0"/>
              <a:t>What opportunities exist for our group to display the light of Christ in our community? </a:t>
            </a:r>
          </a:p>
        </p:txBody>
      </p:sp>
    </p:spTree>
    <p:extLst>
      <p:ext uri="{BB962C8B-B14F-4D97-AF65-F5344CB8AC3E}">
        <p14:creationId xmlns:p14="http://schemas.microsoft.com/office/powerpoint/2010/main" val="203158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8145-4849-4A1E-A9C5-2D07AEE6A4A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F329853-337D-4B1A-A878-495E64C63B88}"/>
              </a:ext>
            </a:extLst>
          </p:cNvPr>
          <p:cNvSpPr>
            <a:spLocks noGrp="1"/>
          </p:cNvSpPr>
          <p:nvPr>
            <p:ph idx="1"/>
          </p:nvPr>
        </p:nvSpPr>
        <p:spPr>
          <a:xfrm>
            <a:off x="838200" y="1979271"/>
            <a:ext cx="10515600" cy="4197692"/>
          </a:xfrm>
        </p:spPr>
        <p:txBody>
          <a:bodyPr/>
          <a:lstStyle/>
          <a:p>
            <a:r>
              <a:rPr lang="en-US" dirty="0"/>
              <a:t>See the light. </a:t>
            </a:r>
          </a:p>
          <a:p>
            <a:pPr lvl="1"/>
            <a:r>
              <a:rPr lang="en-US" dirty="0"/>
              <a:t>Don’t deny the darkness around you. </a:t>
            </a:r>
          </a:p>
          <a:p>
            <a:pPr lvl="1"/>
            <a:r>
              <a:rPr lang="en-US" dirty="0"/>
              <a:t>Make a list of the darkness in your life, community, and world. </a:t>
            </a:r>
          </a:p>
          <a:p>
            <a:pPr lvl="1"/>
            <a:r>
              <a:rPr lang="en-US" dirty="0"/>
              <a:t>Then acknowledge the need for light and thank God for sending this Light into the world.</a:t>
            </a:r>
          </a:p>
          <a:p>
            <a:endParaRPr lang="en-US" dirty="0"/>
          </a:p>
        </p:txBody>
      </p:sp>
    </p:spTree>
    <p:extLst>
      <p:ext uri="{BB962C8B-B14F-4D97-AF65-F5344CB8AC3E}">
        <p14:creationId xmlns:p14="http://schemas.microsoft.com/office/powerpoint/2010/main" val="249653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8145-4849-4A1E-A9C5-2D07AEE6A4A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F329853-337D-4B1A-A878-495E64C63B88}"/>
              </a:ext>
            </a:extLst>
          </p:cNvPr>
          <p:cNvSpPr>
            <a:spLocks noGrp="1"/>
          </p:cNvSpPr>
          <p:nvPr>
            <p:ph idx="1"/>
          </p:nvPr>
        </p:nvSpPr>
        <p:spPr/>
        <p:txBody>
          <a:bodyPr/>
          <a:lstStyle/>
          <a:p>
            <a:r>
              <a:rPr lang="en-US" dirty="0"/>
              <a:t>Trust the light. </a:t>
            </a:r>
          </a:p>
          <a:p>
            <a:pPr lvl="1"/>
            <a:r>
              <a:rPr lang="en-US" dirty="0"/>
              <a:t>Don’t try to navigate your life in the dark. </a:t>
            </a:r>
          </a:p>
          <a:p>
            <a:pPr lvl="1"/>
            <a:r>
              <a:rPr lang="en-US" dirty="0"/>
              <a:t>Psalm 119:105 declares, “Your word is a lamp for my feet, a light on my path.” </a:t>
            </a:r>
          </a:p>
          <a:p>
            <a:pPr lvl="1"/>
            <a:r>
              <a:rPr lang="en-US" dirty="0"/>
              <a:t>Rely on God’s Word (Scripture) and the Word made flesh (Jesus) as you look for opportunities to share the gospel this week.</a:t>
            </a:r>
          </a:p>
          <a:p>
            <a:endParaRPr lang="en-US" dirty="0"/>
          </a:p>
        </p:txBody>
      </p:sp>
    </p:spTree>
    <p:extLst>
      <p:ext uri="{BB962C8B-B14F-4D97-AF65-F5344CB8AC3E}">
        <p14:creationId xmlns:p14="http://schemas.microsoft.com/office/powerpoint/2010/main" val="356270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A7882-B1AA-4424-85EC-760DC2C116EF}"/>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6B4B9AEB-E79C-4577-A891-D712D5D82DD2}"/>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0E295BB2-965C-48C8-892C-5746A66B1FDF}"/>
                </a:ext>
              </a:extLst>
            </p:cNvPr>
            <p:cNvPicPr>
              <a:picLocks noChangeAspect="1"/>
            </p:cNvPicPr>
            <p:nvPr/>
          </p:nvPicPr>
          <p:blipFill>
            <a:blip r:embed="rId2"/>
            <a:stretch>
              <a:fillRect/>
            </a:stretch>
          </p:blipFill>
          <p:spPr>
            <a:xfrm>
              <a:off x="3238857" y="1900428"/>
              <a:ext cx="5714286" cy="3057143"/>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81F46138-4E47-417E-A4E9-E29A43AC5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2A6FAC2-E13F-413C-A6C9-83328E4FB266}"/>
              </a:ext>
            </a:extLst>
          </p:cNvPr>
          <p:cNvSpPr txBox="1"/>
          <p:nvPr/>
        </p:nvSpPr>
        <p:spPr>
          <a:xfrm>
            <a:off x="4127500" y="5910365"/>
            <a:ext cx="39243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28008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8145-4849-4A1E-A9C5-2D07AEE6A4A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F329853-337D-4B1A-A878-495E64C63B88}"/>
              </a:ext>
            </a:extLst>
          </p:cNvPr>
          <p:cNvSpPr>
            <a:spLocks noGrp="1"/>
          </p:cNvSpPr>
          <p:nvPr>
            <p:ph idx="1"/>
          </p:nvPr>
        </p:nvSpPr>
        <p:spPr>
          <a:xfrm>
            <a:off x="838200" y="1944547"/>
            <a:ext cx="10515600" cy="4232416"/>
          </a:xfrm>
        </p:spPr>
        <p:txBody>
          <a:bodyPr/>
          <a:lstStyle/>
          <a:p>
            <a:r>
              <a:rPr lang="en-US" dirty="0"/>
              <a:t>Shine the light. </a:t>
            </a:r>
          </a:p>
          <a:p>
            <a:pPr lvl="1"/>
            <a:r>
              <a:rPr lang="en-US" dirty="0"/>
              <a:t>Choose a local ministry such as a food pantry.</a:t>
            </a:r>
          </a:p>
          <a:p>
            <a:pPr lvl="1"/>
            <a:r>
              <a:rPr lang="en-US" dirty="0"/>
              <a:t>Gather friends to volunteer with you. </a:t>
            </a:r>
          </a:p>
          <a:p>
            <a:pPr lvl="1"/>
            <a:r>
              <a:rPr lang="en-US" dirty="0"/>
              <a:t>Lead your group in a time of prayer emphasizing the opportunity to show the light of Jesus to your community.</a:t>
            </a:r>
          </a:p>
          <a:p>
            <a:endParaRPr lang="en-US" dirty="0"/>
          </a:p>
        </p:txBody>
      </p:sp>
    </p:spTree>
    <p:extLst>
      <p:ext uri="{BB962C8B-B14F-4D97-AF65-F5344CB8AC3E}">
        <p14:creationId xmlns:p14="http://schemas.microsoft.com/office/powerpoint/2010/main" val="50631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34281DF-A9B5-41B5-8FF7-E8F5CA9566D7}"/>
              </a:ext>
            </a:extLst>
          </p:cNvPr>
          <p:cNvSpPr/>
          <p:nvPr/>
        </p:nvSpPr>
        <p:spPr>
          <a:xfrm>
            <a:off x="6096000" y="5550794"/>
            <a:ext cx="4224759" cy="94208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446DDEB-61A7-4538-AEB2-792C8C42F623}"/>
              </a:ext>
            </a:extLst>
          </p:cNvPr>
          <p:cNvSpPr>
            <a:spLocks noGrp="1"/>
          </p:cNvSpPr>
          <p:nvPr>
            <p:ph type="title"/>
          </p:nvPr>
        </p:nvSpPr>
        <p:spPr/>
        <p:txBody>
          <a:bodyPr/>
          <a:lstStyle/>
          <a:p>
            <a:r>
              <a:rPr lang="en-US" dirty="0"/>
              <a:t>Family Activities</a:t>
            </a:r>
          </a:p>
        </p:txBody>
      </p:sp>
      <p:pic>
        <p:nvPicPr>
          <p:cNvPr id="6" name="Picture 5" descr="Text&#10;&#10;Description automatically generated">
            <a:extLst>
              <a:ext uri="{FF2B5EF4-FFF2-40B4-BE49-F238E27FC236}">
                <a16:creationId xmlns:a16="http://schemas.microsoft.com/office/drawing/2014/main" id="{14E53E21-B5F0-457E-AC7E-920BA8EE0CC3}"/>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731" t="3038" r="2506" b="3123"/>
          <a:stretch/>
        </p:blipFill>
        <p:spPr>
          <a:xfrm>
            <a:off x="1192193" y="2037146"/>
            <a:ext cx="4135346" cy="329878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Logo&#10;&#10;Description automatically generated">
            <a:extLst>
              <a:ext uri="{FF2B5EF4-FFF2-40B4-BE49-F238E27FC236}">
                <a16:creationId xmlns:a16="http://schemas.microsoft.com/office/drawing/2014/main" id="{BF1E7E5F-45E3-4F21-8B9C-796C14D56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463" y="3657602"/>
            <a:ext cx="2937742" cy="2758724"/>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53FDEF01-6DA0-4468-B3EF-91154204D7E1}"/>
              </a:ext>
            </a:extLst>
          </p:cNvPr>
          <p:cNvSpPr/>
          <p:nvPr/>
        </p:nvSpPr>
        <p:spPr>
          <a:xfrm>
            <a:off x="5743977" y="1690688"/>
            <a:ext cx="5112913" cy="1890365"/>
          </a:xfrm>
          <a:prstGeom prst="wedgeRoundRectCallout">
            <a:avLst>
              <a:gd name="adj1" fmla="val -8239"/>
              <a:gd name="adj2" fmla="val 631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 is I … the Word Ninja. We need your help to find the words.  They go left, right, up, down, and diagonally.  You can find help and other Family Activities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https://tinyurl.com/2p8uxb5x</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dirty="0">
                <a:latin typeface="Comic Sans MS" panose="030F0702030302020204" pitchFamily="66" charset="0"/>
              </a:rPr>
              <a:t>  </a:t>
            </a:r>
          </a:p>
        </p:txBody>
      </p:sp>
    </p:spTree>
    <p:extLst>
      <p:ext uri="{BB962C8B-B14F-4D97-AF65-F5344CB8AC3E}">
        <p14:creationId xmlns:p14="http://schemas.microsoft.com/office/powerpoint/2010/main" val="9243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Light in the Darkness</a:t>
            </a:r>
          </a:p>
        </p:txBody>
      </p:sp>
      <p:sp>
        <p:nvSpPr>
          <p:cNvPr id="3" name="Subtitle 2"/>
          <p:cNvSpPr>
            <a:spLocks noGrp="1"/>
          </p:cNvSpPr>
          <p:nvPr>
            <p:ph type="subTitle" idx="1"/>
          </p:nvPr>
        </p:nvSpPr>
        <p:spPr>
          <a:xfrm>
            <a:off x="1524000" y="4038600"/>
            <a:ext cx="9144000" cy="1219200"/>
          </a:xfrm>
        </p:spPr>
        <p:txBody>
          <a:bodyPr/>
          <a:lstStyle/>
          <a:p>
            <a:r>
              <a:rPr lang="en-US" dirty="0"/>
              <a:t>December 12</a:t>
            </a:r>
          </a:p>
        </p:txBody>
      </p:sp>
    </p:spTree>
    <p:extLst>
      <p:ext uri="{BB962C8B-B14F-4D97-AF65-F5344CB8AC3E}">
        <p14:creationId xmlns:p14="http://schemas.microsoft.com/office/powerpoint/2010/main" val="310712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01341-067D-4B3F-B7FD-36488AA26631}"/>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5723333E-327C-4518-AF31-A43D3E574332}"/>
              </a:ext>
            </a:extLst>
          </p:cNvPr>
          <p:cNvSpPr>
            <a:spLocks noGrp="1"/>
          </p:cNvSpPr>
          <p:nvPr>
            <p:ph idx="1"/>
          </p:nvPr>
        </p:nvSpPr>
        <p:spPr/>
        <p:txBody>
          <a:bodyPr/>
          <a:lstStyle/>
          <a:p>
            <a:r>
              <a:rPr lang="en-US" dirty="0"/>
              <a:t>When have you been most thankful you had some light?</a:t>
            </a:r>
          </a:p>
          <a:p>
            <a:r>
              <a:rPr lang="en-US" dirty="0">
                <a:solidFill>
                  <a:srgbClr val="C00000"/>
                </a:solidFill>
              </a:rPr>
              <a:t>We often struggle with physical darkness.</a:t>
            </a:r>
          </a:p>
          <a:p>
            <a:pPr lvl="1"/>
            <a:r>
              <a:rPr lang="en-US" dirty="0">
                <a:solidFill>
                  <a:srgbClr val="C00000"/>
                </a:solidFill>
              </a:rPr>
              <a:t>Spiritual darkness is even worse</a:t>
            </a:r>
          </a:p>
          <a:p>
            <a:pPr lvl="1"/>
            <a:r>
              <a:rPr lang="en-US" dirty="0">
                <a:solidFill>
                  <a:srgbClr val="C00000"/>
                </a:solidFill>
              </a:rPr>
              <a:t>We can now for sure that Jesus shines His light into a dark world. </a:t>
            </a:r>
          </a:p>
          <a:p>
            <a:endParaRPr lang="en-US" dirty="0"/>
          </a:p>
        </p:txBody>
      </p:sp>
      <p:grpSp>
        <p:nvGrpSpPr>
          <p:cNvPr id="5" name="Group 4">
            <a:extLst>
              <a:ext uri="{FF2B5EF4-FFF2-40B4-BE49-F238E27FC236}">
                <a16:creationId xmlns:a16="http://schemas.microsoft.com/office/drawing/2014/main" id="{FF1DB5A0-1F4B-4635-9A15-181B5921334C}"/>
              </a:ext>
            </a:extLst>
          </p:cNvPr>
          <p:cNvGrpSpPr/>
          <p:nvPr/>
        </p:nvGrpSpPr>
        <p:grpSpPr>
          <a:xfrm>
            <a:off x="1333500" y="2889091"/>
            <a:ext cx="9372599" cy="3475725"/>
            <a:chOff x="1333500" y="2889091"/>
            <a:chExt cx="9372599" cy="3475725"/>
          </a:xfrm>
        </p:grpSpPr>
        <p:pic>
          <p:nvPicPr>
            <p:cNvPr id="1026" name="Picture 2" descr="Wheel, Breakdown, Automobile, Flat Tire, Screws">
              <a:extLst>
                <a:ext uri="{FF2B5EF4-FFF2-40B4-BE49-F238E27FC236}">
                  <a16:creationId xmlns:a16="http://schemas.microsoft.com/office/drawing/2014/main" id="{A6F43F32-167F-44CE-8248-8E26172A41F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33500" y="3429000"/>
              <a:ext cx="3124200" cy="1760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ecret, Forest, Darkness, Nature, Trees, Avenue">
              <a:extLst>
                <a:ext uri="{FF2B5EF4-FFF2-40B4-BE49-F238E27FC236}">
                  <a16:creationId xmlns:a16="http://schemas.microsoft.com/office/drawing/2014/main" id="{2D34F476-6CC9-4C90-A3F1-E5CB8042F12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93063" y="2889091"/>
              <a:ext cx="2387600" cy="1589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Pipe, Brick, Wall, Old, House, Home, Structure">
              <a:extLst>
                <a:ext uri="{FF2B5EF4-FFF2-40B4-BE49-F238E27FC236}">
                  <a16:creationId xmlns:a16="http://schemas.microsoft.com/office/drawing/2014/main" id="{E7DF1AA6-9D47-4D85-83F5-8D743C9F570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16026" y="3685381"/>
              <a:ext cx="2390073" cy="1585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mping lantern clipart">
              <a:extLst>
                <a:ext uri="{FF2B5EF4-FFF2-40B4-BE49-F238E27FC236}">
                  <a16:creationId xmlns:a16="http://schemas.microsoft.com/office/drawing/2014/main" id="{180B2CCF-C522-49A7-A6FE-5C2E6C997E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0294" y="4718789"/>
              <a:ext cx="973137" cy="164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98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E5EB-0997-4883-B150-592F50CC22FD}"/>
              </a:ext>
            </a:extLst>
          </p:cNvPr>
          <p:cNvSpPr>
            <a:spLocks noGrp="1"/>
          </p:cNvSpPr>
          <p:nvPr>
            <p:ph type="title"/>
          </p:nvPr>
        </p:nvSpPr>
        <p:spPr/>
        <p:txBody>
          <a:bodyPr/>
          <a:lstStyle/>
          <a:p>
            <a:pPr algn="l"/>
            <a:r>
              <a:rPr lang="en-US" dirty="0"/>
              <a:t>Listen for a promise from God.</a:t>
            </a:r>
          </a:p>
        </p:txBody>
      </p:sp>
      <p:sp>
        <p:nvSpPr>
          <p:cNvPr id="3" name="Content Placeholder 2">
            <a:extLst>
              <a:ext uri="{FF2B5EF4-FFF2-40B4-BE49-F238E27FC236}">
                <a16:creationId xmlns:a16="http://schemas.microsoft.com/office/drawing/2014/main" id="{25BBEDC6-BD72-40BC-98B9-2A829791BBE5}"/>
              </a:ext>
            </a:extLst>
          </p:cNvPr>
          <p:cNvSpPr>
            <a:spLocks noGrp="1"/>
          </p:cNvSpPr>
          <p:nvPr>
            <p:ph idx="1"/>
          </p:nvPr>
        </p:nvSpPr>
        <p:spPr>
          <a:xfrm>
            <a:off x="1281984" y="1825625"/>
            <a:ext cx="9628031" cy="4351338"/>
          </a:xfrm>
        </p:spPr>
        <p:txBody>
          <a:bodyPr/>
          <a:lstStyle/>
          <a:p>
            <a:pPr marL="0" indent="0" algn="ctr">
              <a:buNone/>
            </a:pPr>
            <a:r>
              <a:rPr lang="en-US" dirty="0"/>
              <a:t>Isaiah 9:1-3 (NIV)  Nevertheless, there will be no more gloom for those who were in distress. In the past he humbled the land of Zebulun and the land of Naphtali, but in the future he will honor Galilee of the Gentiles, by the way of the sea, along the Jordan-- </a:t>
            </a:r>
          </a:p>
        </p:txBody>
      </p:sp>
    </p:spTree>
    <p:extLst>
      <p:ext uri="{BB962C8B-B14F-4D97-AF65-F5344CB8AC3E}">
        <p14:creationId xmlns:p14="http://schemas.microsoft.com/office/powerpoint/2010/main" val="34694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E5EB-0997-4883-B150-592F50CC22FD}"/>
              </a:ext>
            </a:extLst>
          </p:cNvPr>
          <p:cNvSpPr>
            <a:spLocks noGrp="1"/>
          </p:cNvSpPr>
          <p:nvPr>
            <p:ph type="title"/>
          </p:nvPr>
        </p:nvSpPr>
        <p:spPr/>
        <p:txBody>
          <a:bodyPr/>
          <a:lstStyle/>
          <a:p>
            <a:pPr algn="l"/>
            <a:r>
              <a:rPr lang="en-US" dirty="0"/>
              <a:t>Listen for a promise from God.</a:t>
            </a:r>
          </a:p>
        </p:txBody>
      </p:sp>
      <p:sp>
        <p:nvSpPr>
          <p:cNvPr id="3" name="Content Placeholder 2">
            <a:extLst>
              <a:ext uri="{FF2B5EF4-FFF2-40B4-BE49-F238E27FC236}">
                <a16:creationId xmlns:a16="http://schemas.microsoft.com/office/drawing/2014/main" id="{25BBEDC6-BD72-40BC-98B9-2A829791BBE5}"/>
              </a:ext>
            </a:extLst>
          </p:cNvPr>
          <p:cNvSpPr>
            <a:spLocks noGrp="1"/>
          </p:cNvSpPr>
          <p:nvPr>
            <p:ph idx="1"/>
          </p:nvPr>
        </p:nvSpPr>
        <p:spPr>
          <a:xfrm>
            <a:off x="1281984" y="1825625"/>
            <a:ext cx="9628031" cy="4351338"/>
          </a:xfrm>
        </p:spPr>
        <p:txBody>
          <a:bodyPr/>
          <a:lstStyle/>
          <a:p>
            <a:pPr marL="0" indent="0" algn="ctr">
              <a:buNone/>
            </a:pPr>
            <a:r>
              <a:rPr lang="en-US" dirty="0"/>
              <a:t>The people walking in darkness have seen a great light; on those living in the land of the shadow of death a light has dawned. 3  You have enlarged the nation and increased their joy; they rejoice before you as people rejoice at the harvest, as men rejoice when dividing the plunder.</a:t>
            </a:r>
          </a:p>
        </p:txBody>
      </p:sp>
      <p:pic>
        <p:nvPicPr>
          <p:cNvPr id="5" name="Picture 4">
            <a:extLst>
              <a:ext uri="{FF2B5EF4-FFF2-40B4-BE49-F238E27FC236}">
                <a16:creationId xmlns:a16="http://schemas.microsoft.com/office/drawing/2014/main" id="{F3C88B74-A1D1-44B1-818A-86E5433C2B0F}"/>
              </a:ext>
            </a:extLst>
          </p:cNvPr>
          <p:cNvPicPr>
            <a:picLocks noChangeAspect="1"/>
          </p:cNvPicPr>
          <p:nvPr/>
        </p:nvPicPr>
        <p:blipFill>
          <a:blip r:embed="rId2"/>
          <a:stretch>
            <a:fillRect/>
          </a:stretch>
        </p:blipFill>
        <p:spPr>
          <a:xfrm>
            <a:off x="4838856" y="5731721"/>
            <a:ext cx="2514286"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518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D5B4-119C-4744-ADBC-07D3B50BBD1C}"/>
              </a:ext>
            </a:extLst>
          </p:cNvPr>
          <p:cNvSpPr>
            <a:spLocks noGrp="1"/>
          </p:cNvSpPr>
          <p:nvPr>
            <p:ph type="title"/>
          </p:nvPr>
        </p:nvSpPr>
        <p:spPr/>
        <p:txBody>
          <a:bodyPr/>
          <a:lstStyle/>
          <a:p>
            <a:r>
              <a:rPr lang="en-US" dirty="0"/>
              <a:t>The Light Shines on Those in Darkness</a:t>
            </a:r>
          </a:p>
        </p:txBody>
      </p:sp>
      <p:sp>
        <p:nvSpPr>
          <p:cNvPr id="3" name="Content Placeholder 2">
            <a:extLst>
              <a:ext uri="{FF2B5EF4-FFF2-40B4-BE49-F238E27FC236}">
                <a16:creationId xmlns:a16="http://schemas.microsoft.com/office/drawing/2014/main" id="{EEBD17E4-EB8F-4DB8-8CEB-7FC14C95B147}"/>
              </a:ext>
            </a:extLst>
          </p:cNvPr>
          <p:cNvSpPr>
            <a:spLocks noGrp="1"/>
          </p:cNvSpPr>
          <p:nvPr>
            <p:ph idx="1"/>
          </p:nvPr>
        </p:nvSpPr>
        <p:spPr>
          <a:xfrm>
            <a:off x="838200" y="1825624"/>
            <a:ext cx="6180786" cy="4806995"/>
          </a:xfrm>
        </p:spPr>
        <p:txBody>
          <a:bodyPr>
            <a:normAutofit lnSpcReduction="10000"/>
          </a:bodyPr>
          <a:lstStyle/>
          <a:p>
            <a:r>
              <a:rPr lang="en-US" dirty="0">
                <a:solidFill>
                  <a:srgbClr val="C00000"/>
                </a:solidFill>
              </a:rPr>
              <a:t>Note the national situation:</a:t>
            </a:r>
          </a:p>
          <a:p>
            <a:pPr lvl="1"/>
            <a:r>
              <a:rPr lang="en-US" dirty="0">
                <a:solidFill>
                  <a:srgbClr val="C00000"/>
                </a:solidFill>
              </a:rPr>
              <a:t>Northern regions of Galilee in Israel had been devastated, depopulated, and annexed by the Assyrians </a:t>
            </a:r>
          </a:p>
          <a:p>
            <a:pPr lvl="1"/>
            <a:r>
              <a:rPr lang="en-US" dirty="0">
                <a:solidFill>
                  <a:srgbClr val="C00000"/>
                </a:solidFill>
              </a:rPr>
              <a:t>Result of God’s action because of Israel’s disobedience</a:t>
            </a:r>
          </a:p>
          <a:p>
            <a:r>
              <a:rPr lang="en-US" dirty="0"/>
              <a:t>What did God promise? What blessing would come? </a:t>
            </a:r>
          </a:p>
          <a:p>
            <a:endParaRPr lang="en-US" dirty="0">
              <a:solidFill>
                <a:srgbClr val="C00000"/>
              </a:solidFill>
            </a:endParaRPr>
          </a:p>
          <a:p>
            <a:endParaRPr lang="en-US" dirty="0"/>
          </a:p>
        </p:txBody>
      </p:sp>
      <p:pic>
        <p:nvPicPr>
          <p:cNvPr id="7" name="Picture 6">
            <a:extLst>
              <a:ext uri="{FF2B5EF4-FFF2-40B4-BE49-F238E27FC236}">
                <a16:creationId xmlns:a16="http://schemas.microsoft.com/office/drawing/2014/main" id="{DD8D4FE7-6B43-4BBB-97F5-F1D9ADE267DE}"/>
              </a:ext>
            </a:extLst>
          </p:cNvPr>
          <p:cNvPicPr>
            <a:picLocks noChangeAspect="1"/>
          </p:cNvPicPr>
          <p:nvPr/>
        </p:nvPicPr>
        <p:blipFill>
          <a:blip r:embed="rId2"/>
          <a:stretch>
            <a:fillRect/>
          </a:stretch>
        </p:blipFill>
        <p:spPr>
          <a:xfrm>
            <a:off x="7378564" y="1427018"/>
            <a:ext cx="3452567" cy="5065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60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D8CB-950E-4D81-ACCB-AF5C755E98D4}"/>
              </a:ext>
            </a:extLst>
          </p:cNvPr>
          <p:cNvSpPr>
            <a:spLocks noGrp="1"/>
          </p:cNvSpPr>
          <p:nvPr>
            <p:ph type="title"/>
          </p:nvPr>
        </p:nvSpPr>
        <p:spPr/>
        <p:txBody>
          <a:bodyPr/>
          <a:lstStyle/>
          <a:p>
            <a:r>
              <a:rPr lang="en-US" dirty="0"/>
              <a:t>The Light Shines on Those in Darkness</a:t>
            </a:r>
          </a:p>
        </p:txBody>
      </p:sp>
      <p:sp>
        <p:nvSpPr>
          <p:cNvPr id="3" name="Content Placeholder 2">
            <a:extLst>
              <a:ext uri="{FF2B5EF4-FFF2-40B4-BE49-F238E27FC236}">
                <a16:creationId xmlns:a16="http://schemas.microsoft.com/office/drawing/2014/main" id="{69AC32A5-277D-4748-A5ED-FE0E246ACA1E}"/>
              </a:ext>
            </a:extLst>
          </p:cNvPr>
          <p:cNvSpPr>
            <a:spLocks noGrp="1"/>
          </p:cNvSpPr>
          <p:nvPr>
            <p:ph idx="1"/>
          </p:nvPr>
        </p:nvSpPr>
        <p:spPr/>
        <p:txBody>
          <a:bodyPr/>
          <a:lstStyle/>
          <a:p>
            <a:r>
              <a:rPr lang="en-US" dirty="0"/>
              <a:t>How might the “great light” be understood as a Messianic prophecy? How can various phrases of the passage be interpreted in that context?</a:t>
            </a:r>
          </a:p>
          <a:p>
            <a:pPr lvl="1"/>
            <a:r>
              <a:rPr lang="en-US" dirty="0"/>
              <a:t>People walking in darkness, shadow of death</a:t>
            </a:r>
          </a:p>
          <a:p>
            <a:pPr lvl="1"/>
            <a:r>
              <a:rPr lang="en-US" dirty="0"/>
              <a:t>See a great light</a:t>
            </a:r>
          </a:p>
          <a:p>
            <a:pPr lvl="1"/>
            <a:r>
              <a:rPr lang="en-US" dirty="0"/>
              <a:t>Increased joy</a:t>
            </a:r>
          </a:p>
          <a:p>
            <a:pPr lvl="1"/>
            <a:r>
              <a:rPr lang="en-US" dirty="0"/>
              <a:t>Enlarge the nation</a:t>
            </a:r>
          </a:p>
          <a:p>
            <a:pPr lvl="1"/>
            <a:r>
              <a:rPr lang="en-US" dirty="0"/>
              <a:t>Rejoice over plunder</a:t>
            </a:r>
          </a:p>
          <a:p>
            <a:pPr lvl="1"/>
            <a:endParaRPr lang="en-US" dirty="0"/>
          </a:p>
        </p:txBody>
      </p:sp>
    </p:spTree>
    <p:extLst>
      <p:ext uri="{BB962C8B-B14F-4D97-AF65-F5344CB8AC3E}">
        <p14:creationId xmlns:p14="http://schemas.microsoft.com/office/powerpoint/2010/main" val="1447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90C3-3075-4CDF-944E-1CA8DE00966B}"/>
              </a:ext>
            </a:extLst>
          </p:cNvPr>
          <p:cNvSpPr>
            <a:spLocks noGrp="1"/>
          </p:cNvSpPr>
          <p:nvPr>
            <p:ph type="title"/>
          </p:nvPr>
        </p:nvSpPr>
        <p:spPr/>
        <p:txBody>
          <a:bodyPr/>
          <a:lstStyle/>
          <a:p>
            <a:r>
              <a:rPr lang="en-US" dirty="0"/>
              <a:t>The Light Shines on Those in Darkness</a:t>
            </a:r>
          </a:p>
        </p:txBody>
      </p:sp>
      <p:sp>
        <p:nvSpPr>
          <p:cNvPr id="3" name="Content Placeholder 2">
            <a:extLst>
              <a:ext uri="{FF2B5EF4-FFF2-40B4-BE49-F238E27FC236}">
                <a16:creationId xmlns:a16="http://schemas.microsoft.com/office/drawing/2014/main" id="{C72BABEA-CBE1-4BF3-B725-22E9C665D8C7}"/>
              </a:ext>
            </a:extLst>
          </p:cNvPr>
          <p:cNvSpPr>
            <a:spLocks noGrp="1"/>
          </p:cNvSpPr>
          <p:nvPr>
            <p:ph idx="1"/>
          </p:nvPr>
        </p:nvSpPr>
        <p:spPr/>
        <p:txBody>
          <a:bodyPr/>
          <a:lstStyle/>
          <a:p>
            <a:r>
              <a:rPr lang="en-US" dirty="0"/>
              <a:t>In what ways does our world, our culture walk in darkness? </a:t>
            </a:r>
          </a:p>
          <a:p>
            <a:r>
              <a:rPr lang="en-US" dirty="0"/>
              <a:t>Think about a time when you were physically walking in a dark place … how was it different when the light came on?</a:t>
            </a:r>
          </a:p>
          <a:p>
            <a:endParaRPr lang="en-US" dirty="0"/>
          </a:p>
        </p:txBody>
      </p:sp>
    </p:spTree>
    <p:extLst>
      <p:ext uri="{BB962C8B-B14F-4D97-AF65-F5344CB8AC3E}">
        <p14:creationId xmlns:p14="http://schemas.microsoft.com/office/powerpoint/2010/main" val="28952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1550-A903-4E3C-8D33-014B1DAF2DF6}"/>
              </a:ext>
            </a:extLst>
          </p:cNvPr>
          <p:cNvSpPr>
            <a:spLocks noGrp="1"/>
          </p:cNvSpPr>
          <p:nvPr>
            <p:ph type="title"/>
          </p:nvPr>
        </p:nvSpPr>
        <p:spPr/>
        <p:txBody>
          <a:bodyPr/>
          <a:lstStyle/>
          <a:p>
            <a:r>
              <a:rPr lang="en-US" dirty="0"/>
              <a:t>The Light Shines on Those in Darkness</a:t>
            </a:r>
          </a:p>
        </p:txBody>
      </p:sp>
      <p:sp>
        <p:nvSpPr>
          <p:cNvPr id="3" name="Content Placeholder 2">
            <a:extLst>
              <a:ext uri="{FF2B5EF4-FFF2-40B4-BE49-F238E27FC236}">
                <a16:creationId xmlns:a16="http://schemas.microsoft.com/office/drawing/2014/main" id="{2ECFEC24-6433-42E2-8DF5-FF191E89489D}"/>
              </a:ext>
            </a:extLst>
          </p:cNvPr>
          <p:cNvSpPr>
            <a:spLocks noGrp="1"/>
          </p:cNvSpPr>
          <p:nvPr>
            <p:ph idx="1"/>
          </p:nvPr>
        </p:nvSpPr>
        <p:spPr/>
        <p:txBody>
          <a:bodyPr/>
          <a:lstStyle/>
          <a:p>
            <a:r>
              <a:rPr lang="en-US" dirty="0"/>
              <a:t>Now recall a time when you were trying to proceed with a complete lack of understanding or wisdom as to what you should do?  How was it different when God gave you “light” and revealed His direction?</a:t>
            </a:r>
          </a:p>
          <a:p>
            <a:pPr marL="0" indent="0">
              <a:buNone/>
            </a:pPr>
            <a:r>
              <a:rPr lang="en-US" dirty="0">
                <a:solidFill>
                  <a:srgbClr val="C00000"/>
                </a:solidFill>
                <a:sym typeface="Wingdings" panose="05000000000000000000" pitchFamily="2" charset="2"/>
              </a:rPr>
              <a:t> God </a:t>
            </a:r>
            <a:r>
              <a:rPr lang="en-US" i="1" dirty="0">
                <a:solidFill>
                  <a:srgbClr val="C00000"/>
                </a:solidFill>
                <a:sym typeface="Wingdings" panose="05000000000000000000" pitchFamily="2" charset="2"/>
              </a:rPr>
              <a:t>will give light </a:t>
            </a:r>
            <a:r>
              <a:rPr lang="en-US" dirty="0">
                <a:solidFill>
                  <a:srgbClr val="C00000"/>
                </a:solidFill>
                <a:sym typeface="Wingdings" panose="05000000000000000000" pitchFamily="2" charset="2"/>
              </a:rPr>
              <a:t>when you pursue </a:t>
            </a:r>
            <a:r>
              <a:rPr lang="en-US" i="1" dirty="0">
                <a:solidFill>
                  <a:srgbClr val="C00000"/>
                </a:solidFill>
                <a:sym typeface="Wingdings" panose="05000000000000000000" pitchFamily="2" charset="2"/>
              </a:rPr>
              <a:t>knowing</a:t>
            </a:r>
            <a:r>
              <a:rPr lang="en-US" dirty="0">
                <a:solidFill>
                  <a:srgbClr val="C00000"/>
                </a:solidFill>
                <a:sym typeface="Wingdings" panose="05000000000000000000" pitchFamily="2" charset="2"/>
              </a:rPr>
              <a:t> and </a:t>
            </a:r>
            <a:r>
              <a:rPr lang="en-US" i="1" dirty="0">
                <a:solidFill>
                  <a:srgbClr val="C00000"/>
                </a:solidFill>
                <a:sym typeface="Wingdings" panose="05000000000000000000" pitchFamily="2" charset="2"/>
              </a:rPr>
              <a:t>worshiping</a:t>
            </a:r>
            <a:r>
              <a:rPr lang="en-US" dirty="0">
                <a:solidFill>
                  <a:srgbClr val="C00000"/>
                </a:solidFill>
                <a:sym typeface="Wingdings" panose="05000000000000000000" pitchFamily="2" charset="2"/>
              </a:rPr>
              <a:t> Him, putting Him </a:t>
            </a:r>
            <a:r>
              <a:rPr lang="en-US" i="1" dirty="0">
                <a:solidFill>
                  <a:srgbClr val="C00000"/>
                </a:solidFill>
                <a:sym typeface="Wingdings" panose="05000000000000000000" pitchFamily="2" charset="2"/>
              </a:rPr>
              <a:t>in charge </a:t>
            </a:r>
            <a:r>
              <a:rPr lang="en-US" dirty="0">
                <a:solidFill>
                  <a:srgbClr val="C00000"/>
                </a:solidFill>
                <a:sym typeface="Wingdings" panose="05000000000000000000" pitchFamily="2" charset="2"/>
              </a:rPr>
              <a:t>of your life, </a:t>
            </a:r>
            <a:r>
              <a:rPr lang="en-US" i="1" dirty="0">
                <a:solidFill>
                  <a:srgbClr val="C00000"/>
                </a:solidFill>
                <a:sym typeface="Wingdings" panose="05000000000000000000" pitchFamily="2" charset="2"/>
              </a:rPr>
              <a:t>submitting</a:t>
            </a:r>
            <a:r>
              <a:rPr lang="en-US" dirty="0">
                <a:solidFill>
                  <a:srgbClr val="C00000"/>
                </a:solidFill>
                <a:sym typeface="Wingdings" panose="05000000000000000000" pitchFamily="2" charset="2"/>
              </a:rPr>
              <a:t> to Him</a:t>
            </a:r>
            <a:endParaRPr lang="en-US" dirty="0">
              <a:solidFill>
                <a:srgbClr val="C00000"/>
              </a:solidFill>
            </a:endParaRPr>
          </a:p>
        </p:txBody>
      </p:sp>
      <p:pic>
        <p:nvPicPr>
          <p:cNvPr id="3074" name="Picture 2">
            <a:extLst>
              <a:ext uri="{FF2B5EF4-FFF2-40B4-BE49-F238E27FC236}">
                <a16:creationId xmlns:a16="http://schemas.microsoft.com/office/drawing/2014/main" id="{6BFB44D4-ADBA-4126-A33E-1693D02FB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39" t="8411" r="4453" b="8411"/>
          <a:stretch>
            <a:fillRect/>
          </a:stretch>
        </p:blipFill>
        <p:spPr bwMode="auto">
          <a:xfrm>
            <a:off x="2986252" y="791523"/>
            <a:ext cx="6219495" cy="3523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25FC8D0-D564-44E4-92D3-D34E78CB3323}"/>
              </a:ext>
            </a:extLst>
          </p:cNvPr>
          <p:cNvSpPr/>
          <p:nvPr/>
        </p:nvSpPr>
        <p:spPr>
          <a:xfrm>
            <a:off x="5958341" y="546265"/>
            <a:ext cx="3491345" cy="3992068"/>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4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par>
                          <p:cTn id="13" fill="hold">
                            <p:stCondLst>
                              <p:cond delay="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185</TotalTime>
  <Words>1002</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Light in the Darkness</vt:lpstr>
      <vt:lpstr>Video Introduction</vt:lpstr>
      <vt:lpstr>Remember that time …</vt:lpstr>
      <vt:lpstr>Listen for a promise from God.</vt:lpstr>
      <vt:lpstr>Listen for a promise from God.</vt:lpstr>
      <vt:lpstr>The Light Shines on Those in Darkness</vt:lpstr>
      <vt:lpstr>The Light Shines on Those in Darkness</vt:lpstr>
      <vt:lpstr>The Light Shines on Those in Darkness</vt:lpstr>
      <vt:lpstr>The Light Shines on Those in Darkness</vt:lpstr>
      <vt:lpstr>Listen for the presence of Jesus.</vt:lpstr>
      <vt:lpstr>Jesus is the Light</vt:lpstr>
      <vt:lpstr>Jesus is the Light</vt:lpstr>
      <vt:lpstr>Listen for who was a witness.</vt:lpstr>
      <vt:lpstr>Listen for who was a witness.</vt:lpstr>
      <vt:lpstr>Jesus Gives Light to All Men</vt:lpstr>
      <vt:lpstr>Jesus Gives Light to All Men</vt:lpstr>
      <vt:lpstr>Jesus Gives Light to All Men</vt:lpstr>
      <vt:lpstr>Application</vt:lpstr>
      <vt:lpstr>Application</vt:lpstr>
      <vt:lpstr>Application</vt:lpstr>
      <vt:lpstr>Family Activities</vt:lpstr>
      <vt:lpstr>The Light in the Darkness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 in the Darkness</dc:title>
  <dc:creator>Steve Armstrong</dc:creator>
  <cp:lastModifiedBy>Steve Armstrong</cp:lastModifiedBy>
  <cp:revision>3</cp:revision>
  <dcterms:created xsi:type="dcterms:W3CDTF">2021-11-26T13:54:48Z</dcterms:created>
  <dcterms:modified xsi:type="dcterms:W3CDTF">2021-11-26T17:00:33Z</dcterms:modified>
</cp:coreProperties>
</file>