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5" r:id="rId19"/>
    <p:sldId id="273"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7" d="100"/>
          <a:sy n="77" d="100"/>
        </p:scale>
        <p:origin x="12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4/24/2021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4/24/2021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4/24/2021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4/24/2021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4/24/2021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4/24/2021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4/24/2021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4/24/2021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4/24/2021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6.xml"/><Relationship Id="rId4" Type="http://schemas.openxmlformats.org/officeDocument/2006/relationships/hyperlink" Target="https://tinyurl.com/fczb8m5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atch.liberty.edu/media/t/1_su8eiv9p"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133599"/>
          </a:xfrm>
        </p:spPr>
        <p:txBody>
          <a:bodyPr/>
          <a:lstStyle/>
          <a:p>
            <a:r>
              <a:rPr lang="en-US" dirty="0"/>
              <a:t>The Message</a:t>
            </a:r>
          </a:p>
        </p:txBody>
      </p:sp>
      <p:sp>
        <p:nvSpPr>
          <p:cNvPr id="3" name="Subtitle 2"/>
          <p:cNvSpPr>
            <a:spLocks noGrp="1"/>
          </p:cNvSpPr>
          <p:nvPr>
            <p:ph type="subTitle" idx="1"/>
          </p:nvPr>
        </p:nvSpPr>
        <p:spPr/>
        <p:txBody>
          <a:bodyPr/>
          <a:lstStyle/>
          <a:p>
            <a:r>
              <a:rPr lang="en-US" dirty="0"/>
              <a:t>May 2</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4BF9A-3919-4E98-8F7B-1F0A8ED721DA}"/>
              </a:ext>
            </a:extLst>
          </p:cNvPr>
          <p:cNvSpPr>
            <a:spLocks noGrp="1"/>
          </p:cNvSpPr>
          <p:nvPr>
            <p:ph type="title"/>
          </p:nvPr>
        </p:nvSpPr>
        <p:spPr/>
        <p:txBody>
          <a:bodyPr/>
          <a:lstStyle/>
          <a:p>
            <a:r>
              <a:rPr lang="en-US" dirty="0"/>
              <a:t>Salvation for All People</a:t>
            </a:r>
          </a:p>
        </p:txBody>
      </p:sp>
      <p:sp>
        <p:nvSpPr>
          <p:cNvPr id="3" name="Content Placeholder 2">
            <a:extLst>
              <a:ext uri="{FF2B5EF4-FFF2-40B4-BE49-F238E27FC236}">
                <a16:creationId xmlns:a16="http://schemas.microsoft.com/office/drawing/2014/main" id="{3657A198-5AEA-4ABD-8C23-45C06630E68B}"/>
              </a:ext>
            </a:extLst>
          </p:cNvPr>
          <p:cNvSpPr>
            <a:spLocks noGrp="1"/>
          </p:cNvSpPr>
          <p:nvPr>
            <p:ph idx="1"/>
          </p:nvPr>
        </p:nvSpPr>
        <p:spPr/>
        <p:txBody>
          <a:bodyPr/>
          <a:lstStyle/>
          <a:p>
            <a:r>
              <a:rPr lang="en-US" dirty="0"/>
              <a:t>Racial or ethnic distinctions make no difference to God.   Why do they sometimes still make a difference to us?</a:t>
            </a:r>
          </a:p>
          <a:p>
            <a:r>
              <a:rPr lang="en-US" dirty="0"/>
              <a:t>How can we overcome that kind of bias?</a:t>
            </a:r>
          </a:p>
        </p:txBody>
      </p:sp>
    </p:spTree>
    <p:extLst>
      <p:ext uri="{BB962C8B-B14F-4D97-AF65-F5344CB8AC3E}">
        <p14:creationId xmlns:p14="http://schemas.microsoft.com/office/powerpoint/2010/main" val="304213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C9346-F33D-4875-AE9A-A439B44751C8}"/>
              </a:ext>
            </a:extLst>
          </p:cNvPr>
          <p:cNvSpPr>
            <a:spLocks noGrp="1"/>
          </p:cNvSpPr>
          <p:nvPr>
            <p:ph type="title"/>
          </p:nvPr>
        </p:nvSpPr>
        <p:spPr/>
        <p:txBody>
          <a:bodyPr/>
          <a:lstStyle/>
          <a:p>
            <a:pPr algn="l"/>
            <a:r>
              <a:rPr lang="en-US" dirty="0"/>
              <a:t>Listen for links of implication.</a:t>
            </a:r>
          </a:p>
        </p:txBody>
      </p:sp>
      <p:sp>
        <p:nvSpPr>
          <p:cNvPr id="3" name="Content Placeholder 2">
            <a:extLst>
              <a:ext uri="{FF2B5EF4-FFF2-40B4-BE49-F238E27FC236}">
                <a16:creationId xmlns:a16="http://schemas.microsoft.com/office/drawing/2014/main" id="{BEF512B7-B425-42FE-B30B-4D9CB77A0DB8}"/>
              </a:ext>
            </a:extLst>
          </p:cNvPr>
          <p:cNvSpPr>
            <a:spLocks noGrp="1"/>
          </p:cNvSpPr>
          <p:nvPr>
            <p:ph idx="1"/>
          </p:nvPr>
        </p:nvSpPr>
        <p:spPr/>
        <p:txBody>
          <a:bodyPr/>
          <a:lstStyle/>
          <a:p>
            <a:pPr marL="0" indent="0" algn="ctr">
              <a:buNone/>
            </a:pPr>
            <a:r>
              <a:rPr lang="en-US" dirty="0"/>
              <a:t>Romans 10:14-17 (NIV)   How, then, can they call on the one they have not believed in? And how can they believe in the one of whom they have not heard? And how can they hear without someone preaching to them?  15  And how can they preach unless they are sent? As it is written, </a:t>
            </a:r>
          </a:p>
        </p:txBody>
      </p:sp>
    </p:spTree>
    <p:extLst>
      <p:ext uri="{BB962C8B-B14F-4D97-AF65-F5344CB8AC3E}">
        <p14:creationId xmlns:p14="http://schemas.microsoft.com/office/powerpoint/2010/main" val="291435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C9346-F33D-4875-AE9A-A439B44751C8}"/>
              </a:ext>
            </a:extLst>
          </p:cNvPr>
          <p:cNvSpPr>
            <a:spLocks noGrp="1"/>
          </p:cNvSpPr>
          <p:nvPr>
            <p:ph type="title"/>
          </p:nvPr>
        </p:nvSpPr>
        <p:spPr/>
        <p:txBody>
          <a:bodyPr/>
          <a:lstStyle/>
          <a:p>
            <a:pPr algn="l"/>
            <a:r>
              <a:rPr lang="en-US" dirty="0"/>
              <a:t>Listen for links of implication.</a:t>
            </a:r>
          </a:p>
        </p:txBody>
      </p:sp>
      <p:sp>
        <p:nvSpPr>
          <p:cNvPr id="3" name="Content Placeholder 2">
            <a:extLst>
              <a:ext uri="{FF2B5EF4-FFF2-40B4-BE49-F238E27FC236}">
                <a16:creationId xmlns:a16="http://schemas.microsoft.com/office/drawing/2014/main" id="{BEF512B7-B425-42FE-B30B-4D9CB77A0DB8}"/>
              </a:ext>
            </a:extLst>
          </p:cNvPr>
          <p:cNvSpPr>
            <a:spLocks noGrp="1"/>
          </p:cNvSpPr>
          <p:nvPr>
            <p:ph idx="1"/>
          </p:nvPr>
        </p:nvSpPr>
        <p:spPr/>
        <p:txBody>
          <a:bodyPr/>
          <a:lstStyle/>
          <a:p>
            <a:pPr marL="0" indent="0" algn="ctr">
              <a:buNone/>
            </a:pPr>
            <a:r>
              <a:rPr lang="en-US" dirty="0"/>
              <a:t>"How beautiful are the feet of those who bring good news!"  16  But not all the Israelites accepted the good news. For Isaiah says, "Lord, who has believed our message?"  17  Consequently, faith comes from hearing the message, and the message is heard through the word of Christ.</a:t>
            </a:r>
          </a:p>
        </p:txBody>
      </p:sp>
      <p:pic>
        <p:nvPicPr>
          <p:cNvPr id="4" name="Picture 3">
            <a:extLst>
              <a:ext uri="{FF2B5EF4-FFF2-40B4-BE49-F238E27FC236}">
                <a16:creationId xmlns:a16="http://schemas.microsoft.com/office/drawing/2014/main" id="{E82B01E4-17C9-4FA2-9335-EA8BBBE0240E}"/>
              </a:ext>
            </a:extLst>
          </p:cNvPr>
          <p:cNvPicPr>
            <a:picLocks noChangeAspect="1"/>
          </p:cNvPicPr>
          <p:nvPr/>
        </p:nvPicPr>
        <p:blipFill>
          <a:blip r:embed="rId2"/>
          <a:stretch>
            <a:fillRect/>
          </a:stretch>
        </p:blipFill>
        <p:spPr>
          <a:xfrm>
            <a:off x="4492681" y="5388629"/>
            <a:ext cx="3206638" cy="317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49172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07CBC-774D-46F7-A26C-063AF32744D6}"/>
              </a:ext>
            </a:extLst>
          </p:cNvPr>
          <p:cNvSpPr>
            <a:spLocks noGrp="1"/>
          </p:cNvSpPr>
          <p:nvPr>
            <p:ph type="title"/>
          </p:nvPr>
        </p:nvSpPr>
        <p:spPr/>
        <p:txBody>
          <a:bodyPr/>
          <a:lstStyle/>
          <a:p>
            <a:r>
              <a:rPr lang="en-US" dirty="0"/>
              <a:t>The Gospel Communicated to Others</a:t>
            </a:r>
          </a:p>
        </p:txBody>
      </p:sp>
      <p:sp>
        <p:nvSpPr>
          <p:cNvPr id="3" name="Content Placeholder 2">
            <a:extLst>
              <a:ext uri="{FF2B5EF4-FFF2-40B4-BE49-F238E27FC236}">
                <a16:creationId xmlns:a16="http://schemas.microsoft.com/office/drawing/2014/main" id="{0579F6A2-6315-48EC-B4B8-FE4355628799}"/>
              </a:ext>
            </a:extLst>
          </p:cNvPr>
          <p:cNvSpPr>
            <a:spLocks noGrp="1"/>
          </p:cNvSpPr>
          <p:nvPr>
            <p:ph idx="1"/>
          </p:nvPr>
        </p:nvSpPr>
        <p:spPr/>
        <p:txBody>
          <a:bodyPr/>
          <a:lstStyle/>
          <a:p>
            <a:r>
              <a:rPr lang="en-US" dirty="0"/>
              <a:t>List the sequence of dependencies for someone to end up believing in Christ.  Work your way from the end of the first sentence in verse 15 to the beginning of verse 14.</a:t>
            </a:r>
          </a:p>
          <a:p>
            <a:r>
              <a:rPr lang="en-US" dirty="0"/>
              <a:t>What happens when a link of the chain is missing?</a:t>
            </a:r>
          </a:p>
          <a:p>
            <a:r>
              <a:rPr lang="en-US" dirty="0"/>
              <a:t>Who is responsible at each stage of this sequence?</a:t>
            </a:r>
          </a:p>
          <a:p>
            <a:endParaRPr lang="en-US" dirty="0"/>
          </a:p>
        </p:txBody>
      </p:sp>
      <p:pic>
        <p:nvPicPr>
          <p:cNvPr id="3074" name="Picture 1">
            <a:extLst>
              <a:ext uri="{FF2B5EF4-FFF2-40B4-BE49-F238E27FC236}">
                <a16:creationId xmlns:a16="http://schemas.microsoft.com/office/drawing/2014/main" id="{B7158431-E222-448F-BA23-0A76073EA6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3353" y="1825625"/>
            <a:ext cx="8945294" cy="16910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91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par>
                                <p:cTn id="11" presetID="1"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3B77C-6FFB-4444-8F68-4883CD1BAC2D}"/>
              </a:ext>
            </a:extLst>
          </p:cNvPr>
          <p:cNvSpPr>
            <a:spLocks noGrp="1"/>
          </p:cNvSpPr>
          <p:nvPr>
            <p:ph type="title"/>
          </p:nvPr>
        </p:nvSpPr>
        <p:spPr/>
        <p:txBody>
          <a:bodyPr/>
          <a:lstStyle/>
          <a:p>
            <a:r>
              <a:rPr lang="en-US" dirty="0"/>
              <a:t>The Gospel Communicated to Others</a:t>
            </a:r>
          </a:p>
        </p:txBody>
      </p:sp>
      <p:sp>
        <p:nvSpPr>
          <p:cNvPr id="3" name="Content Placeholder 2">
            <a:extLst>
              <a:ext uri="{FF2B5EF4-FFF2-40B4-BE49-F238E27FC236}">
                <a16:creationId xmlns:a16="http://schemas.microsoft.com/office/drawing/2014/main" id="{DD17CFED-F1A8-4B20-B3C7-9BC4F533A735}"/>
              </a:ext>
            </a:extLst>
          </p:cNvPr>
          <p:cNvSpPr>
            <a:spLocks noGrp="1"/>
          </p:cNvSpPr>
          <p:nvPr>
            <p:ph idx="1"/>
          </p:nvPr>
        </p:nvSpPr>
        <p:spPr/>
        <p:txBody>
          <a:bodyPr/>
          <a:lstStyle/>
          <a:p>
            <a:r>
              <a:rPr lang="en-US" dirty="0"/>
              <a:t>What factors in this passage help to develop a sense of urgency for telling others about Jesus?</a:t>
            </a:r>
          </a:p>
          <a:p>
            <a:r>
              <a:rPr lang="en-US" dirty="0"/>
              <a:t>Maybe you cannot go to a faraway foreign country to share the gospel with someone who has never heard.  In what ways can you be involved in sending the gospel to those places.</a:t>
            </a:r>
          </a:p>
        </p:txBody>
      </p:sp>
    </p:spTree>
    <p:extLst>
      <p:ext uri="{BB962C8B-B14F-4D97-AF65-F5344CB8AC3E}">
        <p14:creationId xmlns:p14="http://schemas.microsoft.com/office/powerpoint/2010/main" val="181141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6D760-C6CD-4ED9-992F-0B5A3E3F5AD2}"/>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5418C57E-1680-4156-949F-DD44CE1DDC75}"/>
              </a:ext>
            </a:extLst>
          </p:cNvPr>
          <p:cNvSpPr>
            <a:spLocks noGrp="1"/>
          </p:cNvSpPr>
          <p:nvPr>
            <p:ph idx="1"/>
          </p:nvPr>
        </p:nvSpPr>
        <p:spPr>
          <a:xfrm>
            <a:off x="838200" y="2104373"/>
            <a:ext cx="10515600" cy="4072590"/>
          </a:xfrm>
        </p:spPr>
        <p:txBody>
          <a:bodyPr/>
          <a:lstStyle/>
          <a:p>
            <a:r>
              <a:rPr lang="en-US" dirty="0"/>
              <a:t>Reflect. </a:t>
            </a:r>
          </a:p>
          <a:p>
            <a:pPr lvl="1"/>
            <a:r>
              <a:rPr lang="en-US" dirty="0"/>
              <a:t>Reflect on those who contributed to your salvation and consider what they did that led you to accept the good news they shared? </a:t>
            </a:r>
          </a:p>
          <a:p>
            <a:pPr lvl="1"/>
            <a:r>
              <a:rPr lang="en-US" dirty="0"/>
              <a:t>List ways you can do something similar for others.</a:t>
            </a:r>
          </a:p>
          <a:p>
            <a:endParaRPr lang="en-US" dirty="0"/>
          </a:p>
        </p:txBody>
      </p:sp>
    </p:spTree>
    <p:extLst>
      <p:ext uri="{BB962C8B-B14F-4D97-AF65-F5344CB8AC3E}">
        <p14:creationId xmlns:p14="http://schemas.microsoft.com/office/powerpoint/2010/main" val="1797691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6D760-C6CD-4ED9-992F-0B5A3E3F5AD2}"/>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5418C57E-1680-4156-949F-DD44CE1DDC75}"/>
              </a:ext>
            </a:extLst>
          </p:cNvPr>
          <p:cNvSpPr>
            <a:spLocks noGrp="1"/>
          </p:cNvSpPr>
          <p:nvPr>
            <p:ph idx="1"/>
          </p:nvPr>
        </p:nvSpPr>
        <p:spPr>
          <a:xfrm>
            <a:off x="838200" y="2091847"/>
            <a:ext cx="10515600" cy="4085116"/>
          </a:xfrm>
        </p:spPr>
        <p:txBody>
          <a:bodyPr/>
          <a:lstStyle/>
          <a:p>
            <a:r>
              <a:rPr lang="en-US" dirty="0"/>
              <a:t>Write. </a:t>
            </a:r>
          </a:p>
          <a:p>
            <a:pPr lvl="1"/>
            <a:r>
              <a:rPr lang="en-US" dirty="0"/>
              <a:t>Write a note or call the individuals who played a role in your coming to faith in Christ. </a:t>
            </a:r>
          </a:p>
          <a:p>
            <a:pPr lvl="1"/>
            <a:r>
              <a:rPr lang="en-US" dirty="0"/>
              <a:t>Thank them for their love and obedience in sharing the gospel with you.</a:t>
            </a:r>
          </a:p>
          <a:p>
            <a:endParaRPr lang="en-US" dirty="0"/>
          </a:p>
        </p:txBody>
      </p:sp>
    </p:spTree>
    <p:extLst>
      <p:ext uri="{BB962C8B-B14F-4D97-AF65-F5344CB8AC3E}">
        <p14:creationId xmlns:p14="http://schemas.microsoft.com/office/powerpoint/2010/main" val="3087318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6D760-C6CD-4ED9-992F-0B5A3E3F5AD2}"/>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5418C57E-1680-4156-949F-DD44CE1DDC75}"/>
              </a:ext>
            </a:extLst>
          </p:cNvPr>
          <p:cNvSpPr>
            <a:spLocks noGrp="1"/>
          </p:cNvSpPr>
          <p:nvPr>
            <p:ph idx="1"/>
          </p:nvPr>
        </p:nvSpPr>
        <p:spPr>
          <a:xfrm>
            <a:off x="838200" y="1929007"/>
            <a:ext cx="10515600" cy="4247955"/>
          </a:xfrm>
        </p:spPr>
        <p:txBody>
          <a:bodyPr/>
          <a:lstStyle/>
          <a:p>
            <a:r>
              <a:rPr lang="en-US" dirty="0"/>
              <a:t>Share. </a:t>
            </a:r>
          </a:p>
          <a:p>
            <a:pPr lvl="1"/>
            <a:r>
              <a:rPr lang="en-US" dirty="0"/>
              <a:t>Prayerfully consider those whom God has placed in your path. </a:t>
            </a:r>
          </a:p>
          <a:p>
            <a:pPr lvl="1"/>
            <a:r>
              <a:rPr lang="en-US" dirty="0"/>
              <a:t>Look for opportunities to tell them the message of Christ. </a:t>
            </a:r>
          </a:p>
          <a:p>
            <a:pPr lvl="1"/>
            <a:r>
              <a:rPr lang="en-US" dirty="0"/>
              <a:t>Let God empower you to be an instrument that brings others to a saving knowledge of Him.</a:t>
            </a:r>
          </a:p>
          <a:p>
            <a:endParaRPr lang="en-US" dirty="0"/>
          </a:p>
        </p:txBody>
      </p:sp>
    </p:spTree>
    <p:extLst>
      <p:ext uri="{BB962C8B-B14F-4D97-AF65-F5344CB8AC3E}">
        <p14:creationId xmlns:p14="http://schemas.microsoft.com/office/powerpoint/2010/main" val="3452344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C096B6-E745-45A5-B319-B0E675110DFB}"/>
              </a:ext>
            </a:extLst>
          </p:cNvPr>
          <p:cNvSpPr>
            <a:spLocks noGrp="1"/>
          </p:cNvSpPr>
          <p:nvPr>
            <p:ph type="title"/>
          </p:nvPr>
        </p:nvSpPr>
        <p:spPr/>
        <p:txBody>
          <a:bodyPr/>
          <a:lstStyle/>
          <a:p>
            <a:r>
              <a:rPr lang="en-US" dirty="0"/>
              <a:t>How to Share Your Testimony </a:t>
            </a:r>
            <a:br>
              <a:rPr lang="en-US" dirty="0"/>
            </a:br>
            <a:r>
              <a:rPr lang="en-US" dirty="0"/>
              <a:t>in 15 Seconds</a:t>
            </a:r>
          </a:p>
        </p:txBody>
      </p:sp>
      <p:pic>
        <p:nvPicPr>
          <p:cNvPr id="5" name="15 second testimony">
            <a:hlinkClick r:id="" action="ppaction://media"/>
            <a:extLst>
              <a:ext uri="{FF2B5EF4-FFF2-40B4-BE49-F238E27FC236}">
                <a16:creationId xmlns:a16="http://schemas.microsoft.com/office/drawing/2014/main" id="{967F7F85-7811-43D1-BE8C-42E25DBC3AD1}"/>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691161" y="1817648"/>
            <a:ext cx="7010400" cy="4114800"/>
          </a:xfrm>
          <a:prstGeom prst="rect">
            <a:avLst/>
          </a:prstGeom>
          <a:ln>
            <a:noFill/>
          </a:ln>
          <a:effectLst>
            <a:glow rad="228600">
              <a:srgbClr val="FFFFFF">
                <a:alpha val="40000"/>
              </a:srgbClr>
            </a:glow>
          </a:effectLst>
          <a:scene3d>
            <a:camera prst="orthographicFront"/>
            <a:lightRig rig="threePt" dir="t">
              <a:rot lat="0" lon="0" rev="2100000"/>
            </a:lightRig>
          </a:scene3d>
          <a:sp3d>
            <a:bevelT w="152400" h="101600" prst="slope"/>
          </a:sp3d>
        </p:spPr>
      </p:pic>
    </p:spTree>
    <p:extLst>
      <p:ext uri="{BB962C8B-B14F-4D97-AF65-F5344CB8AC3E}">
        <p14:creationId xmlns:p14="http://schemas.microsoft.com/office/powerpoint/2010/main" val="295194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32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with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A5604A-1229-4846-AAB6-2BA2543A82E8}"/>
              </a:ext>
            </a:extLst>
          </p:cNvPr>
          <p:cNvSpPr>
            <a:spLocks noGrp="1"/>
          </p:cNvSpPr>
          <p:nvPr>
            <p:ph type="title"/>
          </p:nvPr>
        </p:nvSpPr>
        <p:spPr/>
        <p:txBody>
          <a:bodyPr/>
          <a:lstStyle/>
          <a:p>
            <a:r>
              <a:rPr lang="en-US" dirty="0"/>
              <a:t>Family Activities</a:t>
            </a:r>
          </a:p>
        </p:txBody>
      </p:sp>
      <p:pic>
        <p:nvPicPr>
          <p:cNvPr id="6" name="Picture 5" descr="A picture containing text, crossword puzzle, fruit&#10;&#10;Description automatically generated">
            <a:extLst>
              <a:ext uri="{FF2B5EF4-FFF2-40B4-BE49-F238E27FC236}">
                <a16:creationId xmlns:a16="http://schemas.microsoft.com/office/drawing/2014/main" id="{BA3FBFED-DA95-43DC-B2E3-D0C29188DB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518" y="2599150"/>
            <a:ext cx="4519417" cy="2242159"/>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8" name="Picture 7" descr="Logo, icon&#10;&#10;Description automatically generated">
            <a:extLst>
              <a:ext uri="{FF2B5EF4-FFF2-40B4-BE49-F238E27FC236}">
                <a16:creationId xmlns:a16="http://schemas.microsoft.com/office/drawing/2014/main" id="{0E2635FD-E61E-43EF-996D-5220852138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791188" y="4181231"/>
            <a:ext cx="2471061" cy="2088046"/>
          </a:xfrm>
          <a:prstGeom prst="rect">
            <a:avLst/>
          </a:prstGeom>
          <a:ln>
            <a:noFill/>
          </a:ln>
          <a:effectLst>
            <a:outerShdw blurRad="292100" dist="139700" dir="2700000" algn="tl" rotWithShape="0">
              <a:srgbClr val="333333">
                <a:alpha val="65000"/>
              </a:srgbClr>
            </a:outerShdw>
          </a:effectLst>
        </p:spPr>
      </p:pic>
      <p:sp>
        <p:nvSpPr>
          <p:cNvPr id="9" name="Speech Bubble: Rectangle with Corners Rounded 8">
            <a:extLst>
              <a:ext uri="{FF2B5EF4-FFF2-40B4-BE49-F238E27FC236}">
                <a16:creationId xmlns:a16="http://schemas.microsoft.com/office/drawing/2014/main" id="{960CFD1E-FBF5-4383-9B56-8B1B653403F7}"/>
              </a:ext>
            </a:extLst>
          </p:cNvPr>
          <p:cNvSpPr/>
          <p:nvPr/>
        </p:nvSpPr>
        <p:spPr>
          <a:xfrm>
            <a:off x="6288066" y="1966758"/>
            <a:ext cx="5210827" cy="1938403"/>
          </a:xfrm>
          <a:prstGeom prst="wedgeRoundRectCallout">
            <a:avLst>
              <a:gd name="adj1" fmla="val -4766"/>
              <a:gd name="adj2" fmla="val 6585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My boss needs your help.  The letters slid down out of this sentence on his word processor screen.  If you need help, go to </a:t>
            </a:r>
            <a:r>
              <a:rPr lang="en-US" sz="1800" u="sng" dirty="0">
                <a:solidFill>
                  <a:srgbClr val="0563C1"/>
                </a:solidFill>
                <a:effectLst/>
                <a:latin typeface="Comic Sans MS" panose="030F0702030302020204" pitchFamily="66" charset="0"/>
                <a:ea typeface="Times New Roman" panose="02020603050405020304" pitchFamily="18" charset="0"/>
                <a:hlinkClick r:id="rId4"/>
              </a:rPr>
              <a:t>https://tinyurl.com/fczb8m5x</a:t>
            </a:r>
            <a:r>
              <a:rPr lang="en-US" sz="1800" u="sng" dirty="0">
                <a:solidFill>
                  <a:srgbClr val="0563C1"/>
                </a:solidFill>
                <a:effectLst/>
                <a:latin typeface="Comic Sans MS" panose="030F0702030302020204" pitchFamily="66" charset="0"/>
                <a:ea typeface="Times New Roman" panose="02020603050405020304" pitchFamily="18" charset="0"/>
              </a:rPr>
              <a:t> </a:t>
            </a:r>
            <a:r>
              <a:rPr lang="en-US" sz="1800" dirty="0">
                <a:solidFill>
                  <a:schemeClr val="tx1"/>
                </a:solidFill>
                <a:effectLst/>
                <a:latin typeface="Comic Sans MS" panose="030F0702030302020204" pitchFamily="66" charset="0"/>
                <a:ea typeface="Times New Roman" panose="02020603050405020304" pitchFamily="18" charset="0"/>
              </a:rPr>
              <a:t>Ther</a:t>
            </a:r>
            <a:r>
              <a:rPr lang="en-US" dirty="0">
                <a:solidFill>
                  <a:schemeClr val="tx1"/>
                </a:solidFill>
                <a:latin typeface="Comic Sans MS" panose="030F0702030302020204" pitchFamily="66" charset="0"/>
                <a:ea typeface="Times New Roman" panose="02020603050405020304" pitchFamily="18" charset="0"/>
              </a:rPr>
              <a:t>e’s more fun stuff therefor everyone in the family.</a:t>
            </a:r>
            <a:endParaRPr lang="en-US" dirty="0">
              <a:latin typeface="Comic Sans MS" panose="030F0702030302020204" pitchFamily="66" charset="0"/>
            </a:endParaRPr>
          </a:p>
        </p:txBody>
      </p:sp>
    </p:spTree>
    <p:extLst>
      <p:ext uri="{BB962C8B-B14F-4D97-AF65-F5344CB8AC3E}">
        <p14:creationId xmlns:p14="http://schemas.microsoft.com/office/powerpoint/2010/main" val="1185689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0B7723-1F93-4366-9A80-CC05CEC2EC99}"/>
              </a:ext>
            </a:extLst>
          </p:cNvPr>
          <p:cNvSpPr>
            <a:spLocks noGrp="1"/>
          </p:cNvSpPr>
          <p:nvPr>
            <p:ph type="title"/>
          </p:nvPr>
        </p:nvSpPr>
        <p:spPr/>
        <p:txBody>
          <a:bodyPr/>
          <a:lstStyle/>
          <a:p>
            <a:r>
              <a:rPr lang="en-US" dirty="0"/>
              <a:t>Video Introduction</a:t>
            </a:r>
          </a:p>
        </p:txBody>
      </p:sp>
      <p:pic>
        <p:nvPicPr>
          <p:cNvPr id="6" name="Picture 5" descr="A picture containing text, person, display&#10;&#10;Description automatically generated">
            <a:hlinkClick r:id="rId2"/>
            <a:extLst>
              <a:ext uri="{FF2B5EF4-FFF2-40B4-BE49-F238E27FC236}">
                <a16:creationId xmlns:a16="http://schemas.microsoft.com/office/drawing/2014/main" id="{9BEA9987-9895-4C78-8747-76E12BF268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0868" y="1332071"/>
            <a:ext cx="7090263" cy="4871126"/>
          </a:xfrm>
          <a:prstGeom prst="rect">
            <a:avLst/>
          </a:prstGeom>
        </p:spPr>
      </p:pic>
      <p:sp>
        <p:nvSpPr>
          <p:cNvPr id="7" name="TextBox 6">
            <a:extLst>
              <a:ext uri="{FF2B5EF4-FFF2-40B4-BE49-F238E27FC236}">
                <a16:creationId xmlns:a16="http://schemas.microsoft.com/office/drawing/2014/main" id="{6404EF32-B035-4D83-85CA-E0113925D219}"/>
              </a:ext>
            </a:extLst>
          </p:cNvPr>
          <p:cNvSpPr txBox="1"/>
          <p:nvPr/>
        </p:nvSpPr>
        <p:spPr>
          <a:xfrm>
            <a:off x="3313216" y="5902036"/>
            <a:ext cx="5771407" cy="461665"/>
          </a:xfrm>
          <a:prstGeom prst="rect">
            <a:avLst/>
          </a:prstGeom>
          <a:noFill/>
        </p:spPr>
        <p:txBody>
          <a:bodyPr wrap="square" rtlCol="0">
            <a:spAutoFit/>
          </a:bodyPr>
          <a:lstStyle/>
          <a:p>
            <a:pPr algn="ctr"/>
            <a:r>
              <a:rPr lang="en-US" sz="2400" dirty="0">
                <a:hlinkClick r:id="rId2"/>
              </a:rPr>
              <a:t>View Video</a:t>
            </a:r>
            <a:endParaRPr lang="en-US" sz="2400" dirty="0"/>
          </a:p>
        </p:txBody>
      </p:sp>
    </p:spTree>
    <p:extLst>
      <p:ext uri="{BB962C8B-B14F-4D97-AF65-F5344CB8AC3E}">
        <p14:creationId xmlns:p14="http://schemas.microsoft.com/office/powerpoint/2010/main" val="1056697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133599"/>
          </a:xfrm>
        </p:spPr>
        <p:txBody>
          <a:bodyPr/>
          <a:lstStyle/>
          <a:p>
            <a:r>
              <a:rPr lang="en-US" dirty="0"/>
              <a:t>The Message</a:t>
            </a:r>
          </a:p>
        </p:txBody>
      </p:sp>
      <p:sp>
        <p:nvSpPr>
          <p:cNvPr id="3" name="Subtitle 2"/>
          <p:cNvSpPr>
            <a:spLocks noGrp="1"/>
          </p:cNvSpPr>
          <p:nvPr>
            <p:ph type="subTitle" idx="1"/>
          </p:nvPr>
        </p:nvSpPr>
        <p:spPr/>
        <p:txBody>
          <a:bodyPr/>
          <a:lstStyle/>
          <a:p>
            <a:r>
              <a:rPr lang="en-US" dirty="0"/>
              <a:t>May 2</a:t>
            </a:r>
          </a:p>
        </p:txBody>
      </p:sp>
    </p:spTree>
    <p:extLst>
      <p:ext uri="{BB962C8B-B14F-4D97-AF65-F5344CB8AC3E}">
        <p14:creationId xmlns:p14="http://schemas.microsoft.com/office/powerpoint/2010/main" val="860900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0939ED-4B1F-4BFF-BCE0-30F6470E1909}"/>
              </a:ext>
            </a:extLst>
          </p:cNvPr>
          <p:cNvSpPr>
            <a:spLocks noGrp="1"/>
          </p:cNvSpPr>
          <p:nvPr>
            <p:ph type="title"/>
          </p:nvPr>
        </p:nvSpPr>
        <p:spPr/>
        <p:txBody>
          <a:bodyPr/>
          <a:lstStyle/>
          <a:p>
            <a:r>
              <a:rPr lang="en-US" dirty="0"/>
              <a:t>When you need to know …</a:t>
            </a:r>
          </a:p>
        </p:txBody>
      </p:sp>
      <p:sp>
        <p:nvSpPr>
          <p:cNvPr id="4" name="Content Placeholder 3">
            <a:extLst>
              <a:ext uri="{FF2B5EF4-FFF2-40B4-BE49-F238E27FC236}">
                <a16:creationId xmlns:a16="http://schemas.microsoft.com/office/drawing/2014/main" id="{93D86AE4-88A6-4996-B69E-C62767FBCC91}"/>
              </a:ext>
            </a:extLst>
          </p:cNvPr>
          <p:cNvSpPr>
            <a:spLocks noGrp="1"/>
          </p:cNvSpPr>
          <p:nvPr>
            <p:ph idx="1"/>
          </p:nvPr>
        </p:nvSpPr>
        <p:spPr/>
        <p:txBody>
          <a:bodyPr/>
          <a:lstStyle/>
          <a:p>
            <a:r>
              <a:rPr lang="en-US" dirty="0"/>
              <a:t>Where do you turn for trustworthy information?</a:t>
            </a:r>
          </a:p>
          <a:p>
            <a:endParaRPr lang="en-US" dirty="0"/>
          </a:p>
          <a:p>
            <a:r>
              <a:rPr lang="en-US" dirty="0">
                <a:solidFill>
                  <a:srgbClr val="C00000"/>
                </a:solidFill>
              </a:rPr>
              <a:t>Ultimately, the only One we can trust is God.</a:t>
            </a:r>
          </a:p>
          <a:p>
            <a:pPr lvl="1"/>
            <a:r>
              <a:rPr lang="en-US" dirty="0">
                <a:solidFill>
                  <a:srgbClr val="C00000"/>
                </a:solidFill>
              </a:rPr>
              <a:t>Jesus said, “I am the Way, the Truth, and the Life …”</a:t>
            </a:r>
          </a:p>
          <a:p>
            <a:pPr lvl="1"/>
            <a:r>
              <a:rPr lang="en-US" dirty="0">
                <a:solidFill>
                  <a:srgbClr val="C00000"/>
                </a:solidFill>
              </a:rPr>
              <a:t>Jesus saves those who trust in Him.</a:t>
            </a:r>
          </a:p>
          <a:p>
            <a:endParaRPr lang="en-US" dirty="0"/>
          </a:p>
        </p:txBody>
      </p:sp>
      <p:grpSp>
        <p:nvGrpSpPr>
          <p:cNvPr id="7" name="Group 6">
            <a:extLst>
              <a:ext uri="{FF2B5EF4-FFF2-40B4-BE49-F238E27FC236}">
                <a16:creationId xmlns:a16="http://schemas.microsoft.com/office/drawing/2014/main" id="{6E6807F5-E221-4215-8451-E7F4F05407E6}"/>
              </a:ext>
            </a:extLst>
          </p:cNvPr>
          <p:cNvGrpSpPr/>
          <p:nvPr/>
        </p:nvGrpSpPr>
        <p:grpSpPr>
          <a:xfrm>
            <a:off x="1572350" y="2802576"/>
            <a:ext cx="9297467" cy="2864923"/>
            <a:chOff x="1572350" y="2802576"/>
            <a:chExt cx="9297467" cy="2864923"/>
          </a:xfrm>
        </p:grpSpPr>
        <p:pic>
          <p:nvPicPr>
            <p:cNvPr id="6" name="Picture 5" descr="Logo&#10;&#10;Description automatically generated">
              <a:extLst>
                <a:ext uri="{FF2B5EF4-FFF2-40B4-BE49-F238E27FC236}">
                  <a16:creationId xmlns:a16="http://schemas.microsoft.com/office/drawing/2014/main" id="{5176E393-E5E6-4115-8932-1F2EA70966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9803" y="2802576"/>
              <a:ext cx="2360014" cy="2327564"/>
            </a:xfrm>
            <a:prstGeom prst="rect">
              <a:avLst/>
            </a:prstGeom>
            <a:ln>
              <a:noFill/>
            </a:ln>
            <a:effectLst>
              <a:outerShdw blurRad="292100" dist="139700" dir="2700000" algn="tl" rotWithShape="0">
                <a:srgbClr val="333333">
                  <a:alpha val="65000"/>
                </a:srgbClr>
              </a:outerShdw>
            </a:effectLst>
          </p:spPr>
        </p:pic>
        <p:pic>
          <p:nvPicPr>
            <p:cNvPr id="1026" name="Picture 2">
              <a:extLst>
                <a:ext uri="{FF2B5EF4-FFF2-40B4-BE49-F238E27FC236}">
                  <a16:creationId xmlns:a16="http://schemas.microsoft.com/office/drawing/2014/main" id="{9364A67C-E35F-4EA4-BEC5-510FCD0350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2350" y="2802576"/>
              <a:ext cx="2109849" cy="21098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books,encyclopedia,reading,study,learning,education,school,free pictures, free photos, free images, royalty free, free illustrations, public domain">
              <a:extLst>
                <a:ext uri="{FF2B5EF4-FFF2-40B4-BE49-F238E27FC236}">
                  <a16:creationId xmlns:a16="http://schemas.microsoft.com/office/drawing/2014/main" id="{C593F5E4-AE99-412C-B5F4-35570F1C75E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6348" y="3429000"/>
              <a:ext cx="3359303" cy="22384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7373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15A70-880E-43AA-B52D-D0979C0D3048}"/>
              </a:ext>
            </a:extLst>
          </p:cNvPr>
          <p:cNvSpPr>
            <a:spLocks noGrp="1"/>
          </p:cNvSpPr>
          <p:nvPr>
            <p:ph type="title"/>
          </p:nvPr>
        </p:nvSpPr>
        <p:spPr/>
        <p:txBody>
          <a:bodyPr/>
          <a:lstStyle/>
          <a:p>
            <a:pPr algn="l"/>
            <a:r>
              <a:rPr lang="en-US" dirty="0"/>
              <a:t>Listen for what is necessary for salvation.</a:t>
            </a:r>
          </a:p>
        </p:txBody>
      </p:sp>
      <p:sp>
        <p:nvSpPr>
          <p:cNvPr id="3" name="Content Placeholder 2">
            <a:extLst>
              <a:ext uri="{FF2B5EF4-FFF2-40B4-BE49-F238E27FC236}">
                <a16:creationId xmlns:a16="http://schemas.microsoft.com/office/drawing/2014/main" id="{711A978B-C86E-4C46-9F59-0D4972426883}"/>
              </a:ext>
            </a:extLst>
          </p:cNvPr>
          <p:cNvSpPr>
            <a:spLocks noGrp="1"/>
          </p:cNvSpPr>
          <p:nvPr>
            <p:ph idx="1"/>
          </p:nvPr>
        </p:nvSpPr>
        <p:spPr/>
        <p:txBody>
          <a:bodyPr/>
          <a:lstStyle/>
          <a:p>
            <a:pPr marL="0" indent="0" algn="ctr">
              <a:buNone/>
            </a:pPr>
            <a:r>
              <a:rPr lang="en-US" dirty="0"/>
              <a:t>Romans 10:8b-10 (NIV) " that is, the word of faith we are proclaiming:  9  That if you confess with your mouth, "Jesus is Lord," and believe in your heart that God raised him from the dead, you will be saved.  10  For it is with your heart that you believe and are justified, and it is with your mouth that you confess and are saved. </a:t>
            </a:r>
          </a:p>
        </p:txBody>
      </p:sp>
      <p:pic>
        <p:nvPicPr>
          <p:cNvPr id="5" name="Picture 4">
            <a:extLst>
              <a:ext uri="{FF2B5EF4-FFF2-40B4-BE49-F238E27FC236}">
                <a16:creationId xmlns:a16="http://schemas.microsoft.com/office/drawing/2014/main" id="{80E06323-270A-47C3-9807-52A757C79631}"/>
              </a:ext>
            </a:extLst>
          </p:cNvPr>
          <p:cNvPicPr>
            <a:picLocks noChangeAspect="1"/>
          </p:cNvPicPr>
          <p:nvPr/>
        </p:nvPicPr>
        <p:blipFill>
          <a:blip r:embed="rId2"/>
          <a:stretch>
            <a:fillRect/>
          </a:stretch>
        </p:blipFill>
        <p:spPr>
          <a:xfrm>
            <a:off x="4492681" y="5664201"/>
            <a:ext cx="3206638" cy="317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3204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14EDB-C828-46A3-8D01-27AE68C4816B}"/>
              </a:ext>
            </a:extLst>
          </p:cNvPr>
          <p:cNvSpPr>
            <a:spLocks noGrp="1"/>
          </p:cNvSpPr>
          <p:nvPr>
            <p:ph type="title"/>
          </p:nvPr>
        </p:nvSpPr>
        <p:spPr/>
        <p:txBody>
          <a:bodyPr/>
          <a:lstStyle/>
          <a:p>
            <a:r>
              <a:rPr lang="en-US" dirty="0"/>
              <a:t>The Resurrection and Lordship of Christ</a:t>
            </a:r>
          </a:p>
        </p:txBody>
      </p:sp>
      <p:sp>
        <p:nvSpPr>
          <p:cNvPr id="3" name="Content Placeholder 2">
            <a:extLst>
              <a:ext uri="{FF2B5EF4-FFF2-40B4-BE49-F238E27FC236}">
                <a16:creationId xmlns:a16="http://schemas.microsoft.com/office/drawing/2014/main" id="{5C6D4858-1254-45DE-B1A7-C4B7444287DA}"/>
              </a:ext>
            </a:extLst>
          </p:cNvPr>
          <p:cNvSpPr>
            <a:spLocks noGrp="1"/>
          </p:cNvSpPr>
          <p:nvPr>
            <p:ph idx="1"/>
          </p:nvPr>
        </p:nvSpPr>
        <p:spPr/>
        <p:txBody>
          <a:bodyPr/>
          <a:lstStyle/>
          <a:p>
            <a:r>
              <a:rPr lang="en-US" dirty="0"/>
              <a:t>What were the simple instructions Paul gave regarding personal salvation? </a:t>
            </a:r>
          </a:p>
          <a:p>
            <a:r>
              <a:rPr lang="en-US" dirty="0"/>
              <a:t>What are the implications of confessing Jesus as Lord?</a:t>
            </a:r>
          </a:p>
        </p:txBody>
      </p:sp>
      <p:pic>
        <p:nvPicPr>
          <p:cNvPr id="2050" name="Picture 2">
            <a:extLst>
              <a:ext uri="{FF2B5EF4-FFF2-40B4-BE49-F238E27FC236}">
                <a16:creationId xmlns:a16="http://schemas.microsoft.com/office/drawing/2014/main" id="{845355B7-C316-4FBB-BF7C-4E5ECD70B2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338" y="3622082"/>
            <a:ext cx="4463324" cy="26898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65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8A1E9-C990-4CC6-8B71-00D28037C2F0}"/>
              </a:ext>
            </a:extLst>
          </p:cNvPr>
          <p:cNvSpPr>
            <a:spLocks noGrp="1"/>
          </p:cNvSpPr>
          <p:nvPr>
            <p:ph type="title"/>
          </p:nvPr>
        </p:nvSpPr>
        <p:spPr/>
        <p:txBody>
          <a:bodyPr/>
          <a:lstStyle/>
          <a:p>
            <a:r>
              <a:rPr lang="en-US" dirty="0"/>
              <a:t>The Resurrection and Lordship of Christ</a:t>
            </a:r>
          </a:p>
        </p:txBody>
      </p:sp>
      <p:sp>
        <p:nvSpPr>
          <p:cNvPr id="3" name="Content Placeholder 2">
            <a:extLst>
              <a:ext uri="{FF2B5EF4-FFF2-40B4-BE49-F238E27FC236}">
                <a16:creationId xmlns:a16="http://schemas.microsoft.com/office/drawing/2014/main" id="{6D0BD0BA-32AA-4784-8654-8ABD1416E428}"/>
              </a:ext>
            </a:extLst>
          </p:cNvPr>
          <p:cNvSpPr>
            <a:spLocks noGrp="1"/>
          </p:cNvSpPr>
          <p:nvPr>
            <p:ph idx="1"/>
          </p:nvPr>
        </p:nvSpPr>
        <p:spPr/>
        <p:txBody>
          <a:bodyPr/>
          <a:lstStyle/>
          <a:p>
            <a:r>
              <a:rPr lang="en-US" dirty="0"/>
              <a:t>What does the dual response of “believe” and “confess” indicate about salvation?</a:t>
            </a:r>
          </a:p>
          <a:p>
            <a:r>
              <a:rPr lang="en-US" dirty="0"/>
              <a:t>Agree or disagree?</a:t>
            </a:r>
          </a:p>
        </p:txBody>
      </p:sp>
      <p:pic>
        <p:nvPicPr>
          <p:cNvPr id="5" name="Picture 4" descr="A picture containing text, doll, toy, vector graphics&#10;&#10;Description automatically generated">
            <a:extLst>
              <a:ext uri="{FF2B5EF4-FFF2-40B4-BE49-F238E27FC236}">
                <a16:creationId xmlns:a16="http://schemas.microsoft.com/office/drawing/2014/main" id="{54D30868-EBE1-4796-B771-AA6A7C81A4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8991" y="4445000"/>
            <a:ext cx="2381250" cy="2047875"/>
          </a:xfrm>
          <a:prstGeom prst="rect">
            <a:avLst/>
          </a:prstGeom>
          <a:ln>
            <a:noFill/>
          </a:ln>
          <a:effectLst>
            <a:outerShdw blurRad="292100" dist="139700" dir="2700000" algn="tl" rotWithShape="0">
              <a:srgbClr val="333333">
                <a:alpha val="65000"/>
              </a:srgbClr>
            </a:outerShdw>
          </a:effectLst>
        </p:spPr>
      </p:pic>
      <p:sp>
        <p:nvSpPr>
          <p:cNvPr id="6" name="Speech Bubble: Rectangle with Corners Rounded 5">
            <a:extLst>
              <a:ext uri="{FF2B5EF4-FFF2-40B4-BE49-F238E27FC236}">
                <a16:creationId xmlns:a16="http://schemas.microsoft.com/office/drawing/2014/main" id="{EFA016B8-A2E3-4594-BAD3-3132ED5AC379}"/>
              </a:ext>
            </a:extLst>
          </p:cNvPr>
          <p:cNvSpPr/>
          <p:nvPr/>
        </p:nvSpPr>
        <p:spPr>
          <a:xfrm>
            <a:off x="5711868" y="2939115"/>
            <a:ext cx="5448824" cy="1189973"/>
          </a:xfrm>
          <a:prstGeom prst="wedgeRoundRectCallout">
            <a:avLst>
              <a:gd name="adj1" fmla="val 20185"/>
              <a:gd name="adj2" fmla="val 6671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latin typeface="Comic Sans MS" panose="030F0702030302020204" pitchFamily="66" charset="0"/>
              </a:rPr>
              <a:t>Confessing “Jesus is Lord” is more important than believing in Jesus’ resurrection.</a:t>
            </a:r>
          </a:p>
        </p:txBody>
      </p:sp>
      <p:graphicFrame>
        <p:nvGraphicFramePr>
          <p:cNvPr id="7" name="Table 7">
            <a:extLst>
              <a:ext uri="{FF2B5EF4-FFF2-40B4-BE49-F238E27FC236}">
                <a16:creationId xmlns:a16="http://schemas.microsoft.com/office/drawing/2014/main" id="{73E26DF9-2AB5-4452-B0A1-4287E516BA23}"/>
              </a:ext>
            </a:extLst>
          </p:cNvPr>
          <p:cNvGraphicFramePr>
            <a:graphicFrameLocks noGrp="1"/>
          </p:cNvGraphicFramePr>
          <p:nvPr>
            <p:extLst>
              <p:ext uri="{D42A27DB-BD31-4B8C-83A1-F6EECF244321}">
                <p14:modId xmlns:p14="http://schemas.microsoft.com/office/powerpoint/2010/main" val="700923390"/>
              </p:ext>
            </p:extLst>
          </p:nvPr>
        </p:nvGraphicFramePr>
        <p:xfrm>
          <a:off x="1382671" y="4445000"/>
          <a:ext cx="5920678" cy="1158240"/>
        </p:xfrm>
        <a:graphic>
          <a:graphicData uri="http://schemas.openxmlformats.org/drawingml/2006/table">
            <a:tbl>
              <a:tblPr firstRow="1" bandRow="1">
                <a:tableStyleId>{5C22544A-7EE6-4342-B048-85BDC9FD1C3A}</a:tableStyleId>
              </a:tblPr>
              <a:tblGrid>
                <a:gridCol w="2960339">
                  <a:extLst>
                    <a:ext uri="{9D8B030D-6E8A-4147-A177-3AD203B41FA5}">
                      <a16:colId xmlns:a16="http://schemas.microsoft.com/office/drawing/2014/main" val="417294251"/>
                    </a:ext>
                  </a:extLst>
                </a:gridCol>
                <a:gridCol w="2960339">
                  <a:extLst>
                    <a:ext uri="{9D8B030D-6E8A-4147-A177-3AD203B41FA5}">
                      <a16:colId xmlns:a16="http://schemas.microsoft.com/office/drawing/2014/main" val="2120854816"/>
                    </a:ext>
                  </a:extLst>
                </a:gridCol>
              </a:tblGrid>
              <a:tr h="370840">
                <a:tc>
                  <a:txBody>
                    <a:bodyPr/>
                    <a:lstStyle/>
                    <a:p>
                      <a:pPr algn="ctr"/>
                      <a:r>
                        <a:rPr lang="en-US" sz="2800" dirty="0"/>
                        <a:t>Agree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Disagree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3076119"/>
                  </a:ext>
                </a:extLst>
              </a:tr>
              <a:tr h="370840">
                <a:tc>
                  <a:txBody>
                    <a:bodyPr/>
                    <a:lstStyle/>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2373628"/>
                  </a:ext>
                </a:extLst>
              </a:tr>
            </a:tbl>
          </a:graphicData>
        </a:graphic>
      </p:graphicFrame>
    </p:spTree>
    <p:extLst>
      <p:ext uri="{BB962C8B-B14F-4D97-AF65-F5344CB8AC3E}">
        <p14:creationId xmlns:p14="http://schemas.microsoft.com/office/powerpoint/2010/main" val="19830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2E059-B9CD-4787-ACA6-88E75CED02C9}"/>
              </a:ext>
            </a:extLst>
          </p:cNvPr>
          <p:cNvSpPr>
            <a:spLocks noGrp="1"/>
          </p:cNvSpPr>
          <p:nvPr>
            <p:ph type="title"/>
          </p:nvPr>
        </p:nvSpPr>
        <p:spPr/>
        <p:txBody>
          <a:bodyPr/>
          <a:lstStyle/>
          <a:p>
            <a:r>
              <a:rPr lang="en-US" dirty="0"/>
              <a:t>The Resurrection and Lordship of Christ</a:t>
            </a:r>
          </a:p>
        </p:txBody>
      </p:sp>
      <p:sp>
        <p:nvSpPr>
          <p:cNvPr id="3" name="Content Placeholder 2">
            <a:extLst>
              <a:ext uri="{FF2B5EF4-FFF2-40B4-BE49-F238E27FC236}">
                <a16:creationId xmlns:a16="http://schemas.microsoft.com/office/drawing/2014/main" id="{8ACDE92B-8D17-458A-9F8B-01F4787CCB53}"/>
              </a:ext>
            </a:extLst>
          </p:cNvPr>
          <p:cNvSpPr>
            <a:spLocks noGrp="1"/>
          </p:cNvSpPr>
          <p:nvPr>
            <p:ph idx="1"/>
          </p:nvPr>
        </p:nvSpPr>
        <p:spPr/>
        <p:txBody>
          <a:bodyPr/>
          <a:lstStyle/>
          <a:p>
            <a:r>
              <a:rPr lang="en-US" dirty="0"/>
              <a:t>Why do you think both are necessary?</a:t>
            </a:r>
          </a:p>
          <a:p>
            <a:r>
              <a:rPr lang="en-US" dirty="0"/>
              <a:t>What hinders people today from believing Jesus Christ is the Lord and Savior of the world?</a:t>
            </a:r>
          </a:p>
          <a:p>
            <a:r>
              <a:rPr lang="en-US" dirty="0"/>
              <a:t>If someone is watching us, how would they know that we confess Jesus as Lord?</a:t>
            </a:r>
          </a:p>
        </p:txBody>
      </p:sp>
    </p:spTree>
    <p:extLst>
      <p:ext uri="{BB962C8B-B14F-4D97-AF65-F5344CB8AC3E}">
        <p14:creationId xmlns:p14="http://schemas.microsoft.com/office/powerpoint/2010/main" val="422232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CBA43-080F-48BA-BAEC-390186672BEE}"/>
              </a:ext>
            </a:extLst>
          </p:cNvPr>
          <p:cNvSpPr>
            <a:spLocks noGrp="1"/>
          </p:cNvSpPr>
          <p:nvPr>
            <p:ph type="title"/>
          </p:nvPr>
        </p:nvSpPr>
        <p:spPr/>
        <p:txBody>
          <a:bodyPr/>
          <a:lstStyle/>
          <a:p>
            <a:pPr algn="l"/>
            <a:r>
              <a:rPr lang="en-US" dirty="0"/>
              <a:t>Listen for a promise.</a:t>
            </a:r>
          </a:p>
        </p:txBody>
      </p:sp>
      <p:sp>
        <p:nvSpPr>
          <p:cNvPr id="3" name="Content Placeholder 2">
            <a:extLst>
              <a:ext uri="{FF2B5EF4-FFF2-40B4-BE49-F238E27FC236}">
                <a16:creationId xmlns:a16="http://schemas.microsoft.com/office/drawing/2014/main" id="{53E51609-3F51-49C7-BE68-53386768BCA7}"/>
              </a:ext>
            </a:extLst>
          </p:cNvPr>
          <p:cNvSpPr>
            <a:spLocks noGrp="1"/>
          </p:cNvSpPr>
          <p:nvPr>
            <p:ph idx="1"/>
          </p:nvPr>
        </p:nvSpPr>
        <p:spPr>
          <a:xfrm>
            <a:off x="1239555" y="1690688"/>
            <a:ext cx="9712890" cy="4351338"/>
          </a:xfrm>
        </p:spPr>
        <p:txBody>
          <a:bodyPr/>
          <a:lstStyle/>
          <a:p>
            <a:pPr marL="0" indent="0" algn="ctr">
              <a:buNone/>
            </a:pPr>
            <a:r>
              <a:rPr lang="en-US" dirty="0"/>
              <a:t>Romans 10:11-13 (NIV)  As the Scripture says, "Anyone who trusts in him will never be put to shame."  12  For there is no difference between Jew and Gentile--the same Lord is Lord of all and richly blesses all who call on him,  13  for, "Everyone who calls on the name of the Lord will be saved." </a:t>
            </a:r>
          </a:p>
        </p:txBody>
      </p:sp>
      <p:pic>
        <p:nvPicPr>
          <p:cNvPr id="4" name="Picture 3">
            <a:extLst>
              <a:ext uri="{FF2B5EF4-FFF2-40B4-BE49-F238E27FC236}">
                <a16:creationId xmlns:a16="http://schemas.microsoft.com/office/drawing/2014/main" id="{CE75AFF8-5237-4C4B-B981-5DEAB72C2060}"/>
              </a:ext>
            </a:extLst>
          </p:cNvPr>
          <p:cNvPicPr>
            <a:picLocks noChangeAspect="1"/>
          </p:cNvPicPr>
          <p:nvPr/>
        </p:nvPicPr>
        <p:blipFill>
          <a:blip r:embed="rId2"/>
          <a:stretch>
            <a:fillRect/>
          </a:stretch>
        </p:blipFill>
        <p:spPr>
          <a:xfrm>
            <a:off x="4492681" y="5664201"/>
            <a:ext cx="3206638" cy="317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740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A0714-0094-4580-8942-CF41A9FA6B67}"/>
              </a:ext>
            </a:extLst>
          </p:cNvPr>
          <p:cNvSpPr>
            <a:spLocks noGrp="1"/>
          </p:cNvSpPr>
          <p:nvPr>
            <p:ph type="title"/>
          </p:nvPr>
        </p:nvSpPr>
        <p:spPr/>
        <p:txBody>
          <a:bodyPr/>
          <a:lstStyle/>
          <a:p>
            <a:r>
              <a:rPr lang="en-US" dirty="0"/>
              <a:t>Salvation for All People</a:t>
            </a:r>
          </a:p>
        </p:txBody>
      </p:sp>
      <p:sp>
        <p:nvSpPr>
          <p:cNvPr id="3" name="Content Placeholder 2">
            <a:extLst>
              <a:ext uri="{FF2B5EF4-FFF2-40B4-BE49-F238E27FC236}">
                <a16:creationId xmlns:a16="http://schemas.microsoft.com/office/drawing/2014/main" id="{0BD3355C-45BE-41FE-B0BE-6B605D2639DB}"/>
              </a:ext>
            </a:extLst>
          </p:cNvPr>
          <p:cNvSpPr>
            <a:spLocks noGrp="1"/>
          </p:cNvSpPr>
          <p:nvPr>
            <p:ph idx="1"/>
          </p:nvPr>
        </p:nvSpPr>
        <p:spPr/>
        <p:txBody>
          <a:bodyPr/>
          <a:lstStyle/>
          <a:p>
            <a:r>
              <a:rPr lang="en-US" dirty="0"/>
              <a:t> According to these verses, who does God desire to be saved? </a:t>
            </a:r>
          </a:p>
          <a:p>
            <a:r>
              <a:rPr lang="en-US" dirty="0"/>
              <a:t>How is the gospel both inclusive and exclusive?</a:t>
            </a:r>
          </a:p>
          <a:p>
            <a:r>
              <a:rPr lang="en-US" dirty="0"/>
              <a:t>If God desires everyone to be saved, then what responsibility does that place on the individual in need of salvation? </a:t>
            </a:r>
          </a:p>
          <a:p>
            <a:endParaRPr lang="en-US" dirty="0"/>
          </a:p>
        </p:txBody>
      </p:sp>
      <p:graphicFrame>
        <p:nvGraphicFramePr>
          <p:cNvPr id="4" name="Table 7">
            <a:extLst>
              <a:ext uri="{FF2B5EF4-FFF2-40B4-BE49-F238E27FC236}">
                <a16:creationId xmlns:a16="http://schemas.microsoft.com/office/drawing/2014/main" id="{5BAC2AB2-570A-4636-B34E-C5067919C5DE}"/>
              </a:ext>
            </a:extLst>
          </p:cNvPr>
          <p:cNvGraphicFramePr>
            <a:graphicFrameLocks noGrp="1"/>
          </p:cNvGraphicFramePr>
          <p:nvPr>
            <p:extLst>
              <p:ext uri="{D42A27DB-BD31-4B8C-83A1-F6EECF244321}">
                <p14:modId xmlns:p14="http://schemas.microsoft.com/office/powerpoint/2010/main" val="292107609"/>
              </p:ext>
            </p:extLst>
          </p:nvPr>
        </p:nvGraphicFramePr>
        <p:xfrm>
          <a:off x="1558034" y="3705964"/>
          <a:ext cx="9427292" cy="1158240"/>
        </p:xfrm>
        <a:graphic>
          <a:graphicData uri="http://schemas.openxmlformats.org/drawingml/2006/table">
            <a:tbl>
              <a:tblPr firstRow="1" bandRow="1">
                <a:tableStyleId>{5C22544A-7EE6-4342-B048-85BDC9FD1C3A}</a:tableStyleId>
              </a:tblPr>
              <a:tblGrid>
                <a:gridCol w="4713646">
                  <a:extLst>
                    <a:ext uri="{9D8B030D-6E8A-4147-A177-3AD203B41FA5}">
                      <a16:colId xmlns:a16="http://schemas.microsoft.com/office/drawing/2014/main" val="417294251"/>
                    </a:ext>
                  </a:extLst>
                </a:gridCol>
                <a:gridCol w="4713646">
                  <a:extLst>
                    <a:ext uri="{9D8B030D-6E8A-4147-A177-3AD203B41FA5}">
                      <a16:colId xmlns:a16="http://schemas.microsoft.com/office/drawing/2014/main" val="2120854816"/>
                    </a:ext>
                  </a:extLst>
                </a:gridCol>
              </a:tblGrid>
              <a:tr h="370840">
                <a:tc>
                  <a:txBody>
                    <a:bodyPr/>
                    <a:lstStyle/>
                    <a:p>
                      <a:pPr algn="ctr"/>
                      <a:r>
                        <a:rPr lang="en-US" sz="2800" dirty="0"/>
                        <a:t>Inclusive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Exclusive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3076119"/>
                  </a:ext>
                </a:extLst>
              </a:tr>
              <a:tr h="370840">
                <a:tc>
                  <a:txBody>
                    <a:bodyPr/>
                    <a:lstStyle/>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2373628"/>
                  </a:ext>
                </a:extLst>
              </a:tr>
            </a:tbl>
          </a:graphicData>
        </a:graphic>
      </p:graphicFrame>
    </p:spTree>
    <p:extLst>
      <p:ext uri="{BB962C8B-B14F-4D97-AF65-F5344CB8AC3E}">
        <p14:creationId xmlns:p14="http://schemas.microsoft.com/office/powerpoint/2010/main" val="307255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921</TotalTime>
  <Words>844</Words>
  <Application>Microsoft Office PowerPoint</Application>
  <PresentationFormat>Widescreen</PresentationFormat>
  <Paragraphs>65</Paragraphs>
  <Slides>20</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Comic Sans MS</vt:lpstr>
      <vt:lpstr>Office Theme</vt:lpstr>
      <vt:lpstr>The Message</vt:lpstr>
      <vt:lpstr>Video Introduction</vt:lpstr>
      <vt:lpstr>When you need to know …</vt:lpstr>
      <vt:lpstr>Listen for what is necessary for salvation.</vt:lpstr>
      <vt:lpstr>The Resurrection and Lordship of Christ</vt:lpstr>
      <vt:lpstr>The Resurrection and Lordship of Christ</vt:lpstr>
      <vt:lpstr>The Resurrection and Lordship of Christ</vt:lpstr>
      <vt:lpstr>Listen for a promise.</vt:lpstr>
      <vt:lpstr>Salvation for All People</vt:lpstr>
      <vt:lpstr>Salvation for All People</vt:lpstr>
      <vt:lpstr>Listen for links of implication.</vt:lpstr>
      <vt:lpstr>Listen for links of implication.</vt:lpstr>
      <vt:lpstr>The Gospel Communicated to Others</vt:lpstr>
      <vt:lpstr>The Gospel Communicated to Others</vt:lpstr>
      <vt:lpstr>Application</vt:lpstr>
      <vt:lpstr>Application</vt:lpstr>
      <vt:lpstr>Application</vt:lpstr>
      <vt:lpstr>How to Share Your Testimony  in 15 Seconds</vt:lpstr>
      <vt:lpstr>Family Activities</vt:lpstr>
      <vt:lpstr>The Message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Message</dc:title>
  <dc:creator>Armstrong, Stephen (General Math and Science)</dc:creator>
  <cp:lastModifiedBy>Armstrong, Stephen (General Math and Science)</cp:lastModifiedBy>
  <cp:revision>8</cp:revision>
  <dcterms:created xsi:type="dcterms:W3CDTF">2021-04-23T12:24:16Z</dcterms:created>
  <dcterms:modified xsi:type="dcterms:W3CDTF">2021-04-24T15:32:14Z</dcterms:modified>
</cp:coreProperties>
</file>