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4">
                  <a:lumMod val="5000"/>
                  <a:lumOff val="95000"/>
                  <a:alpha val="79000"/>
                </a:schemeClr>
              </a:gs>
              <a:gs pos="42000">
                <a:schemeClr val="accent4">
                  <a:lumMod val="45000"/>
                  <a:lumOff val="55000"/>
                  <a:alpha val="69000"/>
                </a:schemeClr>
              </a:gs>
              <a:gs pos="83000">
                <a:schemeClr val="accent4">
                  <a:lumMod val="45000"/>
                  <a:lumOff val="55000"/>
                  <a:alpha val="55000"/>
                </a:schemeClr>
              </a:gs>
              <a:gs pos="100000">
                <a:schemeClr val="accent4">
                  <a:lumMod val="30000"/>
                  <a:lumOff val="70000"/>
                  <a:alpha val="74000"/>
                </a:schemeClr>
              </a:gs>
            </a:gsLst>
            <a:lin ang="5400000" scaled="1"/>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tinyurl.com/6nn8mvw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qwwqboii"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Bitterness</a:t>
            </a:r>
          </a:p>
        </p:txBody>
      </p:sp>
      <p:sp>
        <p:nvSpPr>
          <p:cNvPr id="3" name="Subtitle 2"/>
          <p:cNvSpPr>
            <a:spLocks noGrp="1"/>
          </p:cNvSpPr>
          <p:nvPr>
            <p:ph type="subTitle" idx="1"/>
          </p:nvPr>
        </p:nvSpPr>
        <p:spPr>
          <a:xfrm>
            <a:off x="1524000" y="3895106"/>
            <a:ext cx="9144000" cy="1362694"/>
          </a:xfrm>
        </p:spPr>
        <p:txBody>
          <a:bodyPr/>
          <a:lstStyle/>
          <a:p>
            <a:r>
              <a:rPr lang="en-US" dirty="0"/>
              <a:t>February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0603-59A7-4648-A8D3-3CCF5E6768E3}"/>
              </a:ext>
            </a:extLst>
          </p:cNvPr>
          <p:cNvSpPr>
            <a:spLocks noGrp="1"/>
          </p:cNvSpPr>
          <p:nvPr>
            <p:ph type="title"/>
          </p:nvPr>
        </p:nvSpPr>
        <p:spPr/>
        <p:txBody>
          <a:bodyPr/>
          <a:lstStyle/>
          <a:p>
            <a:r>
              <a:rPr lang="en-US" dirty="0"/>
              <a:t>Forgive</a:t>
            </a:r>
          </a:p>
        </p:txBody>
      </p:sp>
      <p:sp>
        <p:nvSpPr>
          <p:cNvPr id="3" name="Content Placeholder 2">
            <a:extLst>
              <a:ext uri="{FF2B5EF4-FFF2-40B4-BE49-F238E27FC236}">
                <a16:creationId xmlns:a16="http://schemas.microsoft.com/office/drawing/2014/main" id="{10FD3E39-B03A-4D73-9CF2-BD8CBD73D43C}"/>
              </a:ext>
            </a:extLst>
          </p:cNvPr>
          <p:cNvSpPr>
            <a:spLocks noGrp="1"/>
          </p:cNvSpPr>
          <p:nvPr>
            <p:ph idx="1"/>
          </p:nvPr>
        </p:nvSpPr>
        <p:spPr/>
        <p:txBody>
          <a:bodyPr/>
          <a:lstStyle/>
          <a:p>
            <a:r>
              <a:rPr lang="en-US" dirty="0"/>
              <a:t>Why do you think Joseph added the reminder that they had sold him into slavery in Egypt? </a:t>
            </a:r>
          </a:p>
          <a:p>
            <a:r>
              <a:rPr lang="en-US" dirty="0"/>
              <a:t>So what kind of mixed emotions did Joseph and the brothers experience?</a:t>
            </a:r>
          </a:p>
          <a:p>
            <a:r>
              <a:rPr lang="en-US" dirty="0"/>
              <a:t>Joseph acknowledged God’s guidance in and through his trials.  Why would it be hard to view one’s  trials in this way?</a:t>
            </a:r>
          </a:p>
          <a:p>
            <a:endParaRPr lang="en-US" dirty="0"/>
          </a:p>
          <a:p>
            <a:endParaRPr lang="en-US" dirty="0"/>
          </a:p>
        </p:txBody>
      </p:sp>
      <p:graphicFrame>
        <p:nvGraphicFramePr>
          <p:cNvPr id="4" name="Table 4">
            <a:extLst>
              <a:ext uri="{FF2B5EF4-FFF2-40B4-BE49-F238E27FC236}">
                <a16:creationId xmlns:a16="http://schemas.microsoft.com/office/drawing/2014/main" id="{56019A13-15DF-4710-9781-3B6E28A69696}"/>
              </a:ext>
            </a:extLst>
          </p:cNvPr>
          <p:cNvGraphicFramePr>
            <a:graphicFrameLocks noGrp="1"/>
          </p:cNvGraphicFramePr>
          <p:nvPr>
            <p:extLst>
              <p:ext uri="{D42A27DB-BD31-4B8C-83A1-F6EECF244321}">
                <p14:modId xmlns:p14="http://schemas.microsoft.com/office/powerpoint/2010/main" val="3479375129"/>
              </p:ext>
            </p:extLst>
          </p:nvPr>
        </p:nvGraphicFramePr>
        <p:xfrm>
          <a:off x="1059366" y="4134872"/>
          <a:ext cx="10294434" cy="1463040"/>
        </p:xfrm>
        <a:graphic>
          <a:graphicData uri="http://schemas.openxmlformats.org/drawingml/2006/table">
            <a:tbl>
              <a:tblPr firstRow="1" bandRow="1">
                <a:tableStyleId>{5C22544A-7EE6-4342-B048-85BDC9FD1C3A}</a:tableStyleId>
              </a:tblPr>
              <a:tblGrid>
                <a:gridCol w="5147217">
                  <a:extLst>
                    <a:ext uri="{9D8B030D-6E8A-4147-A177-3AD203B41FA5}">
                      <a16:colId xmlns:a16="http://schemas.microsoft.com/office/drawing/2014/main" val="2252864117"/>
                    </a:ext>
                  </a:extLst>
                </a:gridCol>
                <a:gridCol w="5147217">
                  <a:extLst>
                    <a:ext uri="{9D8B030D-6E8A-4147-A177-3AD203B41FA5}">
                      <a16:colId xmlns:a16="http://schemas.microsoft.com/office/drawing/2014/main" val="3585724788"/>
                    </a:ext>
                  </a:extLst>
                </a:gridCol>
              </a:tblGrid>
              <a:tr h="370840">
                <a:tc>
                  <a:txBody>
                    <a:bodyPr/>
                    <a:lstStyle/>
                    <a:p>
                      <a:pPr algn="ctr"/>
                      <a:r>
                        <a:rPr lang="en-US" sz="2800" dirty="0"/>
                        <a:t>Joseph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Brothers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886534"/>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702004"/>
                  </a:ext>
                </a:extLst>
              </a:tr>
            </a:tbl>
          </a:graphicData>
        </a:graphic>
      </p:graphicFrame>
    </p:spTree>
    <p:extLst>
      <p:ext uri="{BB962C8B-B14F-4D97-AF65-F5344CB8AC3E}">
        <p14:creationId xmlns:p14="http://schemas.microsoft.com/office/powerpoint/2010/main" val="29015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9346-93C0-4E70-A169-B9CCAA5E2096}"/>
              </a:ext>
            </a:extLst>
          </p:cNvPr>
          <p:cNvSpPr>
            <a:spLocks noGrp="1"/>
          </p:cNvSpPr>
          <p:nvPr>
            <p:ph type="title"/>
          </p:nvPr>
        </p:nvSpPr>
        <p:spPr/>
        <p:txBody>
          <a:bodyPr/>
          <a:lstStyle/>
          <a:p>
            <a:r>
              <a:rPr lang="en-US" dirty="0"/>
              <a:t>Forgive</a:t>
            </a:r>
          </a:p>
        </p:txBody>
      </p:sp>
      <p:sp>
        <p:nvSpPr>
          <p:cNvPr id="3" name="Content Placeholder 2">
            <a:extLst>
              <a:ext uri="{FF2B5EF4-FFF2-40B4-BE49-F238E27FC236}">
                <a16:creationId xmlns:a16="http://schemas.microsoft.com/office/drawing/2014/main" id="{6596EB45-BFA8-40E4-ADB0-B73BE41EDB54}"/>
              </a:ext>
            </a:extLst>
          </p:cNvPr>
          <p:cNvSpPr>
            <a:spLocks noGrp="1"/>
          </p:cNvSpPr>
          <p:nvPr>
            <p:ph idx="1"/>
          </p:nvPr>
        </p:nvSpPr>
        <p:spPr/>
        <p:txBody>
          <a:bodyPr/>
          <a:lstStyle/>
          <a:p>
            <a:r>
              <a:rPr lang="en-US" dirty="0"/>
              <a:t>What are some ways the bad intentions or bad actions of others could  bring about good in your life? </a:t>
            </a:r>
          </a:p>
          <a:p>
            <a:r>
              <a:rPr lang="en-US" dirty="0"/>
              <a:t>Why is it hard to forgive someone who has wronged you? </a:t>
            </a:r>
          </a:p>
          <a:p>
            <a:r>
              <a:rPr lang="en-US" dirty="0"/>
              <a:t>Why is it </a:t>
            </a:r>
            <a:r>
              <a:rPr lang="en-US" i="1" dirty="0"/>
              <a:t>important</a:t>
            </a:r>
            <a:r>
              <a:rPr lang="en-US" dirty="0"/>
              <a:t> to forgive others?</a:t>
            </a:r>
          </a:p>
        </p:txBody>
      </p:sp>
    </p:spTree>
    <p:extLst>
      <p:ext uri="{BB962C8B-B14F-4D97-AF65-F5344CB8AC3E}">
        <p14:creationId xmlns:p14="http://schemas.microsoft.com/office/powerpoint/2010/main" val="13445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9B34-484F-417F-8181-80DDB5250C58}"/>
              </a:ext>
            </a:extLst>
          </p:cNvPr>
          <p:cNvSpPr>
            <a:spLocks noGrp="1"/>
          </p:cNvSpPr>
          <p:nvPr>
            <p:ph type="title"/>
          </p:nvPr>
        </p:nvSpPr>
        <p:spPr/>
        <p:txBody>
          <a:bodyPr/>
          <a:lstStyle/>
          <a:p>
            <a:pPr algn="l"/>
            <a:r>
              <a:rPr lang="en-US" dirty="0"/>
              <a:t>Listen for how to restore broken relationships.</a:t>
            </a:r>
          </a:p>
        </p:txBody>
      </p:sp>
      <p:sp>
        <p:nvSpPr>
          <p:cNvPr id="3" name="Content Placeholder 2">
            <a:extLst>
              <a:ext uri="{FF2B5EF4-FFF2-40B4-BE49-F238E27FC236}">
                <a16:creationId xmlns:a16="http://schemas.microsoft.com/office/drawing/2014/main" id="{D334E7CE-7EDF-4923-BFD3-831956CFFBA2}"/>
              </a:ext>
            </a:extLst>
          </p:cNvPr>
          <p:cNvSpPr>
            <a:spLocks noGrp="1"/>
          </p:cNvSpPr>
          <p:nvPr>
            <p:ph idx="1"/>
          </p:nvPr>
        </p:nvSpPr>
        <p:spPr>
          <a:xfrm>
            <a:off x="1495192" y="2018371"/>
            <a:ext cx="9201615" cy="4214348"/>
          </a:xfrm>
        </p:spPr>
        <p:txBody>
          <a:bodyPr/>
          <a:lstStyle/>
          <a:p>
            <a:pPr marL="0" indent="0" algn="ctr">
              <a:buNone/>
            </a:pPr>
            <a:r>
              <a:rPr lang="en-US" dirty="0"/>
              <a:t>Genesis 45:9-11 (NIV)  Now hurry back to my father and say to him, 'This is what your son Joseph says: God has made me lord of all Egypt. Come down to me; don't delay.  10 You shall live in the region of Goshen and be near me--you, your children </a:t>
            </a:r>
          </a:p>
        </p:txBody>
      </p:sp>
    </p:spTree>
    <p:extLst>
      <p:ext uri="{BB962C8B-B14F-4D97-AF65-F5344CB8AC3E}">
        <p14:creationId xmlns:p14="http://schemas.microsoft.com/office/powerpoint/2010/main" val="1169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9B34-484F-417F-8181-80DDB5250C58}"/>
              </a:ext>
            </a:extLst>
          </p:cNvPr>
          <p:cNvSpPr>
            <a:spLocks noGrp="1"/>
          </p:cNvSpPr>
          <p:nvPr>
            <p:ph type="title"/>
          </p:nvPr>
        </p:nvSpPr>
        <p:spPr/>
        <p:txBody>
          <a:bodyPr/>
          <a:lstStyle/>
          <a:p>
            <a:pPr algn="l"/>
            <a:r>
              <a:rPr lang="en-US" dirty="0"/>
              <a:t>Listen for how to restore broken relationships.</a:t>
            </a:r>
          </a:p>
        </p:txBody>
      </p:sp>
      <p:sp>
        <p:nvSpPr>
          <p:cNvPr id="3" name="Content Placeholder 2">
            <a:extLst>
              <a:ext uri="{FF2B5EF4-FFF2-40B4-BE49-F238E27FC236}">
                <a16:creationId xmlns:a16="http://schemas.microsoft.com/office/drawing/2014/main" id="{D334E7CE-7EDF-4923-BFD3-831956CFFBA2}"/>
              </a:ext>
            </a:extLst>
          </p:cNvPr>
          <p:cNvSpPr>
            <a:spLocks noGrp="1"/>
          </p:cNvSpPr>
          <p:nvPr>
            <p:ph idx="1"/>
          </p:nvPr>
        </p:nvSpPr>
        <p:spPr>
          <a:xfrm>
            <a:off x="1814396" y="1895708"/>
            <a:ext cx="8563208" cy="4214348"/>
          </a:xfrm>
        </p:spPr>
        <p:txBody>
          <a:bodyPr/>
          <a:lstStyle/>
          <a:p>
            <a:pPr marL="0" indent="0" algn="ctr">
              <a:buNone/>
            </a:pPr>
            <a:r>
              <a:rPr lang="en-US" dirty="0"/>
              <a:t>and grandchildren, your flocks and herds, and all you have. 11  I will provide for you there, because five years of famine are still to come. Otherwise you and your household and all who belong to you will become destitute.'</a:t>
            </a:r>
          </a:p>
        </p:txBody>
      </p:sp>
      <p:pic>
        <p:nvPicPr>
          <p:cNvPr id="4" name="Picture 3">
            <a:extLst>
              <a:ext uri="{FF2B5EF4-FFF2-40B4-BE49-F238E27FC236}">
                <a16:creationId xmlns:a16="http://schemas.microsoft.com/office/drawing/2014/main" id="{E4819265-3F84-4CFD-9743-FDDFD3CDCE0A}"/>
              </a:ext>
            </a:extLst>
          </p:cNvPr>
          <p:cNvPicPr>
            <a:picLocks noChangeAspect="1"/>
          </p:cNvPicPr>
          <p:nvPr/>
        </p:nvPicPr>
        <p:blipFill>
          <a:blip r:embed="rId2"/>
          <a:stretch>
            <a:fillRect/>
          </a:stretch>
        </p:blipFill>
        <p:spPr>
          <a:xfrm>
            <a:off x="4950477" y="5383701"/>
            <a:ext cx="203809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460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5CF0-138E-4304-8BBA-48DBE8422E10}"/>
              </a:ext>
            </a:extLst>
          </p:cNvPr>
          <p:cNvSpPr>
            <a:spLocks noGrp="1"/>
          </p:cNvSpPr>
          <p:nvPr>
            <p:ph type="title"/>
          </p:nvPr>
        </p:nvSpPr>
        <p:spPr/>
        <p:txBody>
          <a:bodyPr/>
          <a:lstStyle/>
          <a:p>
            <a:r>
              <a:rPr lang="en-US" dirty="0"/>
              <a:t>Restore Broken Relationships</a:t>
            </a:r>
          </a:p>
        </p:txBody>
      </p:sp>
      <p:sp>
        <p:nvSpPr>
          <p:cNvPr id="3" name="Content Placeholder 2">
            <a:extLst>
              <a:ext uri="{FF2B5EF4-FFF2-40B4-BE49-F238E27FC236}">
                <a16:creationId xmlns:a16="http://schemas.microsoft.com/office/drawing/2014/main" id="{FA141FD7-6975-4804-96EF-47116F263467}"/>
              </a:ext>
            </a:extLst>
          </p:cNvPr>
          <p:cNvSpPr>
            <a:spLocks noGrp="1"/>
          </p:cNvSpPr>
          <p:nvPr>
            <p:ph idx="1"/>
          </p:nvPr>
        </p:nvSpPr>
        <p:spPr/>
        <p:txBody>
          <a:bodyPr/>
          <a:lstStyle/>
          <a:p>
            <a:r>
              <a:rPr lang="en-US" dirty="0"/>
              <a:t>What did Joseph want his brothers to do immediately? </a:t>
            </a:r>
          </a:p>
          <a:p>
            <a:r>
              <a:rPr lang="en-US" dirty="0"/>
              <a:t>What assurance was Joseph trying to give his brothers through his plan for them?</a:t>
            </a:r>
          </a:p>
          <a:p>
            <a:r>
              <a:rPr lang="en-US" dirty="0"/>
              <a:t>What actions on our part lead to reconciliation?</a:t>
            </a:r>
          </a:p>
          <a:p>
            <a:endParaRPr lang="en-US" dirty="0"/>
          </a:p>
        </p:txBody>
      </p:sp>
    </p:spTree>
    <p:extLst>
      <p:ext uri="{BB962C8B-B14F-4D97-AF65-F5344CB8AC3E}">
        <p14:creationId xmlns:p14="http://schemas.microsoft.com/office/powerpoint/2010/main" val="31754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8E0B-6DB6-42D1-9D5A-DAABBDBD67A1}"/>
              </a:ext>
            </a:extLst>
          </p:cNvPr>
          <p:cNvSpPr>
            <a:spLocks noGrp="1"/>
          </p:cNvSpPr>
          <p:nvPr>
            <p:ph type="title"/>
          </p:nvPr>
        </p:nvSpPr>
        <p:spPr/>
        <p:txBody>
          <a:bodyPr/>
          <a:lstStyle/>
          <a:p>
            <a:r>
              <a:rPr lang="en-US" dirty="0"/>
              <a:t>Restore Broken Relationships</a:t>
            </a:r>
          </a:p>
        </p:txBody>
      </p:sp>
      <p:sp>
        <p:nvSpPr>
          <p:cNvPr id="3" name="Content Placeholder 2">
            <a:extLst>
              <a:ext uri="{FF2B5EF4-FFF2-40B4-BE49-F238E27FC236}">
                <a16:creationId xmlns:a16="http://schemas.microsoft.com/office/drawing/2014/main" id="{589640D4-A981-411E-B63F-2E87D895D434}"/>
              </a:ext>
            </a:extLst>
          </p:cNvPr>
          <p:cNvSpPr>
            <a:spLocks noGrp="1"/>
          </p:cNvSpPr>
          <p:nvPr>
            <p:ph idx="1"/>
          </p:nvPr>
        </p:nvSpPr>
        <p:spPr/>
        <p:txBody>
          <a:bodyPr/>
          <a:lstStyle/>
          <a:p>
            <a:r>
              <a:rPr lang="en-US" dirty="0"/>
              <a:t>How does the gospel help us reconcile broken relationships?</a:t>
            </a:r>
          </a:p>
          <a:p>
            <a:r>
              <a:rPr lang="en-US" dirty="0"/>
              <a:t>What are some rewards that result from forgiveness?</a:t>
            </a:r>
          </a:p>
        </p:txBody>
      </p:sp>
    </p:spTree>
    <p:extLst>
      <p:ext uri="{BB962C8B-B14F-4D97-AF65-F5344CB8AC3E}">
        <p14:creationId xmlns:p14="http://schemas.microsoft.com/office/powerpoint/2010/main" val="23807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A3AF-5ECE-4BCC-A523-1B2EAEF2C91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5E22AE9-2FB0-4E25-83DF-14CD017DB14A}"/>
              </a:ext>
            </a:extLst>
          </p:cNvPr>
          <p:cNvSpPr>
            <a:spLocks noGrp="1"/>
          </p:cNvSpPr>
          <p:nvPr>
            <p:ph idx="1"/>
          </p:nvPr>
        </p:nvSpPr>
        <p:spPr>
          <a:xfrm>
            <a:off x="838200" y="2107579"/>
            <a:ext cx="10515600" cy="4069383"/>
          </a:xfrm>
        </p:spPr>
        <p:txBody>
          <a:bodyPr/>
          <a:lstStyle/>
          <a:p>
            <a:r>
              <a:rPr lang="en-US" dirty="0"/>
              <a:t>Be mindful. </a:t>
            </a:r>
          </a:p>
          <a:p>
            <a:pPr lvl="1"/>
            <a:r>
              <a:rPr lang="en-US" dirty="0"/>
              <a:t>In the next few days, be mindful in moments when you feel wronged. </a:t>
            </a:r>
          </a:p>
          <a:p>
            <a:pPr lvl="1"/>
            <a:r>
              <a:rPr lang="en-US" dirty="0"/>
              <a:t>Go immediately to God and seek grace to wipe away your hurt.</a:t>
            </a:r>
          </a:p>
          <a:p>
            <a:endParaRPr lang="en-US" dirty="0"/>
          </a:p>
        </p:txBody>
      </p:sp>
    </p:spTree>
    <p:extLst>
      <p:ext uri="{BB962C8B-B14F-4D97-AF65-F5344CB8AC3E}">
        <p14:creationId xmlns:p14="http://schemas.microsoft.com/office/powerpoint/2010/main" val="396019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A3AF-5ECE-4BCC-A523-1B2EAEF2C9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5E22AE9-2FB0-4E25-83DF-14CD017DB14A}"/>
              </a:ext>
            </a:extLst>
          </p:cNvPr>
          <p:cNvSpPr>
            <a:spLocks noGrp="1"/>
          </p:cNvSpPr>
          <p:nvPr>
            <p:ph idx="1"/>
          </p:nvPr>
        </p:nvSpPr>
        <p:spPr/>
        <p:txBody>
          <a:bodyPr/>
          <a:lstStyle/>
          <a:p>
            <a:r>
              <a:rPr lang="en-US" dirty="0"/>
              <a:t>Talk it out. </a:t>
            </a:r>
          </a:p>
          <a:p>
            <a:pPr lvl="1"/>
            <a:r>
              <a:rPr lang="en-US" dirty="0"/>
              <a:t>Be aware when you resort to stonewalling or choosing the silent treatment. </a:t>
            </a:r>
          </a:p>
          <a:p>
            <a:pPr lvl="1"/>
            <a:r>
              <a:rPr lang="en-US" dirty="0"/>
              <a:t>Though these forms of inner rage are subtle, they’re not less damaging. </a:t>
            </a:r>
          </a:p>
          <a:p>
            <a:pPr lvl="1"/>
            <a:r>
              <a:rPr lang="en-US" dirty="0"/>
              <a:t>Talk with others about your feelings and avoid the temptation to hold it all in.</a:t>
            </a:r>
          </a:p>
          <a:p>
            <a:endParaRPr lang="en-US" dirty="0"/>
          </a:p>
        </p:txBody>
      </p:sp>
    </p:spTree>
    <p:extLst>
      <p:ext uri="{BB962C8B-B14F-4D97-AF65-F5344CB8AC3E}">
        <p14:creationId xmlns:p14="http://schemas.microsoft.com/office/powerpoint/2010/main" val="269797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A3AF-5ECE-4BCC-A523-1B2EAEF2C9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5E22AE9-2FB0-4E25-83DF-14CD017DB14A}"/>
              </a:ext>
            </a:extLst>
          </p:cNvPr>
          <p:cNvSpPr>
            <a:spLocks noGrp="1"/>
          </p:cNvSpPr>
          <p:nvPr>
            <p:ph idx="1"/>
          </p:nvPr>
        </p:nvSpPr>
        <p:spPr/>
        <p:txBody>
          <a:bodyPr>
            <a:normAutofit/>
          </a:bodyPr>
          <a:lstStyle/>
          <a:p>
            <a:r>
              <a:rPr lang="en-US" dirty="0"/>
              <a:t>Help others. </a:t>
            </a:r>
          </a:p>
          <a:p>
            <a:pPr lvl="1"/>
            <a:r>
              <a:rPr lang="en-US" dirty="0"/>
              <a:t>Spend some time listening for the relational pain of others. </a:t>
            </a:r>
          </a:p>
          <a:p>
            <a:pPr lvl="1"/>
            <a:r>
              <a:rPr lang="en-US" dirty="0"/>
              <a:t>Plan a coffee time with someone who’s hurting and walk alongside them. </a:t>
            </a:r>
          </a:p>
          <a:p>
            <a:pPr lvl="1"/>
            <a:r>
              <a:rPr lang="en-US" dirty="0"/>
              <a:t>You might offer to help mediate or simply share some helpful biblical principles from the life of Joseph. </a:t>
            </a:r>
          </a:p>
          <a:p>
            <a:endParaRPr lang="en-US" dirty="0"/>
          </a:p>
        </p:txBody>
      </p:sp>
    </p:spTree>
    <p:extLst>
      <p:ext uri="{BB962C8B-B14F-4D97-AF65-F5344CB8AC3E}">
        <p14:creationId xmlns:p14="http://schemas.microsoft.com/office/powerpoint/2010/main" val="23994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771E-1004-4498-99DB-7B9179EA7602}"/>
              </a:ext>
            </a:extLst>
          </p:cNvPr>
          <p:cNvSpPr>
            <a:spLocks noGrp="1"/>
          </p:cNvSpPr>
          <p:nvPr>
            <p:ph type="title"/>
          </p:nvPr>
        </p:nvSpPr>
        <p:spPr>
          <a:xfrm>
            <a:off x="838200" y="365125"/>
            <a:ext cx="10515600" cy="973021"/>
          </a:xfrm>
        </p:spPr>
        <p:txBody>
          <a:bodyPr/>
          <a:lstStyle/>
          <a:p>
            <a:r>
              <a:rPr lang="en-US" dirty="0"/>
              <a:t>Family Activities</a:t>
            </a:r>
          </a:p>
        </p:txBody>
      </p:sp>
      <p:pic>
        <p:nvPicPr>
          <p:cNvPr id="5" name="Picture 4" descr="Text&#10;&#10;Description automatically generated">
            <a:extLst>
              <a:ext uri="{FF2B5EF4-FFF2-40B4-BE49-F238E27FC236}">
                <a16:creationId xmlns:a16="http://schemas.microsoft.com/office/drawing/2014/main" id="{78663D75-A0F7-44CF-8A63-651655BFD0AC}"/>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244" t="2627" r="2437" b="2627"/>
          <a:stretch/>
        </p:blipFill>
        <p:spPr>
          <a:xfrm>
            <a:off x="390292" y="1824503"/>
            <a:ext cx="5166225" cy="426263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descr="Logo&#10;&#10;Description automatically generated">
            <a:extLst>
              <a:ext uri="{FF2B5EF4-FFF2-40B4-BE49-F238E27FC236}">
                <a16:creationId xmlns:a16="http://schemas.microsoft.com/office/drawing/2014/main" id="{3C5DBEF2-551D-4C85-9F08-6615764A0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847" y="3737851"/>
            <a:ext cx="2608876" cy="2449897"/>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5BD91FD4-F037-467E-B5FE-0BB3C2D31A6E}"/>
              </a:ext>
            </a:extLst>
          </p:cNvPr>
          <p:cNvSpPr/>
          <p:nvPr/>
        </p:nvSpPr>
        <p:spPr>
          <a:xfrm>
            <a:off x="5062654" y="1338146"/>
            <a:ext cx="6110867" cy="2090853"/>
          </a:xfrm>
          <a:prstGeom prst="wedgeRoundRectCallout">
            <a:avLst>
              <a:gd name="adj1" fmla="val -6245"/>
              <a:gd name="adj2" fmla="val 770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is quite upset.  She accuses me of just throwing the words in there in a jumble.  Little does she know there are hidden codes there.  You can help by finding the words.  If you get stuck, get help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https://tinyurl.com/6nn8mvwm</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And you crossword lovers will find your favorite puzzle there along with other intriguing activities</a:t>
            </a:r>
            <a:endParaRPr lang="en-US" dirty="0">
              <a:latin typeface="Comic Sans MS" panose="030F0702030302020204" pitchFamily="66" charset="0"/>
            </a:endParaRPr>
          </a:p>
        </p:txBody>
      </p:sp>
    </p:spTree>
    <p:extLst>
      <p:ext uri="{BB962C8B-B14F-4D97-AF65-F5344CB8AC3E}">
        <p14:creationId xmlns:p14="http://schemas.microsoft.com/office/powerpoint/2010/main" val="185684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1F87E-AAD3-48AC-B16A-BD7575EA846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B183118-CFE1-485A-99C2-634798AD7D01}"/>
              </a:ext>
            </a:extLst>
          </p:cNvPr>
          <p:cNvGrpSpPr/>
          <p:nvPr/>
        </p:nvGrpSpPr>
        <p:grpSpPr>
          <a:xfrm>
            <a:off x="2849598" y="1591294"/>
            <a:ext cx="6492803" cy="4261076"/>
            <a:chOff x="2849598" y="1591294"/>
            <a:chExt cx="6492803" cy="4261076"/>
          </a:xfrm>
        </p:grpSpPr>
        <p:pic>
          <p:nvPicPr>
            <p:cNvPr id="6" name="Picture 5" descr="A picture containing text, tree, plant&#10;&#10;Description automatically generated">
              <a:extLst>
                <a:ext uri="{FF2B5EF4-FFF2-40B4-BE49-F238E27FC236}">
                  <a16:creationId xmlns:a16="http://schemas.microsoft.com/office/drawing/2014/main" id="{90D4F77E-E580-4EDA-BE37-BED45E6DC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0237"/>
              <a:ext cx="5715000" cy="3057525"/>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79A39141-FA80-4186-8648-A219435BD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p:spPr>
        </p:pic>
      </p:grpSp>
      <p:sp>
        <p:nvSpPr>
          <p:cNvPr id="10" name="TextBox 9">
            <a:extLst>
              <a:ext uri="{FF2B5EF4-FFF2-40B4-BE49-F238E27FC236}">
                <a16:creationId xmlns:a16="http://schemas.microsoft.com/office/drawing/2014/main" id="{953FEFC4-2030-4E3C-9976-3CCD1EB03DA8}"/>
              </a:ext>
            </a:extLst>
          </p:cNvPr>
          <p:cNvSpPr txBox="1"/>
          <p:nvPr/>
        </p:nvSpPr>
        <p:spPr>
          <a:xfrm>
            <a:off x="3586348" y="5852370"/>
            <a:ext cx="526076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90252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Bitterness</a:t>
            </a:r>
          </a:p>
        </p:txBody>
      </p:sp>
      <p:sp>
        <p:nvSpPr>
          <p:cNvPr id="3" name="Subtitle 2"/>
          <p:cNvSpPr>
            <a:spLocks noGrp="1"/>
          </p:cNvSpPr>
          <p:nvPr>
            <p:ph type="subTitle" idx="1"/>
          </p:nvPr>
        </p:nvSpPr>
        <p:spPr>
          <a:xfrm>
            <a:off x="1524000" y="3895106"/>
            <a:ext cx="9144000" cy="1362694"/>
          </a:xfrm>
        </p:spPr>
        <p:txBody>
          <a:bodyPr/>
          <a:lstStyle/>
          <a:p>
            <a:r>
              <a:rPr lang="en-US" dirty="0"/>
              <a:t>February 20</a:t>
            </a:r>
          </a:p>
        </p:txBody>
      </p:sp>
    </p:spTree>
    <p:extLst>
      <p:ext uri="{BB962C8B-B14F-4D97-AF65-F5344CB8AC3E}">
        <p14:creationId xmlns:p14="http://schemas.microsoft.com/office/powerpoint/2010/main" val="354280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0E436-8AD3-46C7-ABD0-3AFAC71F11A0}"/>
              </a:ext>
            </a:extLst>
          </p:cNvPr>
          <p:cNvSpPr>
            <a:spLocks noGrp="1"/>
          </p:cNvSpPr>
          <p:nvPr>
            <p:ph type="title"/>
          </p:nvPr>
        </p:nvSpPr>
        <p:spPr/>
        <p:txBody>
          <a:bodyPr/>
          <a:lstStyle/>
          <a:p>
            <a:r>
              <a:rPr lang="en-US" dirty="0"/>
              <a:t>It was yucky …</a:t>
            </a:r>
          </a:p>
        </p:txBody>
      </p:sp>
      <p:sp>
        <p:nvSpPr>
          <p:cNvPr id="4" name="Content Placeholder 3">
            <a:extLst>
              <a:ext uri="{FF2B5EF4-FFF2-40B4-BE49-F238E27FC236}">
                <a16:creationId xmlns:a16="http://schemas.microsoft.com/office/drawing/2014/main" id="{65C1580B-6966-4686-A4E1-12154717B0CE}"/>
              </a:ext>
            </a:extLst>
          </p:cNvPr>
          <p:cNvSpPr>
            <a:spLocks noGrp="1"/>
          </p:cNvSpPr>
          <p:nvPr>
            <p:ph idx="1"/>
          </p:nvPr>
        </p:nvSpPr>
        <p:spPr/>
        <p:txBody>
          <a:bodyPr>
            <a:normAutofit/>
          </a:bodyPr>
          <a:lstStyle/>
          <a:p>
            <a:r>
              <a:rPr lang="en-US" dirty="0"/>
              <a:t>What item on the dinner table did you dread as a kid?</a:t>
            </a:r>
          </a:p>
          <a:p>
            <a:r>
              <a:rPr lang="en-US" dirty="0">
                <a:solidFill>
                  <a:srgbClr val="C00000"/>
                </a:solidFill>
              </a:rPr>
              <a:t>Some foods may have seemed bitter to the taste</a:t>
            </a:r>
          </a:p>
          <a:p>
            <a:pPr lvl="1"/>
            <a:r>
              <a:rPr lang="en-US" dirty="0">
                <a:solidFill>
                  <a:srgbClr val="C00000"/>
                </a:solidFill>
              </a:rPr>
              <a:t>People also dislike relationships that go bitter</a:t>
            </a:r>
          </a:p>
          <a:p>
            <a:pPr lvl="1"/>
            <a:r>
              <a:rPr lang="en-US" dirty="0">
                <a:solidFill>
                  <a:srgbClr val="C00000"/>
                </a:solidFill>
              </a:rPr>
              <a:t>Today we look at how Joseph could have been bitter</a:t>
            </a:r>
          </a:p>
          <a:p>
            <a:pPr lvl="1"/>
            <a:r>
              <a:rPr lang="en-US" dirty="0">
                <a:solidFill>
                  <a:srgbClr val="C00000"/>
                </a:solidFill>
              </a:rPr>
              <a:t>We will conclude that bitter relationships can only move forward through forgiveness</a:t>
            </a:r>
          </a:p>
          <a:p>
            <a:endParaRPr lang="en-US" dirty="0"/>
          </a:p>
          <a:p>
            <a:endParaRPr lang="en-US" dirty="0"/>
          </a:p>
        </p:txBody>
      </p:sp>
      <p:grpSp>
        <p:nvGrpSpPr>
          <p:cNvPr id="5" name="Group 4">
            <a:extLst>
              <a:ext uri="{FF2B5EF4-FFF2-40B4-BE49-F238E27FC236}">
                <a16:creationId xmlns:a16="http://schemas.microsoft.com/office/drawing/2014/main" id="{A902D42F-3CA6-42F9-94E2-E77D9FA64BF4}"/>
              </a:ext>
            </a:extLst>
          </p:cNvPr>
          <p:cNvGrpSpPr/>
          <p:nvPr/>
        </p:nvGrpSpPr>
        <p:grpSpPr>
          <a:xfrm>
            <a:off x="-50562" y="2387989"/>
            <a:ext cx="11134285" cy="4111196"/>
            <a:chOff x="0" y="2200704"/>
            <a:chExt cx="11134285" cy="4111196"/>
          </a:xfrm>
        </p:grpSpPr>
        <p:pic>
          <p:nvPicPr>
            <p:cNvPr id="1026" name="Picture 2" descr="Brussels Sprouts, Green, Round, Raw, Winter Vegetables">
              <a:extLst>
                <a:ext uri="{FF2B5EF4-FFF2-40B4-BE49-F238E27FC236}">
                  <a16:creationId xmlns:a16="http://schemas.microsoft.com/office/drawing/2014/main" id="{957EC727-7374-4CE2-9D89-A73F4D1189C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25" b="92110" l="8438" r="91771">
                          <a14:foregroundMark x1="8438" y1="48257" x2="10000" y2="60000"/>
                          <a14:foregroundMark x1="10000" y1="60000" x2="35104" y2="75229"/>
                          <a14:foregroundMark x1="35104" y1="75229" x2="45521" y2="78165"/>
                          <a14:foregroundMark x1="45521" y1="78165" x2="26042" y2="75229"/>
                          <a14:foregroundMark x1="26042" y1="75229" x2="59792" y2="87156"/>
                          <a14:foregroundMark x1="54271" y1="92110" x2="22188" y2="77982"/>
                          <a14:foregroundMark x1="22188" y1="77982" x2="19167" y2="73211"/>
                          <a14:foregroundMark x1="46875" y1="89908" x2="24167" y2="79083"/>
                          <a14:foregroundMark x1="24167" y1="79083" x2="14375" y2="67523"/>
                          <a14:foregroundMark x1="14375" y1="67523" x2="14271" y2="67156"/>
                          <a14:foregroundMark x1="45313" y1="92110" x2="15625" y2="71927"/>
                          <a14:foregroundMark x1="39583" y1="89174" x2="20625" y2="77982"/>
                          <a14:foregroundMark x1="20625" y1="77982" x2="18021" y2="75229"/>
                          <a14:foregroundMark x1="88646" y1="60183" x2="91771" y2="49725"/>
                          <a14:foregroundMark x1="91771" y1="49725" x2="89271" y2="45872"/>
                          <a14:foregroundMark x1="52708" y1="92110" x2="26250" y2="82569"/>
                          <a14:foregroundMark x1="26250" y1="82569" x2="20521" y2="77615"/>
                          <a14:foregroundMark x1="20521" y1="77615" x2="20313" y2="77064"/>
                          <a14:foregroundMark x1="44896" y1="91376" x2="25313" y2="82569"/>
                          <a14:foregroundMark x1="25313" y1="82569" x2="20729" y2="78716"/>
                        </a14:backgroundRemoval>
                      </a14:imgEffect>
                    </a14:imgLayer>
                  </a14:imgProps>
                </a:ext>
                <a:ext uri="{28A0092B-C50C-407E-A947-70E740481C1C}">
                  <a14:useLocalDpi xmlns:a14="http://schemas.microsoft.com/office/drawing/2010/main" val="0"/>
                </a:ext>
              </a:extLst>
            </a:blip>
            <a:srcRect/>
            <a:stretch>
              <a:fillRect/>
            </a:stretch>
          </p:blipFill>
          <p:spPr bwMode="auto">
            <a:xfrm>
              <a:off x="4325105" y="3170712"/>
              <a:ext cx="3541789" cy="2010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auliflower, Cauliflower Roses, Transparent Background">
              <a:extLst>
                <a:ext uri="{FF2B5EF4-FFF2-40B4-BE49-F238E27FC236}">
                  <a16:creationId xmlns:a16="http://schemas.microsoft.com/office/drawing/2014/main" id="{80F95D66-2D4B-4C4E-AC77-63FE60222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200704"/>
              <a:ext cx="5013375" cy="4111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roccoli, Vegetable, Food, Green Vegetable, Produce">
              <a:extLst>
                <a:ext uri="{FF2B5EF4-FFF2-40B4-BE49-F238E27FC236}">
                  <a16:creationId xmlns:a16="http://schemas.microsoft.com/office/drawing/2014/main" id="{7B977618-B0F7-4B43-9D6B-3FF1307B00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916" b="91643" l="2813" r="90000">
                          <a14:foregroundMark x1="11667" y1="31844" x2="7396" y2="59366"/>
                          <a14:foregroundMark x1="7396" y1="59366" x2="8646" y2="83429"/>
                          <a14:foregroundMark x1="8646" y1="83429" x2="7083" y2="43084"/>
                          <a14:foregroundMark x1="7083" y1="43084" x2="8958" y2="35447"/>
                          <a14:foregroundMark x1="8958" y1="35447" x2="11771" y2="87464"/>
                          <a14:foregroundMark x1="11771" y1="87464" x2="23333" y2="91643"/>
                          <a14:foregroundMark x1="23333" y1="91643" x2="26354" y2="90490"/>
                          <a14:foregroundMark x1="6042" y1="54323" x2="6875" y2="46830"/>
                          <a14:foregroundMark x1="6875" y1="46830" x2="6875" y2="46830"/>
                          <a14:foregroundMark x1="3333" y1="52882" x2="2813" y2="57061"/>
                          <a14:foregroundMark x1="48542" y1="8501" x2="43229" y2="7925"/>
                          <a14:foregroundMark x1="43229" y1="7925" x2="50521" y2="6916"/>
                          <a14:foregroundMark x1="50521" y1="6916" x2="50313" y2="83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26347" y="2805112"/>
              <a:ext cx="4107938" cy="2969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55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72AE-2CE4-4827-A344-E38E0D504607}"/>
              </a:ext>
            </a:extLst>
          </p:cNvPr>
          <p:cNvSpPr>
            <a:spLocks noGrp="1"/>
          </p:cNvSpPr>
          <p:nvPr>
            <p:ph type="title"/>
          </p:nvPr>
        </p:nvSpPr>
        <p:spPr/>
        <p:txBody>
          <a:bodyPr/>
          <a:lstStyle/>
          <a:p>
            <a:pPr algn="l"/>
            <a:r>
              <a:rPr lang="en-US" dirty="0"/>
              <a:t>Listen for a revelation.</a:t>
            </a:r>
          </a:p>
        </p:txBody>
      </p:sp>
      <p:sp>
        <p:nvSpPr>
          <p:cNvPr id="3" name="Content Placeholder 2">
            <a:extLst>
              <a:ext uri="{FF2B5EF4-FFF2-40B4-BE49-F238E27FC236}">
                <a16:creationId xmlns:a16="http://schemas.microsoft.com/office/drawing/2014/main" id="{DE87DC76-1B66-428E-942C-7415AAD3FCC7}"/>
              </a:ext>
            </a:extLst>
          </p:cNvPr>
          <p:cNvSpPr>
            <a:spLocks noGrp="1"/>
          </p:cNvSpPr>
          <p:nvPr>
            <p:ph idx="1"/>
          </p:nvPr>
        </p:nvSpPr>
        <p:spPr>
          <a:xfrm>
            <a:off x="1374011" y="1952947"/>
            <a:ext cx="9443977" cy="4351338"/>
          </a:xfrm>
        </p:spPr>
        <p:txBody>
          <a:bodyPr/>
          <a:lstStyle/>
          <a:p>
            <a:pPr marL="0" indent="0" algn="ctr">
              <a:buNone/>
            </a:pPr>
            <a:r>
              <a:rPr lang="en-US" dirty="0"/>
              <a:t>Genesis 45:1-3 (NIV)  Then Joseph could no longer control himself before all his attendants, and he cried out, "Have everyone leave my presence!" So there was no one with Joseph when he made himself known to his brothers. 2  And he wept </a:t>
            </a:r>
          </a:p>
        </p:txBody>
      </p:sp>
    </p:spTree>
    <p:extLst>
      <p:ext uri="{BB962C8B-B14F-4D97-AF65-F5344CB8AC3E}">
        <p14:creationId xmlns:p14="http://schemas.microsoft.com/office/powerpoint/2010/main" val="41775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72AE-2CE4-4827-A344-E38E0D504607}"/>
              </a:ext>
            </a:extLst>
          </p:cNvPr>
          <p:cNvSpPr>
            <a:spLocks noGrp="1"/>
          </p:cNvSpPr>
          <p:nvPr>
            <p:ph type="title"/>
          </p:nvPr>
        </p:nvSpPr>
        <p:spPr/>
        <p:txBody>
          <a:bodyPr/>
          <a:lstStyle/>
          <a:p>
            <a:pPr algn="l"/>
            <a:r>
              <a:rPr lang="en-US" dirty="0"/>
              <a:t>Listen for a revelation.</a:t>
            </a:r>
          </a:p>
        </p:txBody>
      </p:sp>
      <p:sp>
        <p:nvSpPr>
          <p:cNvPr id="3" name="Content Placeholder 2">
            <a:extLst>
              <a:ext uri="{FF2B5EF4-FFF2-40B4-BE49-F238E27FC236}">
                <a16:creationId xmlns:a16="http://schemas.microsoft.com/office/drawing/2014/main" id="{DE87DC76-1B66-428E-942C-7415AAD3FCC7}"/>
              </a:ext>
            </a:extLst>
          </p:cNvPr>
          <p:cNvSpPr>
            <a:spLocks noGrp="1"/>
          </p:cNvSpPr>
          <p:nvPr>
            <p:ph idx="1"/>
          </p:nvPr>
        </p:nvSpPr>
        <p:spPr>
          <a:xfrm>
            <a:off x="1374011" y="1952947"/>
            <a:ext cx="9443977" cy="4351338"/>
          </a:xfrm>
        </p:spPr>
        <p:txBody>
          <a:bodyPr/>
          <a:lstStyle/>
          <a:p>
            <a:pPr marL="0" indent="0" algn="ctr">
              <a:buNone/>
            </a:pPr>
            <a:r>
              <a:rPr lang="en-US" dirty="0"/>
              <a:t>so loudly that the Egyptians heard him, and Pharaoh's household heard about it. 3  Joseph said to his brothers, "I am Joseph! Is my father still living?" But his brothers were not able to answer him, because they were terrified at his presence.</a:t>
            </a:r>
          </a:p>
        </p:txBody>
      </p:sp>
      <p:pic>
        <p:nvPicPr>
          <p:cNvPr id="5" name="Picture 4">
            <a:extLst>
              <a:ext uri="{FF2B5EF4-FFF2-40B4-BE49-F238E27FC236}">
                <a16:creationId xmlns:a16="http://schemas.microsoft.com/office/drawing/2014/main" id="{56929C7C-483A-44C3-B2B4-B0B3DF4B73C0}"/>
              </a:ext>
            </a:extLst>
          </p:cNvPr>
          <p:cNvPicPr>
            <a:picLocks noChangeAspect="1"/>
          </p:cNvPicPr>
          <p:nvPr/>
        </p:nvPicPr>
        <p:blipFill>
          <a:blip r:embed="rId2"/>
          <a:stretch>
            <a:fillRect/>
          </a:stretch>
        </p:blipFill>
        <p:spPr>
          <a:xfrm>
            <a:off x="4972780" y="5450609"/>
            <a:ext cx="203809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561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515C-151A-4D83-8E7A-953E99196D24}"/>
              </a:ext>
            </a:extLst>
          </p:cNvPr>
          <p:cNvSpPr>
            <a:spLocks noGrp="1"/>
          </p:cNvSpPr>
          <p:nvPr>
            <p:ph type="title"/>
          </p:nvPr>
        </p:nvSpPr>
        <p:spPr/>
        <p:txBody>
          <a:bodyPr/>
          <a:lstStyle/>
          <a:p>
            <a:r>
              <a:rPr lang="en-US" dirty="0"/>
              <a:t>Embrace Your Pain</a:t>
            </a:r>
          </a:p>
        </p:txBody>
      </p:sp>
      <p:sp>
        <p:nvSpPr>
          <p:cNvPr id="3" name="Content Placeholder 2">
            <a:extLst>
              <a:ext uri="{FF2B5EF4-FFF2-40B4-BE49-F238E27FC236}">
                <a16:creationId xmlns:a16="http://schemas.microsoft.com/office/drawing/2014/main" id="{B856D524-BD75-4BDE-A13E-21B7D2859A46}"/>
              </a:ext>
            </a:extLst>
          </p:cNvPr>
          <p:cNvSpPr>
            <a:spLocks noGrp="1"/>
          </p:cNvSpPr>
          <p:nvPr>
            <p:ph idx="1"/>
          </p:nvPr>
        </p:nvSpPr>
        <p:spPr/>
        <p:txBody>
          <a:bodyPr/>
          <a:lstStyle/>
          <a:p>
            <a:r>
              <a:rPr lang="en-US" dirty="0">
                <a:solidFill>
                  <a:srgbClr val="C00000"/>
                </a:solidFill>
              </a:rPr>
              <a:t>Recall what had transpired in the years since Joseph had been appointed as second in command of all Egypt and the event described in these verses. </a:t>
            </a:r>
          </a:p>
          <a:p>
            <a:pPr lvl="1"/>
            <a:r>
              <a:rPr lang="en-US" dirty="0">
                <a:solidFill>
                  <a:srgbClr val="C00000"/>
                </a:solidFill>
              </a:rPr>
              <a:t>Overseer of collecting surplus</a:t>
            </a:r>
          </a:p>
          <a:p>
            <a:pPr lvl="1"/>
            <a:r>
              <a:rPr lang="en-US" dirty="0">
                <a:solidFill>
                  <a:srgbClr val="C00000"/>
                </a:solidFill>
              </a:rPr>
              <a:t>In charge of distribution during famine</a:t>
            </a:r>
          </a:p>
          <a:p>
            <a:pPr lvl="1"/>
            <a:r>
              <a:rPr lang="en-US" dirty="0">
                <a:solidFill>
                  <a:srgbClr val="C00000"/>
                </a:solidFill>
              </a:rPr>
              <a:t>Now, brothers show up to buy grain</a:t>
            </a:r>
          </a:p>
        </p:txBody>
      </p:sp>
    </p:spTree>
    <p:extLst>
      <p:ext uri="{BB962C8B-B14F-4D97-AF65-F5344CB8AC3E}">
        <p14:creationId xmlns:p14="http://schemas.microsoft.com/office/powerpoint/2010/main" val="317984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6F94-53C8-4275-96FE-9646D9C3AFA0}"/>
              </a:ext>
            </a:extLst>
          </p:cNvPr>
          <p:cNvSpPr>
            <a:spLocks noGrp="1"/>
          </p:cNvSpPr>
          <p:nvPr>
            <p:ph type="title"/>
          </p:nvPr>
        </p:nvSpPr>
        <p:spPr/>
        <p:txBody>
          <a:bodyPr/>
          <a:lstStyle/>
          <a:p>
            <a:r>
              <a:rPr lang="en-US" dirty="0"/>
              <a:t>Embrace Your Pain</a:t>
            </a:r>
          </a:p>
        </p:txBody>
      </p:sp>
      <p:sp>
        <p:nvSpPr>
          <p:cNvPr id="3" name="Content Placeholder 2">
            <a:extLst>
              <a:ext uri="{FF2B5EF4-FFF2-40B4-BE49-F238E27FC236}">
                <a16:creationId xmlns:a16="http://schemas.microsoft.com/office/drawing/2014/main" id="{E9BF1E73-31AF-4D4A-BEF5-85944B616202}"/>
              </a:ext>
            </a:extLst>
          </p:cNvPr>
          <p:cNvSpPr>
            <a:spLocks noGrp="1"/>
          </p:cNvSpPr>
          <p:nvPr>
            <p:ph idx="1"/>
          </p:nvPr>
        </p:nvSpPr>
        <p:spPr/>
        <p:txBody>
          <a:bodyPr/>
          <a:lstStyle/>
          <a:p>
            <a:r>
              <a:rPr lang="en-US" dirty="0"/>
              <a:t>Imagine that you are Joseph, and your brothers show up.  What reasons might you have for </a:t>
            </a:r>
            <a:r>
              <a:rPr lang="en-US" i="1" dirty="0"/>
              <a:t>not</a:t>
            </a:r>
            <a:r>
              <a:rPr lang="en-US" dirty="0"/>
              <a:t> telling them right away who you are?</a:t>
            </a:r>
          </a:p>
          <a:p>
            <a:r>
              <a:rPr lang="en-US" dirty="0"/>
              <a:t>Why would the brothers have been </a:t>
            </a:r>
            <a:r>
              <a:rPr lang="en-US" i="1" dirty="0"/>
              <a:t>troubled</a:t>
            </a:r>
            <a:r>
              <a:rPr lang="en-US" dirty="0"/>
              <a:t> at Joseph identifying himself to them?</a:t>
            </a:r>
          </a:p>
          <a:p>
            <a:r>
              <a:rPr lang="en-US" dirty="0"/>
              <a:t>What steps did Joseph initially take to try to ease their concern?</a:t>
            </a:r>
          </a:p>
        </p:txBody>
      </p:sp>
    </p:spTree>
    <p:extLst>
      <p:ext uri="{BB962C8B-B14F-4D97-AF65-F5344CB8AC3E}">
        <p14:creationId xmlns:p14="http://schemas.microsoft.com/office/powerpoint/2010/main" val="3851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B018-1744-4D3C-B655-5B75BE8BD1C8}"/>
              </a:ext>
            </a:extLst>
          </p:cNvPr>
          <p:cNvSpPr>
            <a:spLocks noGrp="1"/>
          </p:cNvSpPr>
          <p:nvPr>
            <p:ph type="title"/>
          </p:nvPr>
        </p:nvSpPr>
        <p:spPr/>
        <p:txBody>
          <a:bodyPr/>
          <a:lstStyle/>
          <a:p>
            <a:r>
              <a:rPr lang="en-US" dirty="0"/>
              <a:t>Embrace Your Pain</a:t>
            </a:r>
          </a:p>
        </p:txBody>
      </p:sp>
      <p:sp>
        <p:nvSpPr>
          <p:cNvPr id="3" name="Content Placeholder 2">
            <a:extLst>
              <a:ext uri="{FF2B5EF4-FFF2-40B4-BE49-F238E27FC236}">
                <a16:creationId xmlns:a16="http://schemas.microsoft.com/office/drawing/2014/main" id="{0E1F1A2B-5734-402C-9C8C-7C8C2FFED29F}"/>
              </a:ext>
            </a:extLst>
          </p:cNvPr>
          <p:cNvSpPr>
            <a:spLocks noGrp="1"/>
          </p:cNvSpPr>
          <p:nvPr>
            <p:ph idx="1"/>
          </p:nvPr>
        </p:nvSpPr>
        <p:spPr/>
        <p:txBody>
          <a:bodyPr/>
          <a:lstStyle/>
          <a:p>
            <a:r>
              <a:rPr lang="en-US" dirty="0"/>
              <a:t>What are some unhealthy ways people deal with their emotional pain?</a:t>
            </a:r>
          </a:p>
          <a:p>
            <a:r>
              <a:rPr lang="en-US" dirty="0"/>
              <a:t>What are the dangers of covering up hurt in our lives?</a:t>
            </a:r>
          </a:p>
        </p:txBody>
      </p:sp>
    </p:spTree>
    <p:extLst>
      <p:ext uri="{BB962C8B-B14F-4D97-AF65-F5344CB8AC3E}">
        <p14:creationId xmlns:p14="http://schemas.microsoft.com/office/powerpoint/2010/main" val="35447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B026-B136-498B-84EF-FD95A2A1AD94}"/>
              </a:ext>
            </a:extLst>
          </p:cNvPr>
          <p:cNvSpPr>
            <a:spLocks noGrp="1"/>
          </p:cNvSpPr>
          <p:nvPr>
            <p:ph type="title"/>
          </p:nvPr>
        </p:nvSpPr>
        <p:spPr>
          <a:xfrm>
            <a:off x="747133" y="365125"/>
            <a:ext cx="10894740" cy="1325563"/>
          </a:xfrm>
        </p:spPr>
        <p:txBody>
          <a:bodyPr/>
          <a:lstStyle/>
          <a:p>
            <a:pPr algn="l"/>
            <a:r>
              <a:rPr lang="en-US" dirty="0"/>
              <a:t>Listen for how to treat those who wrong us.</a:t>
            </a:r>
          </a:p>
        </p:txBody>
      </p:sp>
      <p:sp>
        <p:nvSpPr>
          <p:cNvPr id="3" name="Content Placeholder 2">
            <a:extLst>
              <a:ext uri="{FF2B5EF4-FFF2-40B4-BE49-F238E27FC236}">
                <a16:creationId xmlns:a16="http://schemas.microsoft.com/office/drawing/2014/main" id="{2BD6A882-59DE-452F-867C-509BFF4CEA60}"/>
              </a:ext>
            </a:extLst>
          </p:cNvPr>
          <p:cNvSpPr>
            <a:spLocks noGrp="1"/>
          </p:cNvSpPr>
          <p:nvPr>
            <p:ph idx="1"/>
          </p:nvPr>
        </p:nvSpPr>
        <p:spPr/>
        <p:txBody>
          <a:bodyPr/>
          <a:lstStyle/>
          <a:p>
            <a:pPr marL="0" indent="0" algn="ctr">
              <a:buNone/>
            </a:pPr>
            <a:r>
              <a:rPr lang="en-US" dirty="0"/>
              <a:t>Genesis 45:4-5 (NIV)   Then Joseph said to his brothers, "Come close to me." When they had done so, he said, "I am your brother Joseph, the one you sold into Egypt! 5  And now, do not be distressed and do not be angry with yourselves for selling me here, because it was to save lives that God sent me ahead of you.</a:t>
            </a:r>
          </a:p>
        </p:txBody>
      </p:sp>
      <p:pic>
        <p:nvPicPr>
          <p:cNvPr id="4" name="Picture 3">
            <a:extLst>
              <a:ext uri="{FF2B5EF4-FFF2-40B4-BE49-F238E27FC236}">
                <a16:creationId xmlns:a16="http://schemas.microsoft.com/office/drawing/2014/main" id="{91971881-85C2-4EF7-AABF-D888493C211C}"/>
              </a:ext>
            </a:extLst>
          </p:cNvPr>
          <p:cNvPicPr>
            <a:picLocks noChangeAspect="1"/>
          </p:cNvPicPr>
          <p:nvPr/>
        </p:nvPicPr>
        <p:blipFill>
          <a:blip r:embed="rId2"/>
          <a:stretch>
            <a:fillRect/>
          </a:stretch>
        </p:blipFill>
        <p:spPr>
          <a:xfrm>
            <a:off x="4905873" y="5651331"/>
            <a:ext cx="203809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14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177</TotalTime>
  <Words>876</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Pitfall of Bitterness</vt:lpstr>
      <vt:lpstr>Video Introduction</vt:lpstr>
      <vt:lpstr>It was yucky …</vt:lpstr>
      <vt:lpstr>Listen for a revelation.</vt:lpstr>
      <vt:lpstr>Listen for a revelation.</vt:lpstr>
      <vt:lpstr>Embrace Your Pain</vt:lpstr>
      <vt:lpstr>Embrace Your Pain</vt:lpstr>
      <vt:lpstr>Embrace Your Pain</vt:lpstr>
      <vt:lpstr>Listen for how to treat those who wrong us.</vt:lpstr>
      <vt:lpstr>Forgive</vt:lpstr>
      <vt:lpstr>Forgive</vt:lpstr>
      <vt:lpstr>Listen for how to restore broken relationships.</vt:lpstr>
      <vt:lpstr>Listen for how to restore broken relationships.</vt:lpstr>
      <vt:lpstr>Restore Broken Relationships</vt:lpstr>
      <vt:lpstr>Restore Broken Relationships</vt:lpstr>
      <vt:lpstr>Application</vt:lpstr>
      <vt:lpstr>Application</vt:lpstr>
      <vt:lpstr>Application</vt:lpstr>
      <vt:lpstr>Family Activities</vt:lpstr>
      <vt:lpstr>The Pitfall of Bitterness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Pitfall of Bitterness</dc:title>
  <dc:creator>Steve Armstrong</dc:creator>
  <cp:lastModifiedBy>Steve Armstrong</cp:lastModifiedBy>
  <cp:revision>3</cp:revision>
  <dcterms:created xsi:type="dcterms:W3CDTF">2022-02-04T14:57:19Z</dcterms:created>
  <dcterms:modified xsi:type="dcterms:W3CDTF">2022-02-04T17:54:44Z</dcterms:modified>
</cp:coreProperties>
</file>