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10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1000" r="3000" b="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573089" y="273132"/>
            <a:ext cx="11124106" cy="6377329"/>
          </a:xfrm>
          <a:prstGeom prst="foldedCorner">
            <a:avLst/>
          </a:prstGeom>
          <a:gradFill flip="none" rotWithShape="1">
            <a:gsLst>
              <a:gs pos="0">
                <a:schemeClr val="accent5">
                  <a:lumMod val="0"/>
                  <a:lumOff val="100000"/>
                  <a:alpha val="87000"/>
                </a:schemeClr>
              </a:gs>
              <a:gs pos="35000">
                <a:schemeClr val="accent5">
                  <a:lumMod val="0"/>
                  <a:lumOff val="100000"/>
                  <a:alpha val="87000"/>
                </a:schemeClr>
              </a:gs>
              <a:gs pos="100000">
                <a:schemeClr val="accent5">
                  <a:lumMod val="100000"/>
                  <a:alpha val="87000"/>
                </a:schemeClr>
              </a:gs>
            </a:gsLst>
            <a:path path="circle">
              <a:fillToRect l="50000" t="-80000" r="50000" b="180000"/>
            </a:path>
            <a:tileRect/>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5cmtrdl"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qxd273hi"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Problem with Pleasure</a:t>
            </a:r>
            <a:endParaRPr lang="en-US" dirty="0"/>
          </a:p>
        </p:txBody>
      </p:sp>
      <p:sp>
        <p:nvSpPr>
          <p:cNvPr id="3" name="Subtitle 2"/>
          <p:cNvSpPr>
            <a:spLocks noGrp="1"/>
          </p:cNvSpPr>
          <p:nvPr>
            <p:ph type="subTitle" idx="1"/>
          </p:nvPr>
        </p:nvSpPr>
        <p:spPr>
          <a:xfrm>
            <a:off x="1524000" y="3835730"/>
            <a:ext cx="9144000" cy="1422070"/>
          </a:xfrm>
        </p:spPr>
        <p:txBody>
          <a:bodyPr/>
          <a:lstStyle/>
          <a:p>
            <a:r>
              <a:rPr lang="en-US" dirty="0" smtClean="0"/>
              <a:t>March 10</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Possessions Distract</a:t>
            </a:r>
            <a:endParaRPr lang="en-US" dirty="0"/>
          </a:p>
        </p:txBody>
      </p:sp>
      <p:sp>
        <p:nvSpPr>
          <p:cNvPr id="3" name="Content Placeholder 2"/>
          <p:cNvSpPr>
            <a:spLocks noGrp="1"/>
          </p:cNvSpPr>
          <p:nvPr>
            <p:ph idx="1"/>
          </p:nvPr>
        </p:nvSpPr>
        <p:spPr/>
        <p:txBody>
          <a:bodyPr/>
          <a:lstStyle/>
          <a:p>
            <a:r>
              <a:rPr lang="en-US" dirty="0"/>
              <a:t> List the possessions identified in the passage.</a:t>
            </a:r>
          </a:p>
          <a:p>
            <a:r>
              <a:rPr lang="en-US" dirty="0" smtClean="0"/>
              <a:t>Identify </a:t>
            </a:r>
            <a:r>
              <a:rPr lang="en-US" dirty="0"/>
              <a:t>the various actions he undertook to enhance his pursuit of pleasures that might add meaning to his life. </a:t>
            </a:r>
            <a:endParaRPr lang="en-US" dirty="0" smtClean="0"/>
          </a:p>
          <a:p>
            <a:r>
              <a:rPr lang="en-US" dirty="0"/>
              <a:t>What might the fact that he tried so many things say about the effectiveness of any one of them?</a:t>
            </a:r>
          </a:p>
          <a:p>
            <a:r>
              <a:rPr lang="en-US" dirty="0"/>
              <a:t>Why do you think we find pleasure in accumulating stuff?</a:t>
            </a:r>
          </a:p>
          <a:p>
            <a:endParaRPr lang="en-US" dirty="0"/>
          </a:p>
        </p:txBody>
      </p:sp>
    </p:spTree>
    <p:extLst>
      <p:ext uri="{BB962C8B-B14F-4D97-AF65-F5344CB8AC3E}">
        <p14:creationId xmlns:p14="http://schemas.microsoft.com/office/powerpoint/2010/main" val="347212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Possessions Distract</a:t>
            </a:r>
          </a:p>
        </p:txBody>
      </p:sp>
      <p:sp>
        <p:nvSpPr>
          <p:cNvPr id="3" name="Content Placeholder 2"/>
          <p:cNvSpPr>
            <a:spLocks noGrp="1"/>
          </p:cNvSpPr>
          <p:nvPr>
            <p:ph idx="1"/>
          </p:nvPr>
        </p:nvSpPr>
        <p:spPr>
          <a:xfrm>
            <a:off x="838200" y="1441938"/>
            <a:ext cx="10515600" cy="4735025"/>
          </a:xfrm>
        </p:spPr>
        <p:txBody>
          <a:bodyPr/>
          <a:lstStyle/>
          <a:p>
            <a:r>
              <a:rPr lang="en-US" dirty="0"/>
              <a:t>Consider Tim. 6:17-19   </a:t>
            </a:r>
            <a:endParaRPr lang="en-US"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r>
              <a:rPr lang="en-US" sz="3200" dirty="0" smtClean="0"/>
              <a:t>According </a:t>
            </a:r>
            <a:r>
              <a:rPr lang="en-US" sz="3200" dirty="0"/>
              <a:t>to Timothy, what is God’s purpose for possessions?   </a:t>
            </a:r>
          </a:p>
          <a:p>
            <a:endParaRPr lang="en-US" sz="3200" dirty="0"/>
          </a:p>
        </p:txBody>
      </p:sp>
      <p:sp>
        <p:nvSpPr>
          <p:cNvPr id="4" name="TextBox 3"/>
          <p:cNvSpPr txBox="1"/>
          <p:nvPr/>
        </p:nvSpPr>
        <p:spPr>
          <a:xfrm>
            <a:off x="914400" y="2110154"/>
            <a:ext cx="10468707" cy="3108543"/>
          </a:xfrm>
          <a:prstGeom prst="rect">
            <a:avLst/>
          </a:prstGeom>
          <a:effectLst>
            <a:outerShdw blurRad="101600" dist="1016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a:solidFill>
                  <a:schemeClr val="bg1">
                    <a:lumMod val="95000"/>
                  </a:schemeClr>
                </a:solidFill>
                <a:effectLst>
                  <a:outerShdw blurRad="38100" dist="38100" dir="2700000" algn="tl">
                    <a:srgbClr val="000000">
                      <a:alpha val="43137"/>
                    </a:srgbClr>
                  </a:outerShdw>
                </a:effectLst>
              </a:rPr>
              <a:t>Command those who are rich in this present world not to be arrogant nor to put their hope in wealth, which is so uncertain, but to put their hope in God, who richly provides us with everything for our enjoyment. [18] Command them to do good, to be rich in good deeds, and to be generous and willing to share. </a:t>
            </a:r>
            <a:r>
              <a:rPr lang="en-US" sz="2800" dirty="0">
                <a:solidFill>
                  <a:schemeClr val="bg1">
                    <a:lumMod val="95000"/>
                  </a:schemeClr>
                </a:solidFill>
                <a:effectLst>
                  <a:outerShdw blurRad="38100" dist="38100" dir="2700000" algn="tl">
                    <a:srgbClr val="000000">
                      <a:alpha val="43137"/>
                    </a:srgbClr>
                  </a:outerShdw>
                </a:effectLst>
              </a:rPr>
              <a:t>[19] In this way they will lay up treasure for themselves as a firm foundation for the coming age, so that they may take hold of the life that is truly life. </a:t>
            </a:r>
            <a:endParaRPr lang="en-US" sz="1600" dirty="0"/>
          </a:p>
        </p:txBody>
      </p:sp>
    </p:spTree>
    <p:extLst>
      <p:ext uri="{BB962C8B-B14F-4D97-AF65-F5344CB8AC3E}">
        <p14:creationId xmlns:p14="http://schemas.microsoft.com/office/powerpoint/2010/main" val="74004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Solomon’s final conclusion</a:t>
            </a:r>
            <a:r>
              <a:rPr lang="en-US" dirty="0" smtClean="0"/>
              <a:t>.</a:t>
            </a:r>
            <a:endParaRPr lang="en-US" dirty="0"/>
          </a:p>
        </p:txBody>
      </p:sp>
      <p:sp>
        <p:nvSpPr>
          <p:cNvPr id="3" name="Content Placeholder 2"/>
          <p:cNvSpPr>
            <a:spLocks noGrp="1"/>
          </p:cNvSpPr>
          <p:nvPr>
            <p:ph idx="1"/>
          </p:nvPr>
        </p:nvSpPr>
        <p:spPr>
          <a:xfrm>
            <a:off x="1430214" y="1743563"/>
            <a:ext cx="9102969" cy="4351338"/>
          </a:xfrm>
        </p:spPr>
        <p:txBody>
          <a:bodyPr/>
          <a:lstStyle/>
          <a:p>
            <a:pPr marL="0" indent="0" algn="ctr">
              <a:buNone/>
            </a:pPr>
            <a:r>
              <a:rPr lang="en-US" dirty="0"/>
              <a:t>Ecclesiastes 2:9-11 (NIV)  I became greater by far than anyone in Jerusalem before me. In all this my wisdom stayed with me. 10  I denied myself nothing my eyes desired; I refused my heart no pleasure. My heart took delight in all my </a:t>
            </a:r>
            <a:endParaRPr lang="en-US" dirty="0"/>
          </a:p>
        </p:txBody>
      </p:sp>
    </p:spTree>
    <p:extLst>
      <p:ext uri="{BB962C8B-B14F-4D97-AF65-F5344CB8AC3E}">
        <p14:creationId xmlns:p14="http://schemas.microsoft.com/office/powerpoint/2010/main" val="29962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Solomon’s final conclusion</a:t>
            </a:r>
            <a:r>
              <a:rPr lang="en-US" dirty="0" smtClean="0"/>
              <a:t>.</a:t>
            </a:r>
            <a:endParaRPr lang="en-US" dirty="0"/>
          </a:p>
        </p:txBody>
      </p:sp>
      <p:sp>
        <p:nvSpPr>
          <p:cNvPr id="3" name="Content Placeholder 2"/>
          <p:cNvSpPr>
            <a:spLocks noGrp="1"/>
          </p:cNvSpPr>
          <p:nvPr>
            <p:ph idx="1"/>
          </p:nvPr>
        </p:nvSpPr>
        <p:spPr>
          <a:xfrm>
            <a:off x="1301260" y="1767009"/>
            <a:ext cx="9636371" cy="4351338"/>
          </a:xfrm>
        </p:spPr>
        <p:txBody>
          <a:bodyPr/>
          <a:lstStyle/>
          <a:p>
            <a:pPr marL="0" indent="0" algn="ctr">
              <a:buNone/>
            </a:pPr>
            <a:r>
              <a:rPr lang="en-US" dirty="0"/>
              <a:t>work, and this was the reward for all my labor. 11  Yet when I surveyed all that my hands had done and what I had toiled to achieve, everything was meaningless, a chasing after the wind; nothing was gained under the sun.</a:t>
            </a:r>
          </a:p>
          <a:p>
            <a:pPr marL="0" indent="0" algn="ctr">
              <a:buNone/>
            </a:pPr>
            <a:endParaRPr lang="en-US" dirty="0"/>
          </a:p>
        </p:txBody>
      </p:sp>
      <p:pic>
        <p:nvPicPr>
          <p:cNvPr id="4" name="Picture 3"/>
          <p:cNvPicPr>
            <a:picLocks noChangeAspect="1"/>
          </p:cNvPicPr>
          <p:nvPr/>
        </p:nvPicPr>
        <p:blipFill>
          <a:blip r:embed="rId2"/>
          <a:stretch>
            <a:fillRect/>
          </a:stretch>
        </p:blipFill>
        <p:spPr>
          <a:xfrm>
            <a:off x="4853354" y="5146431"/>
            <a:ext cx="2568311" cy="3370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952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Pleasure and Possessions Don’t Last</a:t>
            </a:r>
            <a:endParaRPr lang="en-US" dirty="0"/>
          </a:p>
        </p:txBody>
      </p:sp>
      <p:sp>
        <p:nvSpPr>
          <p:cNvPr id="3" name="Content Placeholder 2"/>
          <p:cNvSpPr>
            <a:spLocks noGrp="1"/>
          </p:cNvSpPr>
          <p:nvPr>
            <p:ph idx="1"/>
          </p:nvPr>
        </p:nvSpPr>
        <p:spPr/>
        <p:txBody>
          <a:bodyPr/>
          <a:lstStyle/>
          <a:p>
            <a:r>
              <a:rPr lang="en-US" dirty="0"/>
              <a:t>What did Solomon seem to be bragging about?</a:t>
            </a:r>
          </a:p>
          <a:p>
            <a:r>
              <a:rPr lang="en-US" dirty="0"/>
              <a:t>But upon a deeper introspection in light of his desire to find meaning in life, what disturbing conclusion did he reach?</a:t>
            </a:r>
          </a:p>
          <a:p>
            <a:r>
              <a:rPr lang="en-US" dirty="0"/>
              <a:t>Why do you think he felt this way?</a:t>
            </a:r>
          </a:p>
          <a:p>
            <a:r>
              <a:rPr lang="en-US" dirty="0"/>
              <a:t>Why can’t we rely on our possessions to bring us fulfillment?</a:t>
            </a:r>
          </a:p>
          <a:p>
            <a:endParaRPr lang="en-US" dirty="0"/>
          </a:p>
        </p:txBody>
      </p:sp>
    </p:spTree>
    <p:extLst>
      <p:ext uri="{BB962C8B-B14F-4D97-AF65-F5344CB8AC3E}">
        <p14:creationId xmlns:p14="http://schemas.microsoft.com/office/powerpoint/2010/main" val="21208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Pleasure and Possessions Don’t Last</a:t>
            </a:r>
          </a:p>
        </p:txBody>
      </p:sp>
      <p:sp>
        <p:nvSpPr>
          <p:cNvPr id="3" name="Content Placeholder 2"/>
          <p:cNvSpPr>
            <a:spLocks noGrp="1"/>
          </p:cNvSpPr>
          <p:nvPr>
            <p:ph idx="1"/>
          </p:nvPr>
        </p:nvSpPr>
        <p:spPr/>
        <p:txBody>
          <a:bodyPr/>
          <a:lstStyle/>
          <a:p>
            <a:r>
              <a:rPr lang="en-US" dirty="0"/>
              <a:t>How can we determine how much we are basing our self-worth on personal achievements or accumulations</a:t>
            </a:r>
            <a:r>
              <a:rPr lang="en-US" dirty="0" smtClean="0"/>
              <a:t>?</a:t>
            </a:r>
          </a:p>
          <a:p>
            <a:endParaRPr lang="en-US" dirty="0"/>
          </a:p>
          <a:p>
            <a:endParaRPr lang="en-US" dirty="0" smtClean="0"/>
          </a:p>
          <a:p>
            <a:r>
              <a:rPr lang="en-US" dirty="0"/>
              <a:t>So how do we </a:t>
            </a:r>
            <a:r>
              <a:rPr lang="en-US" i="1" dirty="0"/>
              <a:t>include</a:t>
            </a:r>
            <a:r>
              <a:rPr lang="en-US" dirty="0"/>
              <a:t> God in how we </a:t>
            </a:r>
            <a:r>
              <a:rPr lang="en-US" dirty="0" smtClean="0"/>
              <a:t/>
            </a:r>
            <a:br>
              <a:rPr lang="en-US" dirty="0" smtClean="0"/>
            </a:br>
            <a:r>
              <a:rPr lang="en-US" dirty="0" smtClean="0"/>
              <a:t>spend </a:t>
            </a:r>
            <a:r>
              <a:rPr lang="en-US" dirty="0"/>
              <a:t>our time and energy?</a:t>
            </a:r>
          </a:p>
          <a:p>
            <a:endParaRPr lang="en-US" dirty="0"/>
          </a:p>
          <a:p>
            <a:endParaRPr lang="en-US" dirty="0"/>
          </a:p>
        </p:txBody>
      </p:sp>
      <p:sp>
        <p:nvSpPr>
          <p:cNvPr id="4" name="Rounded Rectangular Callout 3"/>
          <p:cNvSpPr/>
          <p:nvPr/>
        </p:nvSpPr>
        <p:spPr>
          <a:xfrm>
            <a:off x="4783015" y="2977661"/>
            <a:ext cx="4407877" cy="1266093"/>
          </a:xfrm>
          <a:prstGeom prst="wedgeRoundRectCallout">
            <a:avLst>
              <a:gd name="adj1" fmla="val 64341"/>
              <a:gd name="adj2" fmla="val 159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latin typeface="Comic Sans MS" panose="030F0702030302020204" pitchFamily="66" charset="0"/>
              </a:rPr>
              <a:t>We may accomplish our heart’s desire, but those desires are void of meaning if they exclude God.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6647" y="3364522"/>
            <a:ext cx="1784124" cy="17701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837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838200" y="1957753"/>
            <a:ext cx="10515600" cy="4219209"/>
          </a:xfrm>
        </p:spPr>
        <p:txBody>
          <a:bodyPr/>
          <a:lstStyle/>
          <a:p>
            <a:r>
              <a:rPr lang="en-US" dirty="0" smtClean="0"/>
              <a:t>Give </a:t>
            </a:r>
            <a:r>
              <a:rPr lang="en-US" dirty="0"/>
              <a:t>God the glory.</a:t>
            </a:r>
          </a:p>
          <a:p>
            <a:pPr lvl="1"/>
            <a:r>
              <a:rPr lang="en-US" dirty="0"/>
              <a:t>How can you fight against the empty pursuit of pleasure? </a:t>
            </a:r>
          </a:p>
          <a:p>
            <a:pPr lvl="1"/>
            <a:r>
              <a:rPr lang="en-US" dirty="0"/>
              <a:t>Identify something you enjoy—and do it. </a:t>
            </a:r>
          </a:p>
          <a:p>
            <a:pPr lvl="1"/>
            <a:r>
              <a:rPr lang="en-US" dirty="0"/>
              <a:t>But do it to honor Christ and give God the glory.</a:t>
            </a:r>
          </a:p>
          <a:p>
            <a:endParaRPr lang="en-US" dirty="0"/>
          </a:p>
        </p:txBody>
      </p:sp>
    </p:spTree>
    <p:extLst>
      <p:ext uri="{BB962C8B-B14F-4D97-AF65-F5344CB8AC3E}">
        <p14:creationId xmlns:p14="http://schemas.microsoft.com/office/powerpoint/2010/main" val="101683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Memorize Philippians 4:4-7. </a:t>
            </a:r>
          </a:p>
          <a:p>
            <a:pPr lvl="1"/>
            <a:r>
              <a:rPr lang="en-US" dirty="0"/>
              <a:t>Memorize this passage and recall it when you become anxious, discouraged or the toils of your own struggle tempt you to seek “reward” in the wrong way.</a:t>
            </a:r>
          </a:p>
          <a:p>
            <a:endParaRPr lang="en-US" dirty="0"/>
          </a:p>
        </p:txBody>
      </p:sp>
    </p:spTree>
    <p:extLst>
      <p:ext uri="{BB962C8B-B14F-4D97-AF65-F5344CB8AC3E}">
        <p14:creationId xmlns:p14="http://schemas.microsoft.com/office/powerpoint/2010/main" val="3860969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1825625"/>
            <a:ext cx="10697308" cy="4351338"/>
          </a:xfrm>
        </p:spPr>
        <p:txBody>
          <a:bodyPr/>
          <a:lstStyle/>
          <a:p>
            <a:r>
              <a:rPr lang="en-US" dirty="0"/>
              <a:t>Acknowledge the achievements of others. </a:t>
            </a:r>
          </a:p>
          <a:p>
            <a:pPr lvl="1"/>
            <a:r>
              <a:rPr lang="en-US" dirty="0"/>
              <a:t>Too often, we get caught up in our own </a:t>
            </a:r>
            <a:r>
              <a:rPr lang="en-US" dirty="0" smtClean="0"/>
              <a:t>achievements</a:t>
            </a:r>
            <a:r>
              <a:rPr lang="en-US" dirty="0"/>
              <a:t>. That leads to a false “reward” mentality. </a:t>
            </a:r>
          </a:p>
          <a:p>
            <a:pPr lvl="1"/>
            <a:r>
              <a:rPr lang="en-US" dirty="0"/>
              <a:t>Contact others and thank them for their achievements. </a:t>
            </a:r>
          </a:p>
          <a:p>
            <a:pPr lvl="1"/>
            <a:r>
              <a:rPr lang="en-US" dirty="0"/>
              <a:t>Encourage them.</a:t>
            </a:r>
          </a:p>
          <a:p>
            <a:pPr lvl="1"/>
            <a:r>
              <a:rPr lang="en-US" dirty="0"/>
              <a:t>Consider ways to do this that also affirms them in the presence of others.</a:t>
            </a:r>
          </a:p>
          <a:p>
            <a:endParaRPr lang="en-US" dirty="0"/>
          </a:p>
        </p:txBody>
      </p:sp>
    </p:spTree>
    <p:extLst>
      <p:ext uri="{BB962C8B-B14F-4D97-AF65-F5344CB8AC3E}">
        <p14:creationId xmlns:p14="http://schemas.microsoft.com/office/powerpoint/2010/main" val="1363324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Family Activities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3" y="2139462"/>
            <a:ext cx="6096000" cy="4267200"/>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a:xfrm>
            <a:off x="5498123" y="1570892"/>
            <a:ext cx="6189785" cy="2297723"/>
          </a:xfrm>
          <a:prstGeom prst="wedgeRoundRectCallout">
            <a:avLst>
              <a:gd name="adj1" fmla="val -58330"/>
              <a:gd name="adj2" fmla="val 267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Comic Sans MS" panose="030F0702030302020204" pitchFamily="66" charset="0"/>
              </a:rPr>
              <a:t>When we finish eating, we’ll go to </a:t>
            </a:r>
            <a:r>
              <a:rPr lang="en-US" sz="2400" u="sng" dirty="0">
                <a:latin typeface="Comic Sans MS" panose="030F0702030302020204" pitchFamily="66" charset="0"/>
                <a:hlinkClick r:id="rId3"/>
              </a:rPr>
              <a:t>https://</a:t>
            </a:r>
            <a:r>
              <a:rPr lang="en-US" sz="2400" u="sng" dirty="0" smtClean="0">
                <a:latin typeface="Comic Sans MS" panose="030F0702030302020204" pitchFamily="66" charset="0"/>
                <a:hlinkClick r:id="rId3"/>
              </a:rPr>
              <a:t>tinyurl.com/y5cmtrdl</a:t>
            </a:r>
            <a:r>
              <a:rPr lang="en-US" sz="2400" dirty="0">
                <a:latin typeface="Comic Sans MS" panose="030F0702030302020204" pitchFamily="66" charset="0"/>
              </a:rPr>
              <a:t> </a:t>
            </a:r>
            <a:r>
              <a:rPr lang="en-US" sz="2400" dirty="0" smtClean="0">
                <a:latin typeface="Comic Sans MS" panose="030F0702030302020204" pitchFamily="66" charset="0"/>
              </a:rPr>
              <a:t>and do the Family Discussion activity.  Then you kids can do one of the puzzles there … but you have to clean your plates first.</a:t>
            </a:r>
            <a:endParaRPr lang="en-US" sz="2400" dirty="0">
              <a:latin typeface="Comic Sans MS" panose="030F0702030302020204" pitchFamily="66" charset="0"/>
            </a:endParaRPr>
          </a:p>
        </p:txBody>
      </p:sp>
    </p:spTree>
    <p:extLst>
      <p:ext uri="{BB962C8B-B14F-4D97-AF65-F5344CB8AC3E}">
        <p14:creationId xmlns:p14="http://schemas.microsoft.com/office/powerpoint/2010/main" val="3495204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Problem with Pleasure – Introduction</a:t>
            </a:r>
            <a:endParaRPr lang="en-US" dirty="0"/>
          </a:p>
        </p:txBody>
      </p:sp>
      <p:pic>
        <p:nvPicPr>
          <p:cNvPr id="5" name="Picture 4">
            <a:hlinkClick r:id="rId2"/>
          </p:cNvPr>
          <p:cNvPicPr>
            <a:picLocks noChangeAspect="1"/>
          </p:cNvPicPr>
          <p:nvPr/>
        </p:nvPicPr>
        <p:blipFill>
          <a:blip r:embed="rId3"/>
          <a:stretch>
            <a:fillRect/>
          </a:stretch>
        </p:blipFill>
        <p:spPr>
          <a:xfrm>
            <a:off x="2819034" y="1819422"/>
            <a:ext cx="6534410" cy="3259016"/>
          </a:xfrm>
          <a:prstGeom prst="rect">
            <a:avLst/>
          </a:prstGeom>
          <a:ln w="38100" cmpd="sng">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3962400" y="5425440"/>
            <a:ext cx="4693920" cy="646331"/>
          </a:xfrm>
          <a:prstGeom prst="rect">
            <a:avLst/>
          </a:prstGeom>
          <a:noFill/>
        </p:spPr>
        <p:txBody>
          <a:bodyPr wrap="square" rtlCol="0">
            <a:spAutoFit/>
          </a:bodyPr>
          <a:lstStyle/>
          <a:p>
            <a:pPr algn="ctr"/>
            <a:r>
              <a:rPr lang="en-US" sz="3600" dirty="0" smtClean="0">
                <a:hlinkClick r:id="rId2"/>
              </a:rPr>
              <a:t>View Video</a:t>
            </a:r>
            <a:endParaRPr lang="en-US" sz="3600" dirty="0"/>
          </a:p>
        </p:txBody>
      </p:sp>
    </p:spTree>
    <p:extLst>
      <p:ext uri="{BB962C8B-B14F-4D97-AF65-F5344CB8AC3E}">
        <p14:creationId xmlns:p14="http://schemas.microsoft.com/office/powerpoint/2010/main" val="3533842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Problem with Pleasure</a:t>
            </a:r>
            <a:endParaRPr lang="en-US" dirty="0"/>
          </a:p>
        </p:txBody>
      </p:sp>
      <p:sp>
        <p:nvSpPr>
          <p:cNvPr id="3" name="Subtitle 2"/>
          <p:cNvSpPr>
            <a:spLocks noGrp="1"/>
          </p:cNvSpPr>
          <p:nvPr>
            <p:ph type="subTitle" idx="1"/>
          </p:nvPr>
        </p:nvSpPr>
        <p:spPr>
          <a:xfrm>
            <a:off x="1524000" y="3835730"/>
            <a:ext cx="9144000" cy="1422070"/>
          </a:xfrm>
        </p:spPr>
        <p:txBody>
          <a:bodyPr/>
          <a:lstStyle/>
          <a:p>
            <a:r>
              <a:rPr lang="en-US" dirty="0" smtClean="0"/>
              <a:t>March 10</a:t>
            </a:r>
            <a:endParaRPr lang="en-US" dirty="0"/>
          </a:p>
        </p:txBody>
      </p:sp>
    </p:spTree>
    <p:extLst>
      <p:ext uri="{BB962C8B-B14F-4D97-AF65-F5344CB8AC3E}">
        <p14:creationId xmlns:p14="http://schemas.microsoft.com/office/powerpoint/2010/main" val="3720992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opinion, please …</a:t>
            </a:r>
            <a:endParaRPr lang="en-US" dirty="0"/>
          </a:p>
        </p:txBody>
      </p:sp>
      <p:sp>
        <p:nvSpPr>
          <p:cNvPr id="3" name="Content Placeholder 2"/>
          <p:cNvSpPr>
            <a:spLocks noGrp="1"/>
          </p:cNvSpPr>
          <p:nvPr>
            <p:ph idx="1"/>
          </p:nvPr>
        </p:nvSpPr>
        <p:spPr>
          <a:xfrm>
            <a:off x="838200" y="1708394"/>
            <a:ext cx="10515600" cy="4351338"/>
          </a:xfrm>
        </p:spPr>
        <p:txBody>
          <a:bodyPr/>
          <a:lstStyle/>
          <a:p>
            <a:r>
              <a:rPr lang="en-US" dirty="0"/>
              <a:t>Why do you think the entertainment industry (movies, television, etc.) is such a booming </a:t>
            </a:r>
            <a:r>
              <a:rPr lang="en-US" dirty="0" smtClean="0"/>
              <a:t>business?</a:t>
            </a:r>
          </a:p>
          <a:p>
            <a:r>
              <a:rPr lang="en-US" dirty="0">
                <a:solidFill>
                  <a:srgbClr val="C00000"/>
                </a:solidFill>
              </a:rPr>
              <a:t>Today we look at someone who had the money and time and power to experience everything that life in his day could offer </a:t>
            </a:r>
          </a:p>
          <a:p>
            <a:pPr lvl="1"/>
            <a:r>
              <a:rPr lang="en-US" dirty="0">
                <a:solidFill>
                  <a:srgbClr val="C00000"/>
                </a:solidFill>
              </a:rPr>
              <a:t>He came to the conclusion that it was futile … they were all dead ends.</a:t>
            </a:r>
          </a:p>
          <a:p>
            <a:pPr lvl="1"/>
            <a:r>
              <a:rPr lang="en-US" dirty="0">
                <a:solidFill>
                  <a:srgbClr val="C00000"/>
                </a:solidFill>
              </a:rPr>
              <a:t>Pleasures and possessions don’t offer lasting joy</a:t>
            </a:r>
          </a:p>
          <a:p>
            <a:endParaRPr lang="en-US" dirty="0"/>
          </a:p>
          <a:p>
            <a:endParaRPr lang="en-US" dirty="0"/>
          </a:p>
        </p:txBody>
      </p:sp>
      <p:grpSp>
        <p:nvGrpSpPr>
          <p:cNvPr id="4" name="Group 3"/>
          <p:cNvGrpSpPr/>
          <p:nvPr/>
        </p:nvGrpSpPr>
        <p:grpSpPr>
          <a:xfrm>
            <a:off x="1984375" y="2885704"/>
            <a:ext cx="8740239" cy="3685866"/>
            <a:chOff x="1984375" y="2885704"/>
            <a:chExt cx="8740239" cy="3685866"/>
          </a:xfrm>
        </p:grpSpPr>
        <p:pic>
          <p:nvPicPr>
            <p:cNvPr id="1026" name="Picture 2" descr="Image result for os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960" y="2885704"/>
              <a:ext cx="2068180" cy="3685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movie projecto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57499">
              <a:off x="1984375" y="3776354"/>
              <a:ext cx="1996034" cy="2058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drama masks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3711">
              <a:off x="7635834" y="3420707"/>
              <a:ext cx="3088780" cy="2303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436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attempts for satisfaction</a:t>
            </a:r>
            <a:r>
              <a:rPr lang="en-US" dirty="0" smtClean="0"/>
              <a:t>.</a:t>
            </a:r>
            <a:endParaRPr lang="en-US" dirty="0"/>
          </a:p>
        </p:txBody>
      </p:sp>
      <p:sp>
        <p:nvSpPr>
          <p:cNvPr id="3" name="Content Placeholder 2"/>
          <p:cNvSpPr>
            <a:spLocks noGrp="1"/>
          </p:cNvSpPr>
          <p:nvPr>
            <p:ph idx="1"/>
          </p:nvPr>
        </p:nvSpPr>
        <p:spPr>
          <a:xfrm>
            <a:off x="1395045" y="1708394"/>
            <a:ext cx="9161585" cy="4351338"/>
          </a:xfrm>
        </p:spPr>
        <p:txBody>
          <a:bodyPr/>
          <a:lstStyle/>
          <a:p>
            <a:pPr marL="0" indent="0" algn="ctr">
              <a:buNone/>
            </a:pPr>
            <a:r>
              <a:rPr lang="en-US" dirty="0"/>
              <a:t>Ecclesiastes 2:1-3 (NIV) I thought in my heart, "Come now, I will test you with pleasure to find out what is good." But that also proved to be meaningless. 2  "Laughter," I said, "is foolish. And what does pleasure accomplish?" </a:t>
            </a:r>
            <a:endParaRPr lang="en-US" dirty="0"/>
          </a:p>
        </p:txBody>
      </p:sp>
    </p:spTree>
    <p:extLst>
      <p:ext uri="{BB962C8B-B14F-4D97-AF65-F5344CB8AC3E}">
        <p14:creationId xmlns:p14="http://schemas.microsoft.com/office/powerpoint/2010/main" val="15492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attempts for satisfaction</a:t>
            </a:r>
            <a:r>
              <a:rPr lang="en-US" dirty="0" smtClean="0"/>
              <a:t>.</a:t>
            </a:r>
            <a:endParaRPr lang="en-US" dirty="0"/>
          </a:p>
        </p:txBody>
      </p:sp>
      <p:sp>
        <p:nvSpPr>
          <p:cNvPr id="3" name="Content Placeholder 2"/>
          <p:cNvSpPr>
            <a:spLocks noGrp="1"/>
          </p:cNvSpPr>
          <p:nvPr>
            <p:ph idx="1"/>
          </p:nvPr>
        </p:nvSpPr>
        <p:spPr>
          <a:xfrm>
            <a:off x="1395045" y="1910862"/>
            <a:ext cx="9161585" cy="4148870"/>
          </a:xfrm>
        </p:spPr>
        <p:txBody>
          <a:bodyPr/>
          <a:lstStyle/>
          <a:p>
            <a:pPr marL="0" indent="0" algn="ctr">
              <a:buNone/>
            </a:pPr>
            <a:r>
              <a:rPr lang="en-US" dirty="0"/>
              <a:t>I tried cheering myself with wine, and embracing folly--my mind still guiding me with wisdom. I wanted to see what was worthwhile for men to do under heaven during the few days of their lives.</a:t>
            </a:r>
            <a:endParaRPr lang="en-US" dirty="0"/>
          </a:p>
        </p:txBody>
      </p:sp>
      <p:pic>
        <p:nvPicPr>
          <p:cNvPr id="4" name="Picture 3"/>
          <p:cNvPicPr>
            <a:picLocks noChangeAspect="1"/>
          </p:cNvPicPr>
          <p:nvPr/>
        </p:nvPicPr>
        <p:blipFill>
          <a:blip r:embed="rId2"/>
          <a:stretch>
            <a:fillRect/>
          </a:stretch>
        </p:blipFill>
        <p:spPr>
          <a:xfrm>
            <a:off x="4888523" y="5111262"/>
            <a:ext cx="2568311" cy="3370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6284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Pleasure Accomplishes Nothing</a:t>
            </a:r>
            <a:endParaRPr lang="en-US" dirty="0"/>
          </a:p>
        </p:txBody>
      </p:sp>
      <p:sp>
        <p:nvSpPr>
          <p:cNvPr id="3" name="Content Placeholder 2"/>
          <p:cNvSpPr>
            <a:spLocks noGrp="1"/>
          </p:cNvSpPr>
          <p:nvPr>
            <p:ph idx="1"/>
          </p:nvPr>
        </p:nvSpPr>
        <p:spPr/>
        <p:txBody>
          <a:bodyPr/>
          <a:lstStyle/>
          <a:p>
            <a:r>
              <a:rPr lang="en-US" dirty="0"/>
              <a:t>What things did Solomon try to find pleasure?</a:t>
            </a:r>
          </a:p>
          <a:p>
            <a:r>
              <a:rPr lang="en-US" dirty="0"/>
              <a:t>What was his conclusion? </a:t>
            </a:r>
          </a:p>
          <a:p>
            <a:r>
              <a:rPr lang="en-US" dirty="0"/>
              <a:t>How does society encourage the pursuit of pleasure?</a:t>
            </a:r>
          </a:p>
          <a:p>
            <a:r>
              <a:rPr lang="en-US" dirty="0"/>
              <a:t>When does pleasure become meaningless or even harmful? </a:t>
            </a:r>
          </a:p>
          <a:p>
            <a:endParaRPr lang="en-US" dirty="0"/>
          </a:p>
        </p:txBody>
      </p:sp>
    </p:spTree>
    <p:extLst>
      <p:ext uri="{BB962C8B-B14F-4D97-AF65-F5344CB8AC3E}">
        <p14:creationId xmlns:p14="http://schemas.microsoft.com/office/powerpoint/2010/main" val="1486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Pleasure Accomplishes Nothing</a:t>
            </a:r>
          </a:p>
        </p:txBody>
      </p:sp>
      <p:sp>
        <p:nvSpPr>
          <p:cNvPr id="3" name="Content Placeholder 2"/>
          <p:cNvSpPr>
            <a:spLocks noGrp="1"/>
          </p:cNvSpPr>
          <p:nvPr>
            <p:ph idx="1"/>
          </p:nvPr>
        </p:nvSpPr>
        <p:spPr/>
        <p:txBody>
          <a:bodyPr/>
          <a:lstStyle/>
          <a:p>
            <a:r>
              <a:rPr lang="en-US" dirty="0"/>
              <a:t>What kinds of pleasures are bad, lead us </a:t>
            </a:r>
            <a:r>
              <a:rPr lang="en-US" b="1" i="1" dirty="0"/>
              <a:t>away</a:t>
            </a:r>
            <a:r>
              <a:rPr lang="en-US" dirty="0"/>
              <a:t> from God</a:t>
            </a:r>
            <a:r>
              <a:rPr lang="en-US" dirty="0" smtClean="0"/>
              <a:t>?</a:t>
            </a:r>
          </a:p>
          <a:p>
            <a:r>
              <a:rPr lang="en-US" dirty="0"/>
              <a:t>What kinds of pleasures can lead </a:t>
            </a:r>
            <a:r>
              <a:rPr lang="en-US" b="1" i="1" dirty="0"/>
              <a:t>to</a:t>
            </a:r>
            <a:r>
              <a:rPr lang="en-US" dirty="0"/>
              <a:t> God’s purposes in our lives?</a:t>
            </a:r>
          </a:p>
          <a:p>
            <a:endParaRPr lang="en-US" dirty="0"/>
          </a:p>
          <a:p>
            <a:endParaRPr lang="en-US" dirty="0"/>
          </a:p>
        </p:txBody>
      </p:sp>
      <p:sp>
        <p:nvSpPr>
          <p:cNvPr id="4" name="TextBox 3"/>
          <p:cNvSpPr txBox="1"/>
          <p:nvPr/>
        </p:nvSpPr>
        <p:spPr>
          <a:xfrm rot="21377513">
            <a:off x="1206402" y="2096021"/>
            <a:ext cx="9899648" cy="3539430"/>
          </a:xfrm>
          <a:prstGeom prst="rect">
            <a:avLst/>
          </a:prstGeom>
          <a:effectLst>
            <a:outerShdw blurRad="127000" dist="1270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dirty="0">
                <a:solidFill>
                  <a:schemeClr val="bg1">
                    <a:lumMod val="95000"/>
                  </a:schemeClr>
                </a:solidFill>
                <a:effectLst>
                  <a:outerShdw blurRad="38100" dist="38100" dir="2700000" algn="tl">
                    <a:srgbClr val="000000">
                      <a:alpha val="43137"/>
                    </a:srgbClr>
                  </a:outerShdw>
                </a:effectLst>
              </a:rPr>
              <a:t>Note Solomon’s risky behavior in  regard to alcohol:  </a:t>
            </a:r>
            <a:endParaRPr lang="en-US" sz="3200" dirty="0">
              <a:solidFill>
                <a:schemeClr val="bg1">
                  <a:lumMod val="9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3200" dirty="0" smtClean="0">
                <a:solidFill>
                  <a:schemeClr val="bg1">
                    <a:lumMod val="95000"/>
                  </a:schemeClr>
                </a:solidFill>
                <a:effectLst>
                  <a:outerShdw blurRad="38100" dist="38100" dir="2700000" algn="tl">
                    <a:srgbClr val="000000">
                      <a:alpha val="43137"/>
                    </a:srgbClr>
                  </a:outerShdw>
                </a:effectLst>
              </a:rPr>
              <a:t>Solomon </a:t>
            </a:r>
            <a:r>
              <a:rPr lang="en-US" sz="3200" dirty="0">
                <a:solidFill>
                  <a:schemeClr val="bg1">
                    <a:lumMod val="95000"/>
                  </a:schemeClr>
                </a:solidFill>
                <a:effectLst>
                  <a:outerShdw blurRad="38100" dist="38100" dir="2700000" algn="tl">
                    <a:srgbClr val="000000">
                      <a:alpha val="43137"/>
                    </a:srgbClr>
                  </a:outerShdw>
                </a:effectLst>
              </a:rPr>
              <a:t>experienced the  pull of alcohol without letting  it take control of his life.  </a:t>
            </a:r>
            <a:endParaRPr lang="en-US" sz="3200" dirty="0" smtClean="0">
              <a:solidFill>
                <a:schemeClr val="bg1">
                  <a:lumMod val="9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3200" dirty="0" smtClean="0">
                <a:solidFill>
                  <a:schemeClr val="bg1">
                    <a:lumMod val="95000"/>
                  </a:schemeClr>
                </a:solidFill>
                <a:effectLst>
                  <a:outerShdw blurRad="38100" dist="38100" dir="2700000" algn="tl">
                    <a:srgbClr val="000000">
                      <a:alpha val="43137"/>
                    </a:srgbClr>
                  </a:outerShdw>
                </a:effectLst>
              </a:rPr>
              <a:t>This </a:t>
            </a:r>
            <a:r>
              <a:rPr lang="en-US" sz="3200" dirty="0">
                <a:solidFill>
                  <a:schemeClr val="bg1">
                    <a:lumMod val="95000"/>
                  </a:schemeClr>
                </a:solidFill>
                <a:effectLst>
                  <a:outerShdw blurRad="38100" dist="38100" dir="2700000" algn="tl">
                    <a:srgbClr val="000000">
                      <a:alpha val="43137"/>
                    </a:srgbClr>
                  </a:outerShdw>
                </a:effectLst>
              </a:rPr>
              <a:t>is not always possible.  Drunkenness and alcoholism  can lead to misery.  </a:t>
            </a:r>
            <a:endParaRPr lang="en-US" sz="3200" dirty="0" smtClean="0">
              <a:solidFill>
                <a:schemeClr val="bg1">
                  <a:lumMod val="9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3200" dirty="0" smtClean="0">
                <a:solidFill>
                  <a:schemeClr val="bg1">
                    <a:lumMod val="95000"/>
                  </a:schemeClr>
                </a:solidFill>
                <a:effectLst>
                  <a:outerShdw blurRad="38100" dist="38100" dir="2700000" algn="tl">
                    <a:srgbClr val="000000">
                      <a:alpha val="43137"/>
                    </a:srgbClr>
                  </a:outerShdw>
                </a:effectLst>
              </a:rPr>
              <a:t>Solomon </a:t>
            </a:r>
            <a:r>
              <a:rPr lang="en-US" sz="3200" dirty="0">
                <a:solidFill>
                  <a:schemeClr val="bg1">
                    <a:lumMod val="95000"/>
                  </a:schemeClr>
                </a:solidFill>
                <a:effectLst>
                  <a:outerShdw blurRad="38100" dist="38100" dir="2700000" algn="tl">
                    <a:srgbClr val="000000">
                      <a:alpha val="43137"/>
                    </a:srgbClr>
                  </a:outerShdw>
                </a:effectLst>
              </a:rPr>
              <a:t>practiced  moderation. He maintained  his senses and </a:t>
            </a:r>
            <a:r>
              <a:rPr lang="en-US" sz="3200" i="1" dirty="0">
                <a:solidFill>
                  <a:schemeClr val="bg1">
                    <a:lumMod val="95000"/>
                  </a:schemeClr>
                </a:solidFill>
                <a:effectLst>
                  <a:outerShdw blurRad="38100" dist="38100" dir="2700000" algn="tl">
                    <a:srgbClr val="000000">
                      <a:alpha val="43137"/>
                    </a:srgbClr>
                  </a:outerShdw>
                </a:effectLst>
              </a:rPr>
              <a:t>still found no  purpose or meaning </a:t>
            </a:r>
            <a:r>
              <a:rPr lang="en-US" sz="3200" dirty="0">
                <a:solidFill>
                  <a:schemeClr val="bg1">
                    <a:lumMod val="95000"/>
                  </a:schemeClr>
                </a:solidFill>
                <a:effectLst>
                  <a:outerShdw blurRad="38100" dist="38100" dir="2700000" algn="tl">
                    <a:srgbClr val="000000">
                      <a:alpha val="43137"/>
                    </a:srgbClr>
                  </a:outerShdw>
                </a:effectLst>
              </a:rPr>
              <a:t>in wine. </a:t>
            </a:r>
            <a:endParaRPr lang="en-US" sz="3200"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35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all that Solomon acquired</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Ecclesiastes 2:4-8 (NIV)  I undertook great projects: I built houses for myself and planted vineyards. 5  I made gardens and parks and planted all kinds of fruit trees in them. 6  I made reservoirs to water groves of flourishing trees. 7  I bought male and female slaves and had other slaves who were born in my house. </a:t>
            </a:r>
            <a:endParaRPr lang="en-US" dirty="0"/>
          </a:p>
        </p:txBody>
      </p:sp>
    </p:spTree>
    <p:extLst>
      <p:ext uri="{BB962C8B-B14F-4D97-AF65-F5344CB8AC3E}">
        <p14:creationId xmlns:p14="http://schemas.microsoft.com/office/powerpoint/2010/main" val="353928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all that Solomon acquired</a:t>
            </a:r>
            <a:r>
              <a:rPr lang="en-US" dirty="0" smtClean="0"/>
              <a:t>.</a:t>
            </a:r>
            <a:endParaRPr lang="en-US" dirty="0"/>
          </a:p>
        </p:txBody>
      </p:sp>
      <p:sp>
        <p:nvSpPr>
          <p:cNvPr id="3" name="Content Placeholder 2"/>
          <p:cNvSpPr>
            <a:spLocks noGrp="1"/>
          </p:cNvSpPr>
          <p:nvPr>
            <p:ph idx="1"/>
          </p:nvPr>
        </p:nvSpPr>
        <p:spPr>
          <a:xfrm>
            <a:off x="1260231" y="1989748"/>
            <a:ext cx="9689123" cy="4351338"/>
          </a:xfrm>
        </p:spPr>
        <p:txBody>
          <a:bodyPr/>
          <a:lstStyle/>
          <a:p>
            <a:pPr marL="0" indent="0" algn="ctr">
              <a:buNone/>
            </a:pPr>
            <a:r>
              <a:rPr lang="en-US" dirty="0"/>
              <a:t>I also owned more herds and flocks than anyone in Jerusalem before me. 8  I amassed silver and gold for myself, and the treasure of kings and provinces. I acquired men and women singers, and a harem as well--the delights of the heart of man.</a:t>
            </a:r>
            <a:endParaRPr lang="en-US" dirty="0"/>
          </a:p>
        </p:txBody>
      </p:sp>
      <p:pic>
        <p:nvPicPr>
          <p:cNvPr id="4" name="Picture 3"/>
          <p:cNvPicPr>
            <a:picLocks noChangeAspect="1"/>
          </p:cNvPicPr>
          <p:nvPr/>
        </p:nvPicPr>
        <p:blipFill>
          <a:blip r:embed="rId2"/>
          <a:stretch>
            <a:fillRect/>
          </a:stretch>
        </p:blipFill>
        <p:spPr>
          <a:xfrm>
            <a:off x="4876800" y="5451231"/>
            <a:ext cx="2568311" cy="3370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01486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160</TotalTime>
  <Words>1015</Words>
  <Application>Microsoft Office PowerPoint</Application>
  <PresentationFormat>Widescreen</PresentationFormat>
  <Paragraphs>77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The Problem with Pleasure</vt:lpstr>
      <vt:lpstr>The Problem with Pleasure – Introduction</vt:lpstr>
      <vt:lpstr>Your opinion, please …</vt:lpstr>
      <vt:lpstr>Listen for attempts for satisfaction.</vt:lpstr>
      <vt:lpstr>Listen for attempts for satisfaction.</vt:lpstr>
      <vt:lpstr>Pleasure Accomplishes Nothing</vt:lpstr>
      <vt:lpstr>Pleasure Accomplishes Nothing</vt:lpstr>
      <vt:lpstr>Listen for all that Solomon acquired.</vt:lpstr>
      <vt:lpstr>Listen for all that Solomon acquired.</vt:lpstr>
      <vt:lpstr>Possessions Distract</vt:lpstr>
      <vt:lpstr>Possessions Distract</vt:lpstr>
      <vt:lpstr>Listen for Solomon’s final conclusion.</vt:lpstr>
      <vt:lpstr>Listen for Solomon’s final conclusion.</vt:lpstr>
      <vt:lpstr>Pleasure and Possessions Don’t Last</vt:lpstr>
      <vt:lpstr>Pleasure and Possessions Don’t Last</vt:lpstr>
      <vt:lpstr>Application</vt:lpstr>
      <vt:lpstr>Application</vt:lpstr>
      <vt:lpstr>Application</vt:lpstr>
      <vt:lpstr>Family Activities</vt:lpstr>
      <vt:lpstr>The Problem with Pleasure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8</cp:revision>
  <dcterms:created xsi:type="dcterms:W3CDTF">2019-02-22T15:16:07Z</dcterms:created>
  <dcterms:modified xsi:type="dcterms:W3CDTF">2019-02-22T17:56:12Z</dcterms:modified>
</cp:coreProperties>
</file>