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hyperlink" Target="https://tinyurl.com/49mn3fbr"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pzvxdcz"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Sign of His Glory</a:t>
            </a:r>
          </a:p>
        </p:txBody>
      </p:sp>
      <p:sp>
        <p:nvSpPr>
          <p:cNvPr id="3" name="Subtitle 2"/>
          <p:cNvSpPr>
            <a:spLocks noGrp="1"/>
          </p:cNvSpPr>
          <p:nvPr>
            <p:ph type="subTitle" idx="1"/>
          </p:nvPr>
        </p:nvSpPr>
        <p:spPr>
          <a:xfrm>
            <a:off x="1524000" y="3906982"/>
            <a:ext cx="9144000" cy="1350818"/>
          </a:xfrm>
        </p:spPr>
        <p:txBody>
          <a:bodyPr/>
          <a:lstStyle/>
          <a:p>
            <a:r>
              <a:rPr lang="en-US" dirty="0"/>
              <a:t>March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2FD3-91BD-BC66-9F49-A8956D60BE72}"/>
              </a:ext>
            </a:extLst>
          </p:cNvPr>
          <p:cNvSpPr>
            <a:spLocks noGrp="1"/>
          </p:cNvSpPr>
          <p:nvPr>
            <p:ph type="title"/>
          </p:nvPr>
        </p:nvSpPr>
        <p:spPr/>
        <p:txBody>
          <a:bodyPr/>
          <a:lstStyle/>
          <a:p>
            <a:r>
              <a:rPr lang="en-US" dirty="0"/>
              <a:t>For Jesus, It Was No Problem</a:t>
            </a:r>
          </a:p>
        </p:txBody>
      </p:sp>
      <p:sp>
        <p:nvSpPr>
          <p:cNvPr id="3" name="Content Placeholder 2">
            <a:extLst>
              <a:ext uri="{FF2B5EF4-FFF2-40B4-BE49-F238E27FC236}">
                <a16:creationId xmlns:a16="http://schemas.microsoft.com/office/drawing/2014/main" id="{7BF53B26-FA90-F17A-BDFA-7867F5F4D644}"/>
              </a:ext>
            </a:extLst>
          </p:cNvPr>
          <p:cNvSpPr>
            <a:spLocks noGrp="1"/>
          </p:cNvSpPr>
          <p:nvPr>
            <p:ph idx="1"/>
          </p:nvPr>
        </p:nvSpPr>
        <p:spPr/>
        <p:txBody>
          <a:bodyPr/>
          <a:lstStyle/>
          <a:p>
            <a:r>
              <a:rPr lang="en-US" dirty="0"/>
              <a:t>Mary gave sound advice … “Do whatever He tells you.”   What do those instructions imply about her own convictions about Jesus? </a:t>
            </a:r>
          </a:p>
          <a:p>
            <a:r>
              <a:rPr lang="en-US" dirty="0"/>
              <a:t>In what way were Jesus’ instructions not an insignificant task?</a:t>
            </a:r>
          </a:p>
          <a:p>
            <a:r>
              <a:rPr lang="en-US" dirty="0"/>
              <a:t>Why is it hard sometimes to do what Jesus tells us to do?</a:t>
            </a:r>
          </a:p>
        </p:txBody>
      </p:sp>
    </p:spTree>
    <p:extLst>
      <p:ext uri="{BB962C8B-B14F-4D97-AF65-F5344CB8AC3E}">
        <p14:creationId xmlns:p14="http://schemas.microsoft.com/office/powerpoint/2010/main" val="29154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3C4E-C175-7254-BE46-6F8C80EBCBCC}"/>
              </a:ext>
            </a:extLst>
          </p:cNvPr>
          <p:cNvSpPr>
            <a:spLocks noGrp="1"/>
          </p:cNvSpPr>
          <p:nvPr>
            <p:ph type="title"/>
          </p:nvPr>
        </p:nvSpPr>
        <p:spPr/>
        <p:txBody>
          <a:bodyPr/>
          <a:lstStyle/>
          <a:p>
            <a:r>
              <a:rPr lang="en-US" dirty="0"/>
              <a:t>For Jesus, It Was No Problem</a:t>
            </a:r>
          </a:p>
        </p:txBody>
      </p:sp>
      <p:sp>
        <p:nvSpPr>
          <p:cNvPr id="3" name="Content Placeholder 2">
            <a:extLst>
              <a:ext uri="{FF2B5EF4-FFF2-40B4-BE49-F238E27FC236}">
                <a16:creationId xmlns:a16="http://schemas.microsoft.com/office/drawing/2014/main" id="{DA5FC360-BC33-E9A9-C3D7-C6F376AAF4CC}"/>
              </a:ext>
            </a:extLst>
          </p:cNvPr>
          <p:cNvSpPr>
            <a:spLocks noGrp="1"/>
          </p:cNvSpPr>
          <p:nvPr>
            <p:ph idx="1"/>
          </p:nvPr>
        </p:nvSpPr>
        <p:spPr/>
        <p:txBody>
          <a:bodyPr/>
          <a:lstStyle/>
          <a:p>
            <a:r>
              <a:rPr lang="en-US" dirty="0"/>
              <a:t>The servants may have felt fear or trepidation taking the sample to the master of the banquet. Why?</a:t>
            </a:r>
          </a:p>
          <a:p>
            <a:r>
              <a:rPr lang="en-US" dirty="0"/>
              <a:t>What benefits did the servants receive from following Jesus’ command?</a:t>
            </a:r>
          </a:p>
        </p:txBody>
      </p:sp>
    </p:spTree>
    <p:extLst>
      <p:ext uri="{BB962C8B-B14F-4D97-AF65-F5344CB8AC3E}">
        <p14:creationId xmlns:p14="http://schemas.microsoft.com/office/powerpoint/2010/main" val="6524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FEB5-C5D7-3236-201F-FB7EE0AF637F}"/>
              </a:ext>
            </a:extLst>
          </p:cNvPr>
          <p:cNvSpPr>
            <a:spLocks noGrp="1"/>
          </p:cNvSpPr>
          <p:nvPr>
            <p:ph type="title"/>
          </p:nvPr>
        </p:nvSpPr>
        <p:spPr/>
        <p:txBody>
          <a:bodyPr/>
          <a:lstStyle/>
          <a:p>
            <a:pPr algn="l"/>
            <a:r>
              <a:rPr lang="en-US" dirty="0"/>
              <a:t>Listen for a </a:t>
            </a:r>
            <a:r>
              <a:rPr lang="en-US" b="1" dirty="0"/>
              <a:t>quality</a:t>
            </a:r>
            <a:r>
              <a:rPr lang="en-US" dirty="0"/>
              <a:t> miracle.</a:t>
            </a:r>
          </a:p>
        </p:txBody>
      </p:sp>
      <p:sp>
        <p:nvSpPr>
          <p:cNvPr id="3" name="Content Placeholder 2">
            <a:extLst>
              <a:ext uri="{FF2B5EF4-FFF2-40B4-BE49-F238E27FC236}">
                <a16:creationId xmlns:a16="http://schemas.microsoft.com/office/drawing/2014/main" id="{2E5E7463-BDCB-73FF-B730-E96E4724D0A9}"/>
              </a:ext>
            </a:extLst>
          </p:cNvPr>
          <p:cNvSpPr>
            <a:spLocks noGrp="1"/>
          </p:cNvSpPr>
          <p:nvPr>
            <p:ph idx="1"/>
          </p:nvPr>
        </p:nvSpPr>
        <p:spPr>
          <a:xfrm>
            <a:off x="1632030" y="1929797"/>
            <a:ext cx="9143035" cy="4351338"/>
          </a:xfrm>
        </p:spPr>
        <p:txBody>
          <a:bodyPr/>
          <a:lstStyle/>
          <a:p>
            <a:pPr marL="0" indent="0" algn="ctr">
              <a:buNone/>
            </a:pPr>
            <a:r>
              <a:rPr lang="en-US" dirty="0"/>
              <a:t>John 2:9-11 (NIV)  and the master of the banquet tasted the water that had been turned into wine. He did not realize where it had come from, though the servants who had drawn the water knew. Then he called the bridegroom aside 10  and said, "Everyone brings out the </a:t>
            </a:r>
          </a:p>
        </p:txBody>
      </p:sp>
    </p:spTree>
    <p:extLst>
      <p:ext uri="{BB962C8B-B14F-4D97-AF65-F5344CB8AC3E}">
        <p14:creationId xmlns:p14="http://schemas.microsoft.com/office/powerpoint/2010/main" val="6256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0DC2-83C1-A5B6-B6C1-810F30D046A7}"/>
              </a:ext>
            </a:extLst>
          </p:cNvPr>
          <p:cNvSpPr>
            <a:spLocks noGrp="1"/>
          </p:cNvSpPr>
          <p:nvPr>
            <p:ph type="title"/>
          </p:nvPr>
        </p:nvSpPr>
        <p:spPr/>
        <p:txBody>
          <a:bodyPr/>
          <a:lstStyle/>
          <a:p>
            <a:pPr algn="l"/>
            <a:r>
              <a:rPr lang="en-US" dirty="0"/>
              <a:t>Listen for a </a:t>
            </a:r>
            <a:r>
              <a:rPr lang="en-US" b="1" dirty="0"/>
              <a:t>quality</a:t>
            </a:r>
            <a:r>
              <a:rPr lang="en-US" dirty="0"/>
              <a:t> miracle.</a:t>
            </a:r>
          </a:p>
        </p:txBody>
      </p:sp>
      <p:sp>
        <p:nvSpPr>
          <p:cNvPr id="3" name="Content Placeholder 2">
            <a:extLst>
              <a:ext uri="{FF2B5EF4-FFF2-40B4-BE49-F238E27FC236}">
                <a16:creationId xmlns:a16="http://schemas.microsoft.com/office/drawing/2014/main" id="{70866ECF-A19A-0BB4-4278-82EA7C79BD48}"/>
              </a:ext>
            </a:extLst>
          </p:cNvPr>
          <p:cNvSpPr>
            <a:spLocks noGrp="1"/>
          </p:cNvSpPr>
          <p:nvPr>
            <p:ph idx="1"/>
          </p:nvPr>
        </p:nvSpPr>
        <p:spPr>
          <a:xfrm>
            <a:off x="1744401" y="1779326"/>
            <a:ext cx="8703197" cy="4351338"/>
          </a:xfrm>
        </p:spPr>
        <p:txBody>
          <a:bodyPr/>
          <a:lstStyle/>
          <a:p>
            <a:pPr marL="0" indent="0" algn="ctr">
              <a:buNone/>
            </a:pPr>
            <a:r>
              <a:rPr lang="en-US" dirty="0"/>
              <a:t>choice wine first and then the cheaper wine after the guests have had too much to drink; but you have saved the best till now." 11  This, the first of his miraculous signs, Jesus performed at Cana in Galilee. He thus revealed his glory, and his disciples put their faith in him.</a:t>
            </a:r>
          </a:p>
        </p:txBody>
      </p:sp>
      <p:pic>
        <p:nvPicPr>
          <p:cNvPr id="4" name="Picture 3">
            <a:extLst>
              <a:ext uri="{FF2B5EF4-FFF2-40B4-BE49-F238E27FC236}">
                <a16:creationId xmlns:a16="http://schemas.microsoft.com/office/drawing/2014/main" id="{0D8FECED-6AC8-9DB6-C731-77CE2C182EFF}"/>
              </a:ext>
            </a:extLst>
          </p:cNvPr>
          <p:cNvPicPr>
            <a:picLocks noChangeAspect="1"/>
          </p:cNvPicPr>
          <p:nvPr/>
        </p:nvPicPr>
        <p:blipFill>
          <a:blip r:embed="rId2"/>
          <a:stretch>
            <a:fillRect/>
          </a:stretch>
        </p:blipFill>
        <p:spPr>
          <a:xfrm>
            <a:off x="4838056" y="5614044"/>
            <a:ext cx="2238095"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633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4D6E-9E72-401B-76DE-982D721F3B83}"/>
              </a:ext>
            </a:extLst>
          </p:cNvPr>
          <p:cNvSpPr>
            <a:spLocks noGrp="1"/>
          </p:cNvSpPr>
          <p:nvPr>
            <p:ph type="title"/>
          </p:nvPr>
        </p:nvSpPr>
        <p:spPr/>
        <p:txBody>
          <a:bodyPr/>
          <a:lstStyle/>
          <a:p>
            <a:r>
              <a:rPr lang="en-US" dirty="0"/>
              <a:t>More than a Cup of Wine</a:t>
            </a:r>
          </a:p>
        </p:txBody>
      </p:sp>
      <p:sp>
        <p:nvSpPr>
          <p:cNvPr id="3" name="Content Placeholder 2">
            <a:extLst>
              <a:ext uri="{FF2B5EF4-FFF2-40B4-BE49-F238E27FC236}">
                <a16:creationId xmlns:a16="http://schemas.microsoft.com/office/drawing/2014/main" id="{719DB68C-FFC0-371B-4E15-87E3C047F50E}"/>
              </a:ext>
            </a:extLst>
          </p:cNvPr>
          <p:cNvSpPr>
            <a:spLocks noGrp="1"/>
          </p:cNvSpPr>
          <p:nvPr>
            <p:ph idx="1"/>
          </p:nvPr>
        </p:nvSpPr>
        <p:spPr/>
        <p:txBody>
          <a:bodyPr/>
          <a:lstStyle/>
          <a:p>
            <a:r>
              <a:rPr lang="en-US" dirty="0"/>
              <a:t>What did the table master think about the wine sample he was given?</a:t>
            </a:r>
          </a:p>
          <a:p>
            <a:r>
              <a:rPr lang="en-US" dirty="0"/>
              <a:t>More than just saving face for the wedding hosts, what was significant about this miracle?</a:t>
            </a:r>
          </a:p>
          <a:p>
            <a:r>
              <a:rPr lang="en-US" dirty="0"/>
              <a:t>Why do you think Jesus did not correct the MC and the bridegroom and let it be known that He had done it?</a:t>
            </a:r>
          </a:p>
        </p:txBody>
      </p:sp>
    </p:spTree>
    <p:extLst>
      <p:ext uri="{BB962C8B-B14F-4D97-AF65-F5344CB8AC3E}">
        <p14:creationId xmlns:p14="http://schemas.microsoft.com/office/powerpoint/2010/main" val="22215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61EC-3371-A1B9-053E-EC92C0B35ED5}"/>
              </a:ext>
            </a:extLst>
          </p:cNvPr>
          <p:cNvSpPr>
            <a:spLocks noGrp="1"/>
          </p:cNvSpPr>
          <p:nvPr>
            <p:ph type="title"/>
          </p:nvPr>
        </p:nvSpPr>
        <p:spPr/>
        <p:txBody>
          <a:bodyPr/>
          <a:lstStyle/>
          <a:p>
            <a:r>
              <a:rPr lang="en-US" dirty="0"/>
              <a:t>More than a Cup of Wine</a:t>
            </a:r>
          </a:p>
        </p:txBody>
      </p:sp>
      <p:sp>
        <p:nvSpPr>
          <p:cNvPr id="3" name="Content Placeholder 2">
            <a:extLst>
              <a:ext uri="{FF2B5EF4-FFF2-40B4-BE49-F238E27FC236}">
                <a16:creationId xmlns:a16="http://schemas.microsoft.com/office/drawing/2014/main" id="{8B895DF0-8030-1DC9-9F5F-DF3199D1A7E0}"/>
              </a:ext>
            </a:extLst>
          </p:cNvPr>
          <p:cNvSpPr>
            <a:spLocks noGrp="1"/>
          </p:cNvSpPr>
          <p:nvPr>
            <p:ph idx="1"/>
          </p:nvPr>
        </p:nvSpPr>
        <p:spPr/>
        <p:txBody>
          <a:bodyPr/>
          <a:lstStyle/>
          <a:p>
            <a:r>
              <a:rPr lang="en-US" dirty="0"/>
              <a:t>What qualities of God do you think weighed heavily and shone brightly to the disciples as they observed Jesus?</a:t>
            </a:r>
          </a:p>
          <a:p>
            <a:r>
              <a:rPr lang="en-US" dirty="0"/>
              <a:t>The disciples believed.  What things has Jesus accomplished in your life that have increased your faith in Him?</a:t>
            </a:r>
          </a:p>
        </p:txBody>
      </p:sp>
    </p:spTree>
    <p:extLst>
      <p:ext uri="{BB962C8B-B14F-4D97-AF65-F5344CB8AC3E}">
        <p14:creationId xmlns:p14="http://schemas.microsoft.com/office/powerpoint/2010/main" val="17727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1AB5-0657-3F1E-0E47-8A75E20E674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E20CEA1-0006-02F3-76D3-F5685905A103}"/>
              </a:ext>
            </a:extLst>
          </p:cNvPr>
          <p:cNvSpPr>
            <a:spLocks noGrp="1"/>
          </p:cNvSpPr>
          <p:nvPr>
            <p:ph idx="1"/>
          </p:nvPr>
        </p:nvSpPr>
        <p:spPr/>
        <p:txBody>
          <a:bodyPr/>
          <a:lstStyle/>
          <a:p>
            <a:r>
              <a:rPr lang="en-US" dirty="0"/>
              <a:t>Worship </a:t>
            </a:r>
          </a:p>
          <a:p>
            <a:pPr lvl="1"/>
            <a:r>
              <a:rPr lang="en-US" dirty="0"/>
              <a:t>Write down recent decisions, motivations, and actions taken in your life. </a:t>
            </a:r>
          </a:p>
          <a:p>
            <a:pPr lvl="1"/>
            <a:r>
              <a:rPr lang="en-US" dirty="0"/>
              <a:t>Evaluate how you are using these things to glorify the Lord and point people to Jesus. </a:t>
            </a:r>
          </a:p>
          <a:p>
            <a:pPr lvl="1"/>
            <a:r>
              <a:rPr lang="en-US" dirty="0"/>
              <a:t>Praise God for His work in your life.</a:t>
            </a:r>
          </a:p>
          <a:p>
            <a:endParaRPr lang="en-US" dirty="0"/>
          </a:p>
        </p:txBody>
      </p:sp>
    </p:spTree>
    <p:extLst>
      <p:ext uri="{BB962C8B-B14F-4D97-AF65-F5344CB8AC3E}">
        <p14:creationId xmlns:p14="http://schemas.microsoft.com/office/powerpoint/2010/main" val="240976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80E1-141A-3C45-9276-7CBB56689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BE6B6-6DB3-B902-4B99-22D790D5165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78B8F61-2F59-F45C-8EB1-5168C6215794}"/>
              </a:ext>
            </a:extLst>
          </p:cNvPr>
          <p:cNvSpPr>
            <a:spLocks noGrp="1"/>
          </p:cNvSpPr>
          <p:nvPr>
            <p:ph idx="1"/>
          </p:nvPr>
        </p:nvSpPr>
        <p:spPr/>
        <p:txBody>
          <a:bodyPr/>
          <a:lstStyle/>
          <a:p>
            <a:r>
              <a:rPr lang="en-US" dirty="0"/>
              <a:t>Obey </a:t>
            </a:r>
          </a:p>
          <a:p>
            <a:pPr lvl="1"/>
            <a:r>
              <a:rPr lang="en-US" dirty="0"/>
              <a:t>Write down two or three things that God may be calling you to obey Him in doing.</a:t>
            </a:r>
          </a:p>
          <a:p>
            <a:pPr lvl="1"/>
            <a:r>
              <a:rPr lang="en-US" dirty="0"/>
              <a:t>Pray about how you can begin to act upon those things. </a:t>
            </a:r>
          </a:p>
          <a:p>
            <a:pPr lvl="1"/>
            <a:r>
              <a:rPr lang="en-US" dirty="0"/>
              <a:t>Draw up an action plan.</a:t>
            </a:r>
          </a:p>
          <a:p>
            <a:endParaRPr lang="en-US" dirty="0"/>
          </a:p>
        </p:txBody>
      </p:sp>
    </p:spTree>
    <p:extLst>
      <p:ext uri="{BB962C8B-B14F-4D97-AF65-F5344CB8AC3E}">
        <p14:creationId xmlns:p14="http://schemas.microsoft.com/office/powerpoint/2010/main" val="249337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734A-38B8-ADF4-0571-E07D7D9C8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BCA88-0BC8-974A-D50F-05F6C29D25D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C319C79-ECE4-36C9-2622-D5DAD2168C1F}"/>
              </a:ext>
            </a:extLst>
          </p:cNvPr>
          <p:cNvSpPr>
            <a:spLocks noGrp="1"/>
          </p:cNvSpPr>
          <p:nvPr>
            <p:ph idx="1"/>
          </p:nvPr>
        </p:nvSpPr>
        <p:spPr>
          <a:xfrm>
            <a:off x="838200" y="2268637"/>
            <a:ext cx="10515600" cy="3908325"/>
          </a:xfrm>
        </p:spPr>
        <p:txBody>
          <a:bodyPr/>
          <a:lstStyle/>
          <a:p>
            <a:r>
              <a:rPr lang="en-US" dirty="0"/>
              <a:t>Share </a:t>
            </a:r>
          </a:p>
          <a:p>
            <a:pPr lvl="1"/>
            <a:r>
              <a:rPr lang="en-US" dirty="0"/>
              <a:t>Take some time to meet with another group member.</a:t>
            </a:r>
          </a:p>
          <a:p>
            <a:pPr lvl="1"/>
            <a:r>
              <a:rPr lang="en-US" dirty="0"/>
              <a:t>Ask questions about what they are celebrating and how they are handling struggles in their lives. </a:t>
            </a:r>
          </a:p>
          <a:p>
            <a:pPr lvl="1"/>
            <a:r>
              <a:rPr lang="en-US" dirty="0"/>
              <a:t>What are some needs they have that only Jesus can supply </a:t>
            </a:r>
          </a:p>
          <a:p>
            <a:endParaRPr lang="en-US" dirty="0"/>
          </a:p>
        </p:txBody>
      </p:sp>
    </p:spTree>
    <p:extLst>
      <p:ext uri="{BB962C8B-B14F-4D97-AF65-F5344CB8AC3E}">
        <p14:creationId xmlns:p14="http://schemas.microsoft.com/office/powerpoint/2010/main" val="395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F46F3-1F97-AF3E-7DFB-81A3060C1926}"/>
              </a:ext>
            </a:extLst>
          </p:cNvPr>
          <p:cNvSpPr>
            <a:spLocks noGrp="1"/>
          </p:cNvSpPr>
          <p:nvPr>
            <p:ph type="title"/>
          </p:nvPr>
        </p:nvSpPr>
        <p:spPr>
          <a:xfrm>
            <a:off x="3916338" y="365125"/>
            <a:ext cx="7437462" cy="1325563"/>
          </a:xfrm>
        </p:spPr>
        <p:txBody>
          <a:bodyPr/>
          <a:lstStyle/>
          <a:p>
            <a:r>
              <a:rPr lang="en-US" dirty="0"/>
              <a:t>Family Activities</a:t>
            </a:r>
          </a:p>
        </p:txBody>
      </p:sp>
      <p:pic>
        <p:nvPicPr>
          <p:cNvPr id="6" name="Picture 5" descr="A crossword puzzle with many squares&#10;&#10;AI-generated content may be incorrect.">
            <a:extLst>
              <a:ext uri="{FF2B5EF4-FFF2-40B4-BE49-F238E27FC236}">
                <a16:creationId xmlns:a16="http://schemas.microsoft.com/office/drawing/2014/main" id="{64F26B2E-5EA5-9DE6-313E-350D2B9F239A}"/>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994475" y="1631498"/>
            <a:ext cx="4869575" cy="486137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2050" name="Picture 2" descr="Phone Fraud">
            <a:extLst>
              <a:ext uri="{FF2B5EF4-FFF2-40B4-BE49-F238E27FC236}">
                <a16:creationId xmlns:a16="http://schemas.microsoft.com/office/drawing/2014/main" id="{0A38DFCE-F347-4EB3-298C-8493193F9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21780" y="2736107"/>
            <a:ext cx="2594558" cy="3767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Elizabeth) Businesswoman is Talking on the Mobile Phone">
            <a:extLst>
              <a:ext uri="{FF2B5EF4-FFF2-40B4-BE49-F238E27FC236}">
                <a16:creationId xmlns:a16="http://schemas.microsoft.com/office/drawing/2014/main" id="{0D12D76E-BE40-AF21-E4CD-5467D52C53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869" y="3230825"/>
            <a:ext cx="2210262" cy="2623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2D9FE2FF-47EF-CBC1-3711-DCF36666EF22}"/>
              </a:ext>
            </a:extLst>
          </p:cNvPr>
          <p:cNvSpPr/>
          <p:nvPr/>
        </p:nvSpPr>
        <p:spPr>
          <a:xfrm>
            <a:off x="999736" y="775504"/>
            <a:ext cx="3238645" cy="1960604"/>
          </a:xfrm>
          <a:prstGeom prst="wedgeRoundRectCallout">
            <a:avLst>
              <a:gd name="adj1" fmla="val -12255"/>
              <a:gd name="adj2" fmla="val 686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Frankly, I was hoping for another one of those cryptogram puzzles with the funny symbols.  </a:t>
            </a:r>
            <a:br>
              <a:rPr lang="en-US" dirty="0">
                <a:latin typeface="Comic Sans MS" panose="030F0702030302020204" pitchFamily="66" charset="0"/>
              </a:rPr>
            </a:br>
            <a:endParaRPr lang="en-US" dirty="0">
              <a:latin typeface="Comic Sans MS" panose="030F0702030302020204" pitchFamily="66" charset="0"/>
            </a:endParaRPr>
          </a:p>
        </p:txBody>
      </p:sp>
      <p:pic>
        <p:nvPicPr>
          <p:cNvPr id="9" name="Picture 8">
            <a:extLst>
              <a:ext uri="{FF2B5EF4-FFF2-40B4-BE49-F238E27FC236}">
                <a16:creationId xmlns:a16="http://schemas.microsoft.com/office/drawing/2014/main" id="{A8FB6716-5D7B-5305-E6E3-49890D4778C6}"/>
              </a:ext>
            </a:extLst>
          </p:cNvPr>
          <p:cNvPicPr>
            <a:picLocks noChangeAspect="1"/>
          </p:cNvPicPr>
          <p:nvPr/>
        </p:nvPicPr>
        <p:blipFill>
          <a:blip r:embed="rId5"/>
          <a:srcRect r="34097" b="1049"/>
          <a:stretch/>
        </p:blipFill>
        <p:spPr>
          <a:xfrm>
            <a:off x="1428018" y="2198129"/>
            <a:ext cx="2160134" cy="358653"/>
          </a:xfrm>
          <a:prstGeom prst="rect">
            <a:avLst/>
          </a:prstGeom>
        </p:spPr>
      </p:pic>
      <p:sp>
        <p:nvSpPr>
          <p:cNvPr id="11" name="Speech Bubble: Rectangle with Corners Rounded 10">
            <a:extLst>
              <a:ext uri="{FF2B5EF4-FFF2-40B4-BE49-F238E27FC236}">
                <a16:creationId xmlns:a16="http://schemas.microsoft.com/office/drawing/2014/main" id="{9FCD62E5-C30A-3CA2-5F7E-48E81C24BE84}"/>
              </a:ext>
            </a:extLst>
          </p:cNvPr>
          <p:cNvSpPr/>
          <p:nvPr/>
        </p:nvSpPr>
        <p:spPr>
          <a:xfrm>
            <a:off x="4298435" y="2083443"/>
            <a:ext cx="3715474" cy="929618"/>
          </a:xfrm>
          <a:prstGeom prst="wedgeRoundRectCallout">
            <a:avLst>
              <a:gd name="adj1" fmla="val -9618"/>
              <a:gd name="adj2" fmla="val 775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solidFill>
                <a:latin typeface="Comic Sans MS" panose="030F0702030302020204" pitchFamily="66" charset="0"/>
              </a:rPr>
              <a:t>Check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6"/>
              </a:rPr>
              <a:t>https://tinyurl.com/49mn3fbr</a:t>
            </a:r>
            <a:endParaRPr lang="en-US" dirty="0">
              <a:solidFill>
                <a:schemeClr val="dk1"/>
              </a:solidFill>
              <a:latin typeface="Comic Sans MS" panose="030F0702030302020204" pitchFamily="66" charset="0"/>
            </a:endParaRPr>
          </a:p>
        </p:txBody>
      </p:sp>
    </p:spTree>
    <p:extLst>
      <p:ext uri="{BB962C8B-B14F-4D97-AF65-F5344CB8AC3E}">
        <p14:creationId xmlns:p14="http://schemas.microsoft.com/office/powerpoint/2010/main" val="339863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35CA-53EC-4460-B246-03766B1A129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8582C1A9-C0BB-7017-826C-65AB2775FC6B}"/>
              </a:ext>
            </a:extLst>
          </p:cNvPr>
          <p:cNvGrpSpPr/>
          <p:nvPr/>
        </p:nvGrpSpPr>
        <p:grpSpPr>
          <a:xfrm>
            <a:off x="2849598" y="1543792"/>
            <a:ext cx="6492803" cy="4308578"/>
            <a:chOff x="2849598" y="1543792"/>
            <a:chExt cx="6492803" cy="4308578"/>
          </a:xfrm>
        </p:grpSpPr>
        <p:pic>
          <p:nvPicPr>
            <p:cNvPr id="6" name="Picture 5">
              <a:extLst>
                <a:ext uri="{FF2B5EF4-FFF2-40B4-BE49-F238E27FC236}">
                  <a16:creationId xmlns:a16="http://schemas.microsoft.com/office/drawing/2014/main" id="{9F89CEAA-5852-B878-AF9F-F9541B42D9A3}"/>
                </a:ext>
              </a:extLst>
            </p:cNvPr>
            <p:cNvPicPr>
              <a:picLocks noChangeAspect="1"/>
            </p:cNvPicPr>
            <p:nvPr/>
          </p:nvPicPr>
          <p:blipFill>
            <a:blip r:embed="rId2"/>
            <a:stretch>
              <a:fillRect/>
            </a:stretch>
          </p:blipFill>
          <p:spPr>
            <a:xfrm>
              <a:off x="3238857" y="1814714"/>
              <a:ext cx="5714286" cy="3228571"/>
            </a:xfrm>
            <a:prstGeom prst="rect">
              <a:avLst/>
            </a:prstGeom>
          </p:spPr>
        </p:pic>
        <p:pic>
          <p:nvPicPr>
            <p:cNvPr id="8" name="Picture 7" descr="A black background with a black square&#10;&#10;AI-generated content may be incorrect.">
              <a:hlinkClick r:id="rId3"/>
              <a:extLst>
                <a:ext uri="{FF2B5EF4-FFF2-40B4-BE49-F238E27FC236}">
                  <a16:creationId xmlns:a16="http://schemas.microsoft.com/office/drawing/2014/main" id="{734C961D-144C-16CA-FC56-383A74B92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p:spPr>
        </p:pic>
      </p:grpSp>
      <p:sp>
        <p:nvSpPr>
          <p:cNvPr id="10" name="TextBox 9">
            <a:extLst>
              <a:ext uri="{FF2B5EF4-FFF2-40B4-BE49-F238E27FC236}">
                <a16:creationId xmlns:a16="http://schemas.microsoft.com/office/drawing/2014/main" id="{47A6798D-BCF7-8F69-BFB5-40B008CCE946}"/>
              </a:ext>
            </a:extLst>
          </p:cNvPr>
          <p:cNvSpPr txBox="1"/>
          <p:nvPr/>
        </p:nvSpPr>
        <p:spPr>
          <a:xfrm>
            <a:off x="4073236" y="5852370"/>
            <a:ext cx="412073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29791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9CD84-FD71-F210-C297-2FBD67346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C5D14-FA97-A90D-6472-CEE9B2D0B49B}"/>
              </a:ext>
            </a:extLst>
          </p:cNvPr>
          <p:cNvSpPr>
            <a:spLocks noGrp="1"/>
          </p:cNvSpPr>
          <p:nvPr>
            <p:ph type="ctrTitle"/>
          </p:nvPr>
        </p:nvSpPr>
        <p:spPr/>
        <p:txBody>
          <a:bodyPr/>
          <a:lstStyle/>
          <a:p>
            <a:r>
              <a:rPr lang="en-US" dirty="0"/>
              <a:t>The Sign of His Glory</a:t>
            </a:r>
          </a:p>
        </p:txBody>
      </p:sp>
      <p:sp>
        <p:nvSpPr>
          <p:cNvPr id="3" name="Subtitle 2">
            <a:extLst>
              <a:ext uri="{FF2B5EF4-FFF2-40B4-BE49-F238E27FC236}">
                <a16:creationId xmlns:a16="http://schemas.microsoft.com/office/drawing/2014/main" id="{7A340E1C-0D20-88DF-6730-7F94AC89B0DD}"/>
              </a:ext>
            </a:extLst>
          </p:cNvPr>
          <p:cNvSpPr>
            <a:spLocks noGrp="1"/>
          </p:cNvSpPr>
          <p:nvPr>
            <p:ph type="subTitle" idx="1"/>
          </p:nvPr>
        </p:nvSpPr>
        <p:spPr>
          <a:xfrm>
            <a:off x="1524000" y="3906982"/>
            <a:ext cx="9144000" cy="1350818"/>
          </a:xfrm>
        </p:spPr>
        <p:txBody>
          <a:bodyPr/>
          <a:lstStyle/>
          <a:p>
            <a:r>
              <a:rPr lang="en-US" dirty="0"/>
              <a:t>March 2</a:t>
            </a:r>
          </a:p>
        </p:txBody>
      </p:sp>
    </p:spTree>
    <p:extLst>
      <p:ext uri="{BB962C8B-B14F-4D97-AF65-F5344CB8AC3E}">
        <p14:creationId xmlns:p14="http://schemas.microsoft.com/office/powerpoint/2010/main" val="34148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60FBF-450C-73C6-AFFF-35E43A765A66}"/>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3FF6380F-5830-378E-1CB6-17D7ECE5C8AA}"/>
              </a:ext>
            </a:extLst>
          </p:cNvPr>
          <p:cNvSpPr>
            <a:spLocks noGrp="1"/>
          </p:cNvSpPr>
          <p:nvPr>
            <p:ph idx="1"/>
          </p:nvPr>
        </p:nvSpPr>
        <p:spPr/>
        <p:txBody>
          <a:bodyPr/>
          <a:lstStyle/>
          <a:p>
            <a:r>
              <a:rPr lang="en-US" dirty="0"/>
              <a:t>Why are people interested in miraculous or supernatural events?</a:t>
            </a:r>
          </a:p>
          <a:p>
            <a:endParaRPr lang="en-US" dirty="0"/>
          </a:p>
          <a:p>
            <a:r>
              <a:rPr lang="en-US" dirty="0">
                <a:solidFill>
                  <a:srgbClr val="C00000"/>
                </a:solidFill>
              </a:rPr>
              <a:t>People might try to use Jesus as an ATM or a 911 operator.</a:t>
            </a:r>
          </a:p>
          <a:p>
            <a:pPr lvl="1"/>
            <a:r>
              <a:rPr lang="en-US" dirty="0">
                <a:solidFill>
                  <a:srgbClr val="C00000"/>
                </a:solidFill>
              </a:rPr>
              <a:t>Jesus is more than a miracle worker</a:t>
            </a:r>
          </a:p>
          <a:p>
            <a:pPr lvl="1"/>
            <a:r>
              <a:rPr lang="en-US" dirty="0">
                <a:solidFill>
                  <a:srgbClr val="C00000"/>
                </a:solidFill>
              </a:rPr>
              <a:t>Jesus’ work in our lives is for His glory</a:t>
            </a:r>
          </a:p>
          <a:p>
            <a:endParaRPr lang="en-US" dirty="0"/>
          </a:p>
        </p:txBody>
      </p:sp>
      <p:grpSp>
        <p:nvGrpSpPr>
          <p:cNvPr id="5" name="Group 4">
            <a:extLst>
              <a:ext uri="{FF2B5EF4-FFF2-40B4-BE49-F238E27FC236}">
                <a16:creationId xmlns:a16="http://schemas.microsoft.com/office/drawing/2014/main" id="{C59CF1D2-3B79-0A93-EB24-833C91B93DFC}"/>
              </a:ext>
            </a:extLst>
          </p:cNvPr>
          <p:cNvGrpSpPr/>
          <p:nvPr/>
        </p:nvGrpSpPr>
        <p:grpSpPr>
          <a:xfrm>
            <a:off x="1641841" y="2793142"/>
            <a:ext cx="9070364" cy="3383821"/>
            <a:chOff x="1786535" y="2825799"/>
            <a:chExt cx="9070364" cy="3383821"/>
          </a:xfrm>
        </p:grpSpPr>
        <p:pic>
          <p:nvPicPr>
            <p:cNvPr id="1026" name="Picture 2" descr="Cartoon Genie">
              <a:extLst>
                <a:ext uri="{FF2B5EF4-FFF2-40B4-BE49-F238E27FC236}">
                  <a16:creationId xmlns:a16="http://schemas.microsoft.com/office/drawing/2014/main" id="{9E39271E-D37E-0277-315B-464E094F8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6535" y="2996816"/>
              <a:ext cx="1823564" cy="3212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Wizard">
              <a:extLst>
                <a:ext uri="{FF2B5EF4-FFF2-40B4-BE49-F238E27FC236}">
                  <a16:creationId xmlns:a16="http://schemas.microsoft.com/office/drawing/2014/main" id="{1A94A1D0-E2AD-CE97-25AB-CD491CEDB9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474" y="2825799"/>
              <a:ext cx="3080425" cy="3212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aint Nicholas visits a boy during the night and brings a present">
              <a:extLst>
                <a:ext uri="{FF2B5EF4-FFF2-40B4-BE49-F238E27FC236}">
                  <a16:creationId xmlns:a16="http://schemas.microsoft.com/office/drawing/2014/main" id="{50DA8454-BA82-5BE0-7E36-1C6F9892A7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6538" y="3383028"/>
              <a:ext cx="3525557" cy="2440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52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104C-3738-A529-AEE0-DF919E43BD8E}"/>
              </a:ext>
            </a:extLst>
          </p:cNvPr>
          <p:cNvSpPr>
            <a:spLocks noGrp="1"/>
          </p:cNvSpPr>
          <p:nvPr>
            <p:ph type="title"/>
          </p:nvPr>
        </p:nvSpPr>
        <p:spPr/>
        <p:txBody>
          <a:bodyPr/>
          <a:lstStyle/>
          <a:p>
            <a:pPr algn="l"/>
            <a:r>
              <a:rPr lang="en-US" dirty="0"/>
              <a:t>Listen for a problem.</a:t>
            </a:r>
          </a:p>
        </p:txBody>
      </p:sp>
      <p:sp>
        <p:nvSpPr>
          <p:cNvPr id="3" name="Content Placeholder 2">
            <a:extLst>
              <a:ext uri="{FF2B5EF4-FFF2-40B4-BE49-F238E27FC236}">
                <a16:creationId xmlns:a16="http://schemas.microsoft.com/office/drawing/2014/main" id="{80DAC428-32F9-E06A-B861-51448FD051FD}"/>
              </a:ext>
            </a:extLst>
          </p:cNvPr>
          <p:cNvSpPr>
            <a:spLocks noGrp="1"/>
          </p:cNvSpPr>
          <p:nvPr>
            <p:ph idx="1"/>
          </p:nvPr>
        </p:nvSpPr>
        <p:spPr/>
        <p:txBody>
          <a:bodyPr/>
          <a:lstStyle/>
          <a:p>
            <a:pPr marL="0" indent="0" algn="ctr">
              <a:buNone/>
            </a:pPr>
            <a:r>
              <a:rPr lang="en-US" dirty="0"/>
              <a:t>John 2:1-4 (NIV)   On the third day a wedding took place at Cana in Galilee. Jesus' mother was there, 2  and Jesus and his disciples had also been invited to the wedding. 3  When the wine was gone, Jesus' mother said to him, "They have no more wine." 4  "Dear woman, why do you involve me?" Jesus replied. "My time has not yet come."</a:t>
            </a:r>
          </a:p>
        </p:txBody>
      </p:sp>
      <p:pic>
        <p:nvPicPr>
          <p:cNvPr id="5" name="Picture 4">
            <a:extLst>
              <a:ext uri="{FF2B5EF4-FFF2-40B4-BE49-F238E27FC236}">
                <a16:creationId xmlns:a16="http://schemas.microsoft.com/office/drawing/2014/main" id="{6E9D286C-EB76-7F43-A5F7-B63C8E1E7D69}"/>
              </a:ext>
            </a:extLst>
          </p:cNvPr>
          <p:cNvPicPr>
            <a:picLocks noChangeAspect="1"/>
          </p:cNvPicPr>
          <p:nvPr/>
        </p:nvPicPr>
        <p:blipFill>
          <a:blip r:embed="rId2"/>
          <a:stretch>
            <a:fillRect/>
          </a:stretch>
        </p:blipFill>
        <p:spPr>
          <a:xfrm>
            <a:off x="4803332" y="5648768"/>
            <a:ext cx="2238095"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7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560B-F27E-BE42-B984-84A6E5C89CB7}"/>
              </a:ext>
            </a:extLst>
          </p:cNvPr>
          <p:cNvSpPr>
            <a:spLocks noGrp="1"/>
          </p:cNvSpPr>
          <p:nvPr>
            <p:ph type="title"/>
          </p:nvPr>
        </p:nvSpPr>
        <p:spPr/>
        <p:txBody>
          <a:bodyPr/>
          <a:lstStyle/>
          <a:p>
            <a:r>
              <a:rPr lang="en-US" dirty="0"/>
              <a:t>Jesus, We’ve Got a Problem</a:t>
            </a:r>
          </a:p>
        </p:txBody>
      </p:sp>
      <p:sp>
        <p:nvSpPr>
          <p:cNvPr id="3" name="Content Placeholder 2">
            <a:extLst>
              <a:ext uri="{FF2B5EF4-FFF2-40B4-BE49-F238E27FC236}">
                <a16:creationId xmlns:a16="http://schemas.microsoft.com/office/drawing/2014/main" id="{B22C5773-7895-4785-EE29-EEC37B877200}"/>
              </a:ext>
            </a:extLst>
          </p:cNvPr>
          <p:cNvSpPr>
            <a:spLocks noGrp="1"/>
          </p:cNvSpPr>
          <p:nvPr>
            <p:ph idx="1"/>
          </p:nvPr>
        </p:nvSpPr>
        <p:spPr/>
        <p:txBody>
          <a:bodyPr/>
          <a:lstStyle/>
          <a:p>
            <a:r>
              <a:rPr lang="en-US" dirty="0"/>
              <a:t>At the wedding celebration, Mary told Jesus the host had run out of wine.  What did Jesus remind Mary when he replied?</a:t>
            </a:r>
          </a:p>
          <a:p>
            <a:r>
              <a:rPr lang="en-US" dirty="0"/>
              <a:t>Why do you think she got Jesus involved?</a:t>
            </a:r>
          </a:p>
          <a:p>
            <a:r>
              <a:rPr lang="en-US" dirty="0"/>
              <a:t>Why do you think Jesus seemed to hesitate to help?</a:t>
            </a:r>
          </a:p>
        </p:txBody>
      </p:sp>
    </p:spTree>
    <p:extLst>
      <p:ext uri="{BB962C8B-B14F-4D97-AF65-F5344CB8AC3E}">
        <p14:creationId xmlns:p14="http://schemas.microsoft.com/office/powerpoint/2010/main" val="3040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073D-4DFA-5778-DAF4-E41A2357100C}"/>
              </a:ext>
            </a:extLst>
          </p:cNvPr>
          <p:cNvSpPr>
            <a:spLocks noGrp="1"/>
          </p:cNvSpPr>
          <p:nvPr>
            <p:ph type="title"/>
          </p:nvPr>
        </p:nvSpPr>
        <p:spPr/>
        <p:txBody>
          <a:bodyPr/>
          <a:lstStyle/>
          <a:p>
            <a:r>
              <a:rPr lang="en-US" dirty="0"/>
              <a:t>Jesus, We’ve Got a Problem</a:t>
            </a:r>
          </a:p>
        </p:txBody>
      </p:sp>
      <p:sp>
        <p:nvSpPr>
          <p:cNvPr id="3" name="Content Placeholder 2">
            <a:extLst>
              <a:ext uri="{FF2B5EF4-FFF2-40B4-BE49-F238E27FC236}">
                <a16:creationId xmlns:a16="http://schemas.microsoft.com/office/drawing/2014/main" id="{3717D0B4-2284-D745-D836-C29D005C1D32}"/>
              </a:ext>
            </a:extLst>
          </p:cNvPr>
          <p:cNvSpPr>
            <a:spLocks noGrp="1"/>
          </p:cNvSpPr>
          <p:nvPr>
            <p:ph idx="1"/>
          </p:nvPr>
        </p:nvSpPr>
        <p:spPr/>
        <p:txBody>
          <a:bodyPr/>
          <a:lstStyle/>
          <a:p>
            <a:r>
              <a:rPr lang="en-US" dirty="0"/>
              <a:t>What did she do to demonstrate trust and understanding that He was more than merely the little boy she had raised?</a:t>
            </a:r>
          </a:p>
          <a:p>
            <a:r>
              <a:rPr lang="en-US" dirty="0"/>
              <a:t>Why do we find it difficult to sometimes place our needs in Jesus’ hands and trust Him to do what is best?</a:t>
            </a:r>
          </a:p>
        </p:txBody>
      </p:sp>
    </p:spTree>
    <p:extLst>
      <p:ext uri="{BB962C8B-B14F-4D97-AF65-F5344CB8AC3E}">
        <p14:creationId xmlns:p14="http://schemas.microsoft.com/office/powerpoint/2010/main" val="8514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21CB-F627-D513-7F8E-B03E8EAF0EA9}"/>
              </a:ext>
            </a:extLst>
          </p:cNvPr>
          <p:cNvSpPr>
            <a:spLocks noGrp="1"/>
          </p:cNvSpPr>
          <p:nvPr>
            <p:ph type="title"/>
          </p:nvPr>
        </p:nvSpPr>
        <p:spPr/>
        <p:txBody>
          <a:bodyPr/>
          <a:lstStyle/>
          <a:p>
            <a:r>
              <a:rPr lang="en-US" dirty="0"/>
              <a:t>Jesus, We’ve Got a Problem</a:t>
            </a:r>
          </a:p>
        </p:txBody>
      </p:sp>
      <p:sp>
        <p:nvSpPr>
          <p:cNvPr id="3" name="Content Placeholder 2">
            <a:extLst>
              <a:ext uri="{FF2B5EF4-FFF2-40B4-BE49-F238E27FC236}">
                <a16:creationId xmlns:a16="http://schemas.microsoft.com/office/drawing/2014/main" id="{452749EF-F1C5-F481-3F0B-7A4A40C0B1C2}"/>
              </a:ext>
            </a:extLst>
          </p:cNvPr>
          <p:cNvSpPr>
            <a:spLocks noGrp="1"/>
          </p:cNvSpPr>
          <p:nvPr>
            <p:ph idx="1"/>
          </p:nvPr>
        </p:nvSpPr>
        <p:spPr/>
        <p:txBody>
          <a:bodyPr/>
          <a:lstStyle/>
          <a:p>
            <a:r>
              <a:rPr lang="en-US" dirty="0"/>
              <a:t>Jesus was a guest at this wedding.  How can we invite Jesus to be an honored guest at all our life events?</a:t>
            </a:r>
          </a:p>
          <a:p>
            <a:r>
              <a:rPr lang="en-US" dirty="0"/>
              <a:t>How does understanding Jesus’ mission help you see Him as more than a miracle worker or emergency responder?</a:t>
            </a:r>
          </a:p>
          <a:p>
            <a:r>
              <a:rPr lang="en-US" dirty="0"/>
              <a:t>What difference should this make in your prayers, attitudes and actions?</a:t>
            </a:r>
          </a:p>
        </p:txBody>
      </p:sp>
    </p:spTree>
    <p:extLst>
      <p:ext uri="{BB962C8B-B14F-4D97-AF65-F5344CB8AC3E}">
        <p14:creationId xmlns:p14="http://schemas.microsoft.com/office/powerpoint/2010/main" val="13265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631E-3C59-B8E2-ECD9-1D4752F61511}"/>
              </a:ext>
            </a:extLst>
          </p:cNvPr>
          <p:cNvSpPr>
            <a:spLocks noGrp="1"/>
          </p:cNvSpPr>
          <p:nvPr>
            <p:ph type="title"/>
          </p:nvPr>
        </p:nvSpPr>
        <p:spPr/>
        <p:txBody>
          <a:bodyPr/>
          <a:lstStyle/>
          <a:p>
            <a:pPr algn="l"/>
            <a:r>
              <a:rPr lang="en-US" dirty="0"/>
              <a:t>Listen for obedience.</a:t>
            </a:r>
          </a:p>
        </p:txBody>
      </p:sp>
      <p:sp>
        <p:nvSpPr>
          <p:cNvPr id="3" name="Content Placeholder 2">
            <a:extLst>
              <a:ext uri="{FF2B5EF4-FFF2-40B4-BE49-F238E27FC236}">
                <a16:creationId xmlns:a16="http://schemas.microsoft.com/office/drawing/2014/main" id="{257AB3BC-184B-7DA9-8E68-9D9EE194D673}"/>
              </a:ext>
            </a:extLst>
          </p:cNvPr>
          <p:cNvSpPr>
            <a:spLocks noGrp="1"/>
          </p:cNvSpPr>
          <p:nvPr>
            <p:ph idx="1"/>
          </p:nvPr>
        </p:nvSpPr>
        <p:spPr>
          <a:xfrm>
            <a:off x="1564993" y="2141537"/>
            <a:ext cx="9062013" cy="4351338"/>
          </a:xfrm>
        </p:spPr>
        <p:txBody>
          <a:bodyPr/>
          <a:lstStyle/>
          <a:p>
            <a:pPr marL="0" indent="0" algn="ctr">
              <a:buNone/>
            </a:pPr>
            <a:r>
              <a:rPr lang="en-US" dirty="0"/>
              <a:t>John 2:5-8 (NIV)  His mother said to the servants, "Do whatever he tells you." 6  Nearby stood six stone water jars, the kind used by the Jews for ceremonial washing, each holding from twenty </a:t>
            </a:r>
          </a:p>
        </p:txBody>
      </p:sp>
    </p:spTree>
    <p:extLst>
      <p:ext uri="{BB962C8B-B14F-4D97-AF65-F5344CB8AC3E}">
        <p14:creationId xmlns:p14="http://schemas.microsoft.com/office/powerpoint/2010/main" val="3276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0582-3DF1-1CAB-CE54-933EDFCCB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CD9AC-23DA-B8F5-7737-38EF60587B30}"/>
              </a:ext>
            </a:extLst>
          </p:cNvPr>
          <p:cNvSpPr>
            <a:spLocks noGrp="1"/>
          </p:cNvSpPr>
          <p:nvPr>
            <p:ph type="title"/>
          </p:nvPr>
        </p:nvSpPr>
        <p:spPr/>
        <p:txBody>
          <a:bodyPr/>
          <a:lstStyle/>
          <a:p>
            <a:pPr algn="l"/>
            <a:r>
              <a:rPr lang="en-US" dirty="0"/>
              <a:t>Listen for obedience.</a:t>
            </a:r>
          </a:p>
        </p:txBody>
      </p:sp>
      <p:sp>
        <p:nvSpPr>
          <p:cNvPr id="3" name="Content Placeholder 2">
            <a:extLst>
              <a:ext uri="{FF2B5EF4-FFF2-40B4-BE49-F238E27FC236}">
                <a16:creationId xmlns:a16="http://schemas.microsoft.com/office/drawing/2014/main" id="{808A75EC-C1BD-F41C-FE00-AD419A7A56F0}"/>
              </a:ext>
            </a:extLst>
          </p:cNvPr>
          <p:cNvSpPr>
            <a:spLocks noGrp="1"/>
          </p:cNvSpPr>
          <p:nvPr>
            <p:ph idx="1"/>
          </p:nvPr>
        </p:nvSpPr>
        <p:spPr>
          <a:xfrm>
            <a:off x="1564993" y="2141537"/>
            <a:ext cx="9062013" cy="4351338"/>
          </a:xfrm>
        </p:spPr>
        <p:txBody>
          <a:bodyPr/>
          <a:lstStyle/>
          <a:p>
            <a:pPr marL="0" indent="0" algn="ctr">
              <a:buNone/>
            </a:pPr>
            <a:r>
              <a:rPr lang="en-US" dirty="0"/>
              <a:t>to thirty gallons. 7  Jesus said to the servants, "Fill the jars with water"; so they filled them to the brim. 8  Then he told them, "Now draw some out and take it to the master of the banquet." They did so,</a:t>
            </a:r>
          </a:p>
        </p:txBody>
      </p:sp>
      <p:pic>
        <p:nvPicPr>
          <p:cNvPr id="4" name="Picture 3">
            <a:extLst>
              <a:ext uri="{FF2B5EF4-FFF2-40B4-BE49-F238E27FC236}">
                <a16:creationId xmlns:a16="http://schemas.microsoft.com/office/drawing/2014/main" id="{FE3163BE-05FB-0188-4B01-2F7397C4FEA6}"/>
              </a:ext>
            </a:extLst>
          </p:cNvPr>
          <p:cNvPicPr>
            <a:picLocks noChangeAspect="1"/>
          </p:cNvPicPr>
          <p:nvPr/>
        </p:nvPicPr>
        <p:blipFill>
          <a:blip r:embed="rId2"/>
          <a:stretch>
            <a:fillRect/>
          </a:stretch>
        </p:blipFill>
        <p:spPr>
          <a:xfrm>
            <a:off x="4849631" y="5278378"/>
            <a:ext cx="2238095"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273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894</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Sign of His Glory</vt:lpstr>
      <vt:lpstr>Video Introduction</vt:lpstr>
      <vt:lpstr>Think about it …</vt:lpstr>
      <vt:lpstr>Listen for a problem.</vt:lpstr>
      <vt:lpstr>Jesus, We’ve Got a Problem</vt:lpstr>
      <vt:lpstr>Jesus, We’ve Got a Problem</vt:lpstr>
      <vt:lpstr>Jesus, We’ve Got a Problem</vt:lpstr>
      <vt:lpstr>Listen for obedience.</vt:lpstr>
      <vt:lpstr>Listen for obedience.</vt:lpstr>
      <vt:lpstr>For Jesus, It Was No Problem</vt:lpstr>
      <vt:lpstr>For Jesus, It Was No Problem</vt:lpstr>
      <vt:lpstr>Listen for a quality miracle.</vt:lpstr>
      <vt:lpstr>Listen for a quality miracle.</vt:lpstr>
      <vt:lpstr>More than a Cup of Wine</vt:lpstr>
      <vt:lpstr>More than a Cup of Wine</vt:lpstr>
      <vt:lpstr>Application</vt:lpstr>
      <vt:lpstr>Application</vt:lpstr>
      <vt:lpstr>Application</vt:lpstr>
      <vt:lpstr>Family Activities</vt:lpstr>
      <vt:lpstr>The Sign of His Glory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2025-02-06T16:20:20Z</dcterms:created>
  <dcterms:modified xsi:type="dcterms:W3CDTF">2025-02-06T17:07:55Z</dcterms:modified>
</cp:coreProperties>
</file>