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2" d="100"/>
          <a:sy n="82" d="100"/>
        </p:scale>
        <p:origin x="120"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D3EC0C-D973-4240-BF21-13D918BC7DA9}"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D3EC0C-D973-4240-BF21-13D918BC7DA9}"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D3EC0C-D973-4240-BF21-13D918BC7DA9}"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4000"/>
                </a:schemeClr>
              </a:gs>
              <a:gs pos="64000">
                <a:schemeClr val="accent1">
                  <a:lumMod val="45000"/>
                  <a:lumOff val="55000"/>
                  <a:alpha val="81000"/>
                </a:schemeClr>
              </a:gs>
              <a:gs pos="83000">
                <a:schemeClr val="accent1">
                  <a:lumMod val="45000"/>
                  <a:lumOff val="55000"/>
                  <a:alpha val="76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atch.liberty.edu/media/t/1_botzmpcd"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67nji2t9"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hyperlink" Target="https://tinyurl.com/ycxa6mgv"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Wise Men’s Worship</a:t>
            </a:r>
            <a:endParaRPr lang="en-US" dirty="0"/>
          </a:p>
        </p:txBody>
      </p:sp>
      <p:sp>
        <p:nvSpPr>
          <p:cNvPr id="3" name="Subtitle 2"/>
          <p:cNvSpPr>
            <a:spLocks noGrp="1"/>
          </p:cNvSpPr>
          <p:nvPr>
            <p:ph type="subTitle" idx="1"/>
          </p:nvPr>
        </p:nvSpPr>
        <p:spPr/>
        <p:txBody>
          <a:bodyPr/>
          <a:lstStyle/>
          <a:p>
            <a:r>
              <a:rPr lang="en-US" dirty="0" smtClean="0"/>
              <a:t>January 6</a:t>
            </a:r>
            <a:endParaRPr lang="en-US" dirty="0"/>
          </a:p>
        </p:txBody>
      </p:sp>
    </p:spTree>
    <p:extLst>
      <p:ext uri="{BB962C8B-B14F-4D97-AF65-F5344CB8AC3E}">
        <p14:creationId xmlns:p14="http://schemas.microsoft.com/office/powerpoint/2010/main" val="275284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Oppose Jesus’ Rule</a:t>
            </a:r>
            <a:endParaRPr lang="en-US" dirty="0"/>
          </a:p>
        </p:txBody>
      </p:sp>
      <p:sp>
        <p:nvSpPr>
          <p:cNvPr id="3" name="Content Placeholder 2"/>
          <p:cNvSpPr>
            <a:spLocks noGrp="1"/>
          </p:cNvSpPr>
          <p:nvPr>
            <p:ph idx="1"/>
          </p:nvPr>
        </p:nvSpPr>
        <p:spPr/>
        <p:txBody>
          <a:bodyPr/>
          <a:lstStyle/>
          <a:p>
            <a:r>
              <a:rPr lang="en-US" dirty="0"/>
              <a:t>What were King Herod’s instructions to the Magi? </a:t>
            </a:r>
          </a:p>
          <a:p>
            <a:r>
              <a:rPr lang="en-US" dirty="0"/>
              <a:t>How does it feel to have a rival—to feel as though you are being overlooked or replaced?</a:t>
            </a:r>
          </a:p>
          <a:p>
            <a:r>
              <a:rPr lang="en-US" dirty="0"/>
              <a:t>How can a competitive, prideful, or insecure spirit alter a person’s behavior? </a:t>
            </a:r>
          </a:p>
          <a:p>
            <a:r>
              <a:rPr lang="en-US" dirty="0"/>
              <a:t>Herod deceitfully used religion for personal ends.   In what ways do people do this in our society today?</a:t>
            </a:r>
          </a:p>
          <a:p>
            <a:endParaRPr lang="en-US" dirty="0"/>
          </a:p>
        </p:txBody>
      </p:sp>
    </p:spTree>
    <p:extLst>
      <p:ext uri="{BB962C8B-B14F-4D97-AF65-F5344CB8AC3E}">
        <p14:creationId xmlns:p14="http://schemas.microsoft.com/office/powerpoint/2010/main" val="286315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777777"/>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Oppose Jesus’ Rule</a:t>
            </a:r>
          </a:p>
        </p:txBody>
      </p:sp>
      <p:sp>
        <p:nvSpPr>
          <p:cNvPr id="3" name="Content Placeholder 2"/>
          <p:cNvSpPr>
            <a:spLocks noGrp="1"/>
          </p:cNvSpPr>
          <p:nvPr>
            <p:ph idx="1"/>
          </p:nvPr>
        </p:nvSpPr>
        <p:spPr/>
        <p:txBody>
          <a:bodyPr/>
          <a:lstStyle/>
          <a:p>
            <a:r>
              <a:rPr lang="en-US" dirty="0"/>
              <a:t>Herod wanted to keep other people from showing allegiance to this “new king” – what kinds of things might keep you from truly worshiping when you come to worship services?</a:t>
            </a:r>
          </a:p>
          <a:p>
            <a:r>
              <a:rPr lang="en-US" dirty="0"/>
              <a:t>Some of these things you cannot change – but what </a:t>
            </a:r>
            <a:r>
              <a:rPr lang="en-US" i="1" dirty="0"/>
              <a:t>can</a:t>
            </a:r>
            <a:r>
              <a:rPr lang="en-US" dirty="0"/>
              <a:t> you deal with?</a:t>
            </a:r>
          </a:p>
          <a:p>
            <a:endParaRPr lang="en-US" dirty="0"/>
          </a:p>
        </p:txBody>
      </p:sp>
    </p:spTree>
    <p:extLst>
      <p:ext uri="{BB962C8B-B14F-4D97-AF65-F5344CB8AC3E}">
        <p14:creationId xmlns:p14="http://schemas.microsoft.com/office/powerpoint/2010/main" val="205904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how the Magi worshiped</a:t>
            </a:r>
            <a:r>
              <a:rPr lang="en-US" dirty="0" smtClean="0"/>
              <a:t>.</a:t>
            </a:r>
            <a:endParaRPr lang="en-US" dirty="0"/>
          </a:p>
        </p:txBody>
      </p:sp>
      <p:sp>
        <p:nvSpPr>
          <p:cNvPr id="3" name="Content Placeholder 2"/>
          <p:cNvSpPr>
            <a:spLocks noGrp="1"/>
          </p:cNvSpPr>
          <p:nvPr>
            <p:ph idx="1"/>
          </p:nvPr>
        </p:nvSpPr>
        <p:spPr>
          <a:xfrm>
            <a:off x="1535722" y="1884240"/>
            <a:ext cx="8927123" cy="4351338"/>
          </a:xfrm>
        </p:spPr>
        <p:txBody>
          <a:bodyPr/>
          <a:lstStyle/>
          <a:p>
            <a:pPr marL="0" indent="0" algn="ctr">
              <a:buNone/>
            </a:pPr>
            <a:r>
              <a:rPr lang="en-US" dirty="0"/>
              <a:t>Matthew 2:9-11 (NIV)  After they had heard the king, they went on their way, and the star they had seen in the east went ahead of them until it stopped over the place where the child was. 10  When they saw the star, they were </a:t>
            </a:r>
            <a:endParaRPr lang="en-US" dirty="0"/>
          </a:p>
        </p:txBody>
      </p:sp>
    </p:spTree>
    <p:extLst>
      <p:ext uri="{BB962C8B-B14F-4D97-AF65-F5344CB8AC3E}">
        <p14:creationId xmlns:p14="http://schemas.microsoft.com/office/powerpoint/2010/main" val="239593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how the Magi worshiped</a:t>
            </a:r>
            <a:r>
              <a:rPr lang="en-US" dirty="0" smtClean="0"/>
              <a:t>.</a:t>
            </a:r>
            <a:endParaRPr lang="en-US" dirty="0"/>
          </a:p>
        </p:txBody>
      </p:sp>
      <p:sp>
        <p:nvSpPr>
          <p:cNvPr id="3" name="Content Placeholder 2"/>
          <p:cNvSpPr>
            <a:spLocks noGrp="1"/>
          </p:cNvSpPr>
          <p:nvPr>
            <p:ph idx="1"/>
          </p:nvPr>
        </p:nvSpPr>
        <p:spPr>
          <a:xfrm>
            <a:off x="1535722" y="1884240"/>
            <a:ext cx="8927123" cy="4351338"/>
          </a:xfrm>
        </p:spPr>
        <p:txBody>
          <a:bodyPr/>
          <a:lstStyle/>
          <a:p>
            <a:pPr marL="0" indent="0" algn="ctr">
              <a:buNone/>
            </a:pPr>
            <a:r>
              <a:rPr lang="en-US" dirty="0"/>
              <a:t>overjoyed.  11  On coming to the house, they saw the child with his mother Mary, and they bowed down and worshiped him. Then they opened their treasures and presented him with gifts of gold and of incense and of myrrh.</a:t>
            </a:r>
          </a:p>
          <a:p>
            <a:pPr marL="0" indent="0" algn="ctr">
              <a:buNone/>
            </a:pPr>
            <a:endParaRPr lang="en-US" dirty="0"/>
          </a:p>
        </p:txBody>
      </p:sp>
      <p:pic>
        <p:nvPicPr>
          <p:cNvPr id="4" name="Picture 3"/>
          <p:cNvPicPr>
            <a:picLocks noChangeAspect="1"/>
          </p:cNvPicPr>
          <p:nvPr/>
        </p:nvPicPr>
        <p:blipFill>
          <a:blip r:embed="rId2"/>
          <a:stretch>
            <a:fillRect/>
          </a:stretch>
        </p:blipFill>
        <p:spPr>
          <a:xfrm>
            <a:off x="4946544" y="5416062"/>
            <a:ext cx="2228571" cy="3322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14980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Worship Jesus, the King</a:t>
            </a:r>
            <a:endParaRPr lang="en-US" dirty="0"/>
          </a:p>
        </p:txBody>
      </p:sp>
      <p:sp>
        <p:nvSpPr>
          <p:cNvPr id="3" name="Content Placeholder 2"/>
          <p:cNvSpPr>
            <a:spLocks noGrp="1"/>
          </p:cNvSpPr>
          <p:nvPr>
            <p:ph idx="1"/>
          </p:nvPr>
        </p:nvSpPr>
        <p:spPr/>
        <p:txBody>
          <a:bodyPr/>
          <a:lstStyle/>
          <a:p>
            <a:r>
              <a:rPr lang="en-US" dirty="0"/>
              <a:t>Why did seeing the star again create feelings of joy? </a:t>
            </a:r>
          </a:p>
          <a:p>
            <a:r>
              <a:rPr lang="en-US" dirty="0"/>
              <a:t>What did the wise men do when they finally saw the young King? </a:t>
            </a:r>
          </a:p>
          <a:p>
            <a:r>
              <a:rPr lang="en-US" dirty="0"/>
              <a:t>What might be the significance of their gifts?</a:t>
            </a:r>
          </a:p>
          <a:p>
            <a:endParaRPr lang="en-US" dirty="0"/>
          </a:p>
        </p:txBody>
      </p:sp>
    </p:spTree>
    <p:extLst>
      <p:ext uri="{BB962C8B-B14F-4D97-AF65-F5344CB8AC3E}">
        <p14:creationId xmlns:p14="http://schemas.microsoft.com/office/powerpoint/2010/main" val="65233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Worship Jesus, the King</a:t>
            </a:r>
          </a:p>
        </p:txBody>
      </p:sp>
      <p:pic>
        <p:nvPicPr>
          <p:cNvPr id="4" name="Picture 3">
            <a:hlinkClick r:id="rId2"/>
          </p:cNvPr>
          <p:cNvPicPr>
            <a:picLocks noChangeAspect="1"/>
          </p:cNvPicPr>
          <p:nvPr/>
        </p:nvPicPr>
        <p:blipFill>
          <a:blip r:embed="rId3"/>
          <a:stretch>
            <a:fillRect/>
          </a:stretch>
        </p:blipFill>
        <p:spPr>
          <a:xfrm>
            <a:off x="2587642" y="1512277"/>
            <a:ext cx="7101482" cy="369276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563815" y="5357446"/>
            <a:ext cx="4970585" cy="523220"/>
          </a:xfrm>
          <a:prstGeom prst="rect">
            <a:avLst/>
          </a:prstGeom>
          <a:noFill/>
        </p:spPr>
        <p:txBody>
          <a:bodyPr wrap="square" rtlCol="0">
            <a:spAutoFit/>
          </a:bodyPr>
          <a:lstStyle/>
          <a:p>
            <a:pPr algn="ctr"/>
            <a:r>
              <a:rPr lang="en-US" sz="2800" dirty="0" smtClean="0">
                <a:hlinkClick r:id="rId2"/>
              </a:rPr>
              <a:t>View Video</a:t>
            </a:r>
            <a:endParaRPr lang="en-US" sz="2800" dirty="0"/>
          </a:p>
        </p:txBody>
      </p:sp>
    </p:spTree>
    <p:extLst>
      <p:ext uri="{BB962C8B-B14F-4D97-AF65-F5344CB8AC3E}">
        <p14:creationId xmlns:p14="http://schemas.microsoft.com/office/powerpoint/2010/main" val="647519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Worship Jesus, the King</a:t>
            </a:r>
          </a:p>
        </p:txBody>
      </p:sp>
      <p:sp>
        <p:nvSpPr>
          <p:cNvPr id="4" name="Content Placeholder 3"/>
          <p:cNvSpPr>
            <a:spLocks noGrp="1"/>
          </p:cNvSpPr>
          <p:nvPr>
            <p:ph idx="1"/>
          </p:nvPr>
        </p:nvSpPr>
        <p:spPr/>
        <p:txBody>
          <a:bodyPr/>
          <a:lstStyle/>
          <a:p>
            <a:r>
              <a:rPr lang="en-US" dirty="0"/>
              <a:t>What are some various "presents" we might give to Christ?</a:t>
            </a:r>
          </a:p>
          <a:p>
            <a:r>
              <a:rPr lang="en-US" dirty="0"/>
              <a:t>What do these verses teach us about authentic worship?</a:t>
            </a:r>
          </a:p>
          <a:p>
            <a:r>
              <a:rPr lang="en-US" dirty="0"/>
              <a:t>What are some ways we can best express worship of Jesus? </a:t>
            </a:r>
          </a:p>
          <a:p>
            <a:endParaRPr lang="en-US" dirty="0"/>
          </a:p>
        </p:txBody>
      </p:sp>
    </p:spTree>
    <p:extLst>
      <p:ext uri="{BB962C8B-B14F-4D97-AF65-F5344CB8AC3E}">
        <p14:creationId xmlns:p14="http://schemas.microsoft.com/office/powerpoint/2010/main" val="376603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lstStyle/>
          <a:p>
            <a:r>
              <a:rPr lang="en-US" dirty="0"/>
              <a:t>Look. </a:t>
            </a:r>
          </a:p>
          <a:p>
            <a:pPr lvl="1"/>
            <a:r>
              <a:rPr lang="en-US" dirty="0"/>
              <a:t>Slow down and reflect on some aspects of God’s beauty in creation. </a:t>
            </a:r>
          </a:p>
          <a:p>
            <a:pPr lvl="1"/>
            <a:r>
              <a:rPr lang="en-US" dirty="0"/>
              <a:t>As you see something in God’s handiwork, like a star, let God lead you to worship Christ. </a:t>
            </a:r>
          </a:p>
          <a:p>
            <a:pPr lvl="1"/>
            <a:r>
              <a:rPr lang="en-US" dirty="0"/>
              <a:t>Look for ways to pursue worshiping God.</a:t>
            </a:r>
          </a:p>
          <a:p>
            <a:endParaRPr lang="en-US" dirty="0"/>
          </a:p>
        </p:txBody>
      </p:sp>
    </p:spTree>
    <p:extLst>
      <p:ext uri="{BB962C8B-B14F-4D97-AF65-F5344CB8AC3E}">
        <p14:creationId xmlns:p14="http://schemas.microsoft.com/office/powerpoint/2010/main" val="3604568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p:txBody>
          <a:bodyPr/>
          <a:lstStyle/>
          <a:p>
            <a:r>
              <a:rPr lang="en-US" dirty="0"/>
              <a:t>Invite. </a:t>
            </a:r>
          </a:p>
          <a:p>
            <a:pPr lvl="1"/>
            <a:r>
              <a:rPr lang="en-US" dirty="0"/>
              <a:t>Invite others to join you in worshiping the King. </a:t>
            </a:r>
          </a:p>
          <a:p>
            <a:pPr lvl="1"/>
            <a:r>
              <a:rPr lang="en-US" dirty="0"/>
              <a:t>One way to start is by bringing them to your Bible study group. </a:t>
            </a:r>
          </a:p>
          <a:p>
            <a:pPr lvl="1"/>
            <a:r>
              <a:rPr lang="en-US" dirty="0"/>
              <a:t>Encourage their participation and let them find Christ as they meet and worship with others.</a:t>
            </a:r>
          </a:p>
          <a:p>
            <a:pPr lvl="1"/>
            <a:endParaRPr lang="en-US" dirty="0"/>
          </a:p>
        </p:txBody>
      </p:sp>
    </p:spTree>
    <p:extLst>
      <p:ext uri="{BB962C8B-B14F-4D97-AF65-F5344CB8AC3E}">
        <p14:creationId xmlns:p14="http://schemas.microsoft.com/office/powerpoint/2010/main" val="1248441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838200" y="2051537"/>
            <a:ext cx="10515600" cy="4125425"/>
          </a:xfrm>
        </p:spPr>
        <p:txBody>
          <a:bodyPr/>
          <a:lstStyle/>
          <a:p>
            <a:r>
              <a:rPr lang="en-US" dirty="0"/>
              <a:t>Give. </a:t>
            </a:r>
          </a:p>
          <a:p>
            <a:pPr lvl="1"/>
            <a:r>
              <a:rPr lang="en-US" dirty="0"/>
              <a:t>Just as the wise men gave gifts to the King, we also express our worship though giving. </a:t>
            </a:r>
          </a:p>
          <a:p>
            <a:pPr lvl="1"/>
            <a:r>
              <a:rPr lang="en-US" dirty="0"/>
              <a:t>Make a commitment to give toward the ministry and mission of His kingdom’s work.</a:t>
            </a:r>
          </a:p>
          <a:p>
            <a:pPr lvl="1"/>
            <a:endParaRPr lang="en-US" dirty="0"/>
          </a:p>
        </p:txBody>
      </p:sp>
    </p:spTree>
    <p:extLst>
      <p:ext uri="{BB962C8B-B14F-4D97-AF65-F5344CB8AC3E}">
        <p14:creationId xmlns:p14="http://schemas.microsoft.com/office/powerpoint/2010/main" val="3394536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stretch>
            <a:fillRect/>
          </a:stretch>
        </p:blipFill>
        <p:spPr>
          <a:xfrm>
            <a:off x="2196935" y="1163782"/>
            <a:ext cx="8202632" cy="39372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3598223" y="5498275"/>
            <a:ext cx="5106390" cy="461665"/>
          </a:xfrm>
          <a:prstGeom prst="rect">
            <a:avLst/>
          </a:prstGeom>
          <a:noFill/>
        </p:spPr>
        <p:txBody>
          <a:bodyPr wrap="square" rtlCol="0">
            <a:spAutoFit/>
          </a:bodyPr>
          <a:lstStyle/>
          <a:p>
            <a:pPr algn="ctr"/>
            <a:r>
              <a:rPr lang="en-US" sz="2400" dirty="0" smtClean="0">
                <a:hlinkClick r:id="rId2"/>
              </a:rPr>
              <a:t>View Video</a:t>
            </a:r>
            <a:endParaRPr lang="en-US" sz="2400" dirty="0"/>
          </a:p>
        </p:txBody>
      </p:sp>
    </p:spTree>
    <p:extLst>
      <p:ext uri="{BB962C8B-B14F-4D97-AF65-F5344CB8AC3E}">
        <p14:creationId xmlns:p14="http://schemas.microsoft.com/office/powerpoint/2010/main" val="3776415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music note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430" y="2848708"/>
            <a:ext cx="7983415" cy="22239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65125"/>
            <a:ext cx="10515600" cy="1029921"/>
          </a:xfrm>
        </p:spPr>
        <p:txBody>
          <a:bodyPr/>
          <a:lstStyle/>
          <a:p>
            <a:r>
              <a:rPr lang="en-US" dirty="0" smtClean="0"/>
              <a:t>Family Activities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8278" y="3768969"/>
            <a:ext cx="5345722" cy="2672861"/>
          </a:xfrm>
          <a:prstGeom prst="rect">
            <a:avLst/>
          </a:prstGeom>
          <a:ln>
            <a:noFill/>
          </a:ln>
          <a:effectLst>
            <a:outerShdw blurRad="292100" dist="139700" dir="2700000" algn="tl" rotWithShape="0">
              <a:srgbClr val="333333">
                <a:alpha val="65000"/>
              </a:srgbClr>
            </a:outerShdw>
          </a:effectLst>
        </p:spPr>
      </p:pic>
      <p:sp>
        <p:nvSpPr>
          <p:cNvPr id="5" name="Rounded Rectangular Callout 4"/>
          <p:cNvSpPr/>
          <p:nvPr/>
        </p:nvSpPr>
        <p:spPr>
          <a:xfrm>
            <a:off x="914401" y="1359876"/>
            <a:ext cx="4360984" cy="832338"/>
          </a:xfrm>
          <a:prstGeom prst="wedgeRoundRectCallout">
            <a:avLst>
              <a:gd name="adj1" fmla="val 29909"/>
              <a:gd name="adj2" fmla="val 24419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We three kings of orient are …</a:t>
            </a:r>
            <a:endParaRPr lang="en-US" sz="2400" dirty="0"/>
          </a:p>
        </p:txBody>
      </p:sp>
      <p:sp>
        <p:nvSpPr>
          <p:cNvPr id="6" name="Rounded Rectangular Callout 5"/>
          <p:cNvSpPr/>
          <p:nvPr/>
        </p:nvSpPr>
        <p:spPr>
          <a:xfrm>
            <a:off x="2239109" y="2414953"/>
            <a:ext cx="4454770" cy="832338"/>
          </a:xfrm>
          <a:prstGeom prst="wedgeRoundRectCallout">
            <a:avLst>
              <a:gd name="adj1" fmla="val 34287"/>
              <a:gd name="adj2" fmla="val 14559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 recommending to you ...</a:t>
            </a:r>
            <a:endParaRPr lang="en-US" sz="2400" dirty="0"/>
          </a:p>
        </p:txBody>
      </p:sp>
      <p:sp>
        <p:nvSpPr>
          <p:cNvPr id="7" name="Rounded Rectangular Callout 6"/>
          <p:cNvSpPr/>
          <p:nvPr/>
        </p:nvSpPr>
        <p:spPr>
          <a:xfrm>
            <a:off x="6459416" y="1535724"/>
            <a:ext cx="5462953" cy="1488830"/>
          </a:xfrm>
          <a:prstGeom prst="wedgeRoundRectCallout">
            <a:avLst>
              <a:gd name="adj1" fmla="val -13845"/>
              <a:gd name="adj2" fmla="val 10156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Family Activities at</a:t>
            </a:r>
            <a:br>
              <a:rPr lang="en-US" sz="2400" dirty="0" smtClean="0"/>
            </a:br>
            <a:r>
              <a:rPr lang="en-US" sz="2400" u="sng" dirty="0">
                <a:hlinkClick r:id="rId4"/>
              </a:rPr>
              <a:t>https://</a:t>
            </a:r>
            <a:r>
              <a:rPr lang="en-US" sz="2400" u="sng" dirty="0" smtClean="0">
                <a:hlinkClick r:id="rId4"/>
              </a:rPr>
              <a:t>tinyurl.com/ycxa6mgv</a:t>
            </a:r>
            <a:r>
              <a:rPr lang="en-US" sz="2400" dirty="0" smtClean="0"/>
              <a:t> ... puzzles, color pages, videos … and more</a:t>
            </a:r>
          </a:p>
        </p:txBody>
      </p:sp>
    </p:spTree>
    <p:extLst>
      <p:ext uri="{BB962C8B-B14F-4D97-AF65-F5344CB8AC3E}">
        <p14:creationId xmlns:p14="http://schemas.microsoft.com/office/powerpoint/2010/main" val="3197266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Wise Men’s Worship</a:t>
            </a:r>
            <a:endParaRPr lang="en-US" dirty="0"/>
          </a:p>
        </p:txBody>
      </p:sp>
      <p:sp>
        <p:nvSpPr>
          <p:cNvPr id="3" name="Subtitle 2"/>
          <p:cNvSpPr>
            <a:spLocks noGrp="1"/>
          </p:cNvSpPr>
          <p:nvPr>
            <p:ph type="subTitle" idx="1"/>
          </p:nvPr>
        </p:nvSpPr>
        <p:spPr/>
        <p:txBody>
          <a:bodyPr/>
          <a:lstStyle/>
          <a:p>
            <a:r>
              <a:rPr lang="en-US" dirty="0" smtClean="0"/>
              <a:t>January 6</a:t>
            </a:r>
            <a:endParaRPr lang="en-US" dirty="0"/>
          </a:p>
        </p:txBody>
      </p:sp>
    </p:spTree>
    <p:extLst>
      <p:ext uri="{BB962C8B-B14F-4D97-AF65-F5344CB8AC3E}">
        <p14:creationId xmlns:p14="http://schemas.microsoft.com/office/powerpoint/2010/main" val="3099165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this …</a:t>
            </a:r>
            <a:endParaRPr lang="en-US" dirty="0"/>
          </a:p>
        </p:txBody>
      </p:sp>
      <p:sp>
        <p:nvSpPr>
          <p:cNvPr id="3" name="Content Placeholder 2"/>
          <p:cNvSpPr>
            <a:spLocks noGrp="1"/>
          </p:cNvSpPr>
          <p:nvPr>
            <p:ph idx="1"/>
          </p:nvPr>
        </p:nvSpPr>
        <p:spPr/>
        <p:txBody>
          <a:bodyPr/>
          <a:lstStyle/>
          <a:p>
            <a:r>
              <a:rPr lang="en-US" dirty="0"/>
              <a:t>What was our favorite gift to </a:t>
            </a:r>
            <a:r>
              <a:rPr lang="en-US" i="1" dirty="0"/>
              <a:t>give</a:t>
            </a:r>
            <a:r>
              <a:rPr lang="en-US" dirty="0"/>
              <a:t> this Christmas?</a:t>
            </a:r>
          </a:p>
          <a:p>
            <a:r>
              <a:rPr lang="en-US" dirty="0">
                <a:solidFill>
                  <a:srgbClr val="C00000"/>
                </a:solidFill>
              </a:rPr>
              <a:t>Today we will discover some things about the original Christmas gift givers and the gifts they delivered to Jesus.</a:t>
            </a:r>
          </a:p>
          <a:p>
            <a:pPr lvl="1"/>
            <a:r>
              <a:rPr lang="en-US" dirty="0">
                <a:solidFill>
                  <a:srgbClr val="C00000"/>
                </a:solidFill>
              </a:rPr>
              <a:t>We study the Magi, the Wise Men</a:t>
            </a:r>
          </a:p>
          <a:p>
            <a:pPr lvl="1"/>
            <a:r>
              <a:rPr lang="en-US" dirty="0">
                <a:solidFill>
                  <a:srgbClr val="C00000"/>
                </a:solidFill>
              </a:rPr>
              <a:t>Their gifts were significant and showed their worship</a:t>
            </a:r>
          </a:p>
          <a:p>
            <a:endParaRPr lang="en-US" dirty="0"/>
          </a:p>
        </p:txBody>
      </p:sp>
      <p:grpSp>
        <p:nvGrpSpPr>
          <p:cNvPr id="4" name="Group 3"/>
          <p:cNvGrpSpPr/>
          <p:nvPr/>
        </p:nvGrpSpPr>
        <p:grpSpPr>
          <a:xfrm>
            <a:off x="1339799" y="2198771"/>
            <a:ext cx="10852201" cy="3908966"/>
            <a:chOff x="1339799" y="2138810"/>
            <a:chExt cx="10852201" cy="3908966"/>
          </a:xfrm>
        </p:grpSpPr>
        <p:pic>
          <p:nvPicPr>
            <p:cNvPr id="1026" name="Picture 2" descr="Image result for christmas gif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799" y="3942941"/>
              <a:ext cx="3157251" cy="21048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christmas gif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969" y="2848132"/>
              <a:ext cx="3069202" cy="27248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Image result for christmas gift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4189" y="2138810"/>
              <a:ext cx="4367811" cy="2952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9532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international travelers</a:t>
            </a:r>
            <a:r>
              <a:rPr lang="en-US" dirty="0" smtClean="0"/>
              <a:t>.</a:t>
            </a:r>
            <a:endParaRPr lang="en-US" dirty="0"/>
          </a:p>
        </p:txBody>
      </p:sp>
      <p:sp>
        <p:nvSpPr>
          <p:cNvPr id="3" name="Content Placeholder 2"/>
          <p:cNvSpPr>
            <a:spLocks noGrp="1"/>
          </p:cNvSpPr>
          <p:nvPr>
            <p:ph idx="1"/>
          </p:nvPr>
        </p:nvSpPr>
        <p:spPr/>
        <p:txBody>
          <a:bodyPr/>
          <a:lstStyle/>
          <a:p>
            <a:pPr marL="0" indent="0" algn="ctr">
              <a:buNone/>
            </a:pPr>
            <a:r>
              <a:rPr lang="en-US" dirty="0"/>
              <a:t>Matthew 2:1-6 (NIV)  After Jesus was born in Bethlehem in Judea, during the time of King Herod, Magi from the east came to Jerusalem 2  and asked, "Where is the one who has been born king of the Jews? We saw his star in the east and have come to worship him." 3  When King Herod heard this he was disturbed, and all Jerusalem with him. 4  When he had called </a:t>
            </a:r>
            <a:endParaRPr lang="en-US" dirty="0"/>
          </a:p>
        </p:txBody>
      </p:sp>
    </p:spTree>
    <p:extLst>
      <p:ext uri="{BB962C8B-B14F-4D97-AF65-F5344CB8AC3E}">
        <p14:creationId xmlns:p14="http://schemas.microsoft.com/office/powerpoint/2010/main" val="408730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international travelers</a:t>
            </a:r>
            <a:r>
              <a:rPr lang="en-US" dirty="0" smtClean="0"/>
              <a:t>.</a:t>
            </a:r>
            <a:endParaRPr lang="en-US" dirty="0"/>
          </a:p>
        </p:txBody>
      </p:sp>
      <p:sp>
        <p:nvSpPr>
          <p:cNvPr id="3" name="Content Placeholder 2"/>
          <p:cNvSpPr>
            <a:spLocks noGrp="1"/>
          </p:cNvSpPr>
          <p:nvPr>
            <p:ph idx="1"/>
          </p:nvPr>
        </p:nvSpPr>
        <p:spPr>
          <a:xfrm>
            <a:off x="838200" y="1649779"/>
            <a:ext cx="10515600" cy="4351338"/>
          </a:xfrm>
        </p:spPr>
        <p:txBody>
          <a:bodyPr/>
          <a:lstStyle/>
          <a:p>
            <a:pPr marL="0" indent="0" algn="ctr">
              <a:buNone/>
            </a:pPr>
            <a:r>
              <a:rPr lang="en-US" dirty="0"/>
              <a:t>together all the people's chief priests and teachers of the law, he asked them where the Christ was to be born. 5  "In Bethlehem in Judea," they replied, "for this is what the prophet has written: 6  "'But you, Bethlehem, in the land of Judah, are by no means least among the rulers of Judah; for out of you will come a ruler who will be the shepherd of my people Israel.'"</a:t>
            </a:r>
            <a:endParaRPr lang="en-US" dirty="0"/>
          </a:p>
        </p:txBody>
      </p:sp>
      <p:pic>
        <p:nvPicPr>
          <p:cNvPr id="4" name="Picture 3"/>
          <p:cNvPicPr>
            <a:picLocks noChangeAspect="1"/>
          </p:cNvPicPr>
          <p:nvPr/>
        </p:nvPicPr>
        <p:blipFill>
          <a:blip r:embed="rId2"/>
          <a:stretch>
            <a:fillRect/>
          </a:stretch>
        </p:blipFill>
        <p:spPr>
          <a:xfrm>
            <a:off x="4934821" y="5920154"/>
            <a:ext cx="2228571" cy="3322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071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Supreme Ruler</a:t>
            </a:r>
            <a:endParaRPr lang="en-US" dirty="0"/>
          </a:p>
        </p:txBody>
      </p:sp>
      <p:sp>
        <p:nvSpPr>
          <p:cNvPr id="3" name="Content Placeholder 2"/>
          <p:cNvSpPr>
            <a:spLocks noGrp="1"/>
          </p:cNvSpPr>
          <p:nvPr>
            <p:ph idx="1"/>
          </p:nvPr>
        </p:nvSpPr>
        <p:spPr>
          <a:xfrm>
            <a:off x="838200" y="1684948"/>
            <a:ext cx="10515600" cy="4351338"/>
          </a:xfrm>
        </p:spPr>
        <p:txBody>
          <a:bodyPr/>
          <a:lstStyle/>
          <a:p>
            <a:r>
              <a:rPr lang="en-US" dirty="0"/>
              <a:t>What was extraordinary about the visit of these men from the east?</a:t>
            </a:r>
          </a:p>
          <a:p>
            <a:r>
              <a:rPr lang="en-US" dirty="0"/>
              <a:t>The Magi knew of the king of the Jews because of the special star they saw, what did the </a:t>
            </a:r>
            <a:r>
              <a:rPr lang="en-US" i="1" dirty="0"/>
              <a:t>not</a:t>
            </a:r>
            <a:r>
              <a:rPr lang="en-US" dirty="0"/>
              <a:t> know?</a:t>
            </a:r>
          </a:p>
          <a:p>
            <a:r>
              <a:rPr lang="en-US" dirty="0"/>
              <a:t>How did King Herod react to the visit of the Magi?  </a:t>
            </a:r>
          </a:p>
          <a:p>
            <a:r>
              <a:rPr lang="en-US" dirty="0"/>
              <a:t>Why was a powerful king disturbed by the presence of a helpless baby?  </a:t>
            </a:r>
          </a:p>
          <a:p>
            <a:endParaRPr lang="en-US" dirty="0"/>
          </a:p>
        </p:txBody>
      </p:sp>
    </p:spTree>
    <p:extLst>
      <p:ext uri="{BB962C8B-B14F-4D97-AF65-F5344CB8AC3E}">
        <p14:creationId xmlns:p14="http://schemas.microsoft.com/office/powerpoint/2010/main" val="1773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777777"/>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Supreme Ruler</a:t>
            </a:r>
          </a:p>
        </p:txBody>
      </p:sp>
      <p:sp>
        <p:nvSpPr>
          <p:cNvPr id="3" name="Content Placeholder 2"/>
          <p:cNvSpPr>
            <a:spLocks noGrp="1"/>
          </p:cNvSpPr>
          <p:nvPr>
            <p:ph idx="1"/>
          </p:nvPr>
        </p:nvSpPr>
        <p:spPr/>
        <p:txBody>
          <a:bodyPr/>
          <a:lstStyle/>
          <a:p>
            <a:r>
              <a:rPr lang="en-US" dirty="0"/>
              <a:t>Herod felt that the Baby Jesus (the potential king) was in competition with him.  Actually, Herod was in competition with God, </a:t>
            </a:r>
            <a:r>
              <a:rPr lang="en-US" dirty="0" smtClean="0"/>
              <a:t>Himself</a:t>
            </a:r>
            <a:r>
              <a:rPr lang="en-US" dirty="0"/>
              <a:t> </a:t>
            </a:r>
            <a:r>
              <a:rPr lang="en-US" dirty="0" smtClean="0"/>
              <a:t>… </a:t>
            </a:r>
          </a:p>
          <a:p>
            <a:pPr lvl="1"/>
            <a:r>
              <a:rPr lang="en-US" dirty="0" smtClean="0"/>
              <a:t>How </a:t>
            </a:r>
            <a:r>
              <a:rPr lang="en-US" dirty="0"/>
              <a:t>can we tell if someone or something is in competition, vying for God’s position of ruler in our lives?</a:t>
            </a:r>
          </a:p>
          <a:p>
            <a:endParaRPr lang="en-US" dirty="0"/>
          </a:p>
        </p:txBody>
      </p:sp>
      <p:pic>
        <p:nvPicPr>
          <p:cNvPr id="2052" name="Picture 4" descr="Image result for new car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553" y="4337538"/>
            <a:ext cx="3399601" cy="22575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Image result for ski boat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241" y="4692480"/>
            <a:ext cx="2383353" cy="15324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26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Supreme Ruler</a:t>
            </a:r>
          </a:p>
        </p:txBody>
      </p:sp>
      <p:sp>
        <p:nvSpPr>
          <p:cNvPr id="3" name="Content Placeholder 2"/>
          <p:cNvSpPr>
            <a:spLocks noGrp="1"/>
          </p:cNvSpPr>
          <p:nvPr>
            <p:ph idx="1"/>
          </p:nvPr>
        </p:nvSpPr>
        <p:spPr/>
        <p:txBody>
          <a:bodyPr/>
          <a:lstStyle/>
          <a:p>
            <a:r>
              <a:rPr lang="en-US" dirty="0"/>
              <a:t>If the scholars knew </a:t>
            </a:r>
            <a:r>
              <a:rPr lang="en-US" i="1" dirty="0"/>
              <a:t>what the scriptures said</a:t>
            </a:r>
            <a:r>
              <a:rPr lang="en-US" dirty="0"/>
              <a:t> about the promised Messiah, why do you think they did not go worship Him themselves?</a:t>
            </a:r>
          </a:p>
          <a:p>
            <a:r>
              <a:rPr lang="en-US" dirty="0"/>
              <a:t>They missed the Truth God had placed in scripture.  What are some things we can do so we do not miss Truth God wants us to know as we study His Word?</a:t>
            </a:r>
          </a:p>
          <a:p>
            <a:endParaRPr lang="en-US" dirty="0"/>
          </a:p>
        </p:txBody>
      </p:sp>
    </p:spTree>
    <p:extLst>
      <p:ext uri="{BB962C8B-B14F-4D97-AF65-F5344CB8AC3E}">
        <p14:creationId xmlns:p14="http://schemas.microsoft.com/office/powerpoint/2010/main" val="233076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Herod’s scheme</a:t>
            </a:r>
            <a:r>
              <a:rPr lang="en-US" dirty="0" smtClean="0"/>
              <a:t>.</a:t>
            </a:r>
            <a:endParaRPr lang="en-US" dirty="0"/>
          </a:p>
        </p:txBody>
      </p:sp>
      <p:sp>
        <p:nvSpPr>
          <p:cNvPr id="3" name="Content Placeholder 2"/>
          <p:cNvSpPr>
            <a:spLocks noGrp="1"/>
          </p:cNvSpPr>
          <p:nvPr>
            <p:ph idx="1"/>
          </p:nvPr>
        </p:nvSpPr>
        <p:spPr>
          <a:xfrm>
            <a:off x="1248507" y="1638056"/>
            <a:ext cx="9396046" cy="4351338"/>
          </a:xfrm>
        </p:spPr>
        <p:txBody>
          <a:bodyPr/>
          <a:lstStyle/>
          <a:p>
            <a:pPr marL="0" indent="0" algn="ctr">
              <a:buNone/>
            </a:pPr>
            <a:r>
              <a:rPr lang="en-US" dirty="0"/>
              <a:t>Matthew 2:7-8 (NIV) Then Herod called the Magi secretly and found out from them the exact time the star had appeared. 8  He sent them to Bethlehem and said, "Go and make a careful search for the child. As soon as you find him, report to me, so that I too may go and worship him."</a:t>
            </a:r>
          </a:p>
          <a:p>
            <a:pPr marL="0" indent="0" algn="ctr">
              <a:buNone/>
            </a:pPr>
            <a:endParaRPr lang="en-US" dirty="0"/>
          </a:p>
        </p:txBody>
      </p:sp>
      <p:pic>
        <p:nvPicPr>
          <p:cNvPr id="4" name="Picture 3"/>
          <p:cNvPicPr>
            <a:picLocks noChangeAspect="1"/>
          </p:cNvPicPr>
          <p:nvPr/>
        </p:nvPicPr>
        <p:blipFill>
          <a:blip r:embed="rId2"/>
          <a:stretch>
            <a:fillRect/>
          </a:stretch>
        </p:blipFill>
        <p:spPr>
          <a:xfrm>
            <a:off x="4946544" y="5638800"/>
            <a:ext cx="2228571" cy="3322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5035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9D6C060-DF19-4BCE-900F-B10A1367196D}" vid="{712B9EBD-A77D-44BD-8EF5-1A4E9BFB8294}"/>
    </a:ext>
  </a:extLst>
</a:theme>
</file>

<file path=docProps/app.xml><?xml version="1.0" encoding="utf-8"?>
<Properties xmlns="http://schemas.openxmlformats.org/officeDocument/2006/extended-properties" xmlns:vt="http://schemas.openxmlformats.org/officeDocument/2006/docPropsVTypes">
  <Template>SS3</Template>
  <TotalTime>96</TotalTime>
  <Words>947</Words>
  <Application>Microsoft Office PowerPoint</Application>
  <PresentationFormat>Widescreen</PresentationFormat>
  <Paragraphs>67</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The Wise Men’s Worship</vt:lpstr>
      <vt:lpstr>PowerPoint Presentation</vt:lpstr>
      <vt:lpstr>Think about this …</vt:lpstr>
      <vt:lpstr>Listen for international travelers.</vt:lpstr>
      <vt:lpstr>Listen for international travelers.</vt:lpstr>
      <vt:lpstr>The Supreme Ruler</vt:lpstr>
      <vt:lpstr>The Supreme Ruler</vt:lpstr>
      <vt:lpstr>The Supreme Ruler</vt:lpstr>
      <vt:lpstr>Listen for Herod’s scheme.</vt:lpstr>
      <vt:lpstr>Some Oppose Jesus’ Rule</vt:lpstr>
      <vt:lpstr>Some Oppose Jesus’ Rule</vt:lpstr>
      <vt:lpstr>Listen for how the Magi worshiped.</vt:lpstr>
      <vt:lpstr>Listen for how the Magi worshiped.</vt:lpstr>
      <vt:lpstr>Worship Jesus, the King</vt:lpstr>
      <vt:lpstr>Worship Jesus, the King</vt:lpstr>
      <vt:lpstr>Worship Jesus, the King</vt:lpstr>
      <vt:lpstr>Application</vt:lpstr>
      <vt:lpstr>Application</vt:lpstr>
      <vt:lpstr>Application</vt:lpstr>
      <vt:lpstr>Family Activities</vt:lpstr>
      <vt:lpstr>The Wise Men’s Worship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Armstrong</dc:creator>
  <cp:lastModifiedBy>Steve Armstrong</cp:lastModifiedBy>
  <cp:revision>10</cp:revision>
  <dcterms:created xsi:type="dcterms:W3CDTF">2018-12-21T15:19:40Z</dcterms:created>
  <dcterms:modified xsi:type="dcterms:W3CDTF">2018-12-21T16:55:58Z</dcterms:modified>
</cp:coreProperties>
</file>