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54" autoAdjust="0"/>
    <p:restoredTop sz="94660"/>
  </p:normalViewPr>
  <p:slideViewPr>
    <p:cSldViewPr snapToGrid="0">
      <p:cViewPr varScale="1">
        <p:scale>
          <a:sx n="69" d="100"/>
          <a:sy n="69" d="100"/>
        </p:scale>
        <p:origin x="72" y="4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3/26/2021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3/26/2021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3/26/2021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9000" b="-3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2000"/>
                </a:schemeClr>
              </a:gs>
              <a:gs pos="83000">
                <a:schemeClr val="accent1">
                  <a:lumMod val="45000"/>
                  <a:lumOff val="55000"/>
                  <a:alpha val="81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4712" y="1825625"/>
            <a:ext cx="10289088"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3/26/2021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tinyurl.com/fbu3skk2" TargetMode="External"/><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67k8h4g3"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Work of the </a:t>
            </a:r>
            <a:br>
              <a:rPr lang="en-US" dirty="0"/>
            </a:br>
            <a:r>
              <a:rPr lang="en-US" dirty="0"/>
              <a:t>Holy Spirit</a:t>
            </a:r>
          </a:p>
        </p:txBody>
      </p:sp>
      <p:sp>
        <p:nvSpPr>
          <p:cNvPr id="3" name="Subtitle 2"/>
          <p:cNvSpPr>
            <a:spLocks noGrp="1"/>
          </p:cNvSpPr>
          <p:nvPr>
            <p:ph type="subTitle" idx="1"/>
          </p:nvPr>
        </p:nvSpPr>
        <p:spPr/>
        <p:txBody>
          <a:bodyPr/>
          <a:lstStyle/>
          <a:p>
            <a:endParaRPr lang="en-US" dirty="0"/>
          </a:p>
          <a:p>
            <a:r>
              <a:rPr lang="en-US" dirty="0"/>
              <a:t>April 11</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D794F-047A-4205-8231-F271F83BB6CF}"/>
              </a:ext>
            </a:extLst>
          </p:cNvPr>
          <p:cNvSpPr>
            <a:spLocks noGrp="1"/>
          </p:cNvSpPr>
          <p:nvPr>
            <p:ph type="title"/>
          </p:nvPr>
        </p:nvSpPr>
        <p:spPr/>
        <p:txBody>
          <a:bodyPr/>
          <a:lstStyle/>
          <a:p>
            <a:r>
              <a:rPr lang="en-US" dirty="0"/>
              <a:t>The Holy Spirit Convicts/Convinces</a:t>
            </a:r>
          </a:p>
        </p:txBody>
      </p:sp>
      <p:sp>
        <p:nvSpPr>
          <p:cNvPr id="3" name="Content Placeholder 2">
            <a:extLst>
              <a:ext uri="{FF2B5EF4-FFF2-40B4-BE49-F238E27FC236}">
                <a16:creationId xmlns:a16="http://schemas.microsoft.com/office/drawing/2014/main" id="{7F55F9E3-9FA3-4239-AAFA-7CC53B89720E}"/>
              </a:ext>
            </a:extLst>
          </p:cNvPr>
          <p:cNvSpPr>
            <a:spLocks noGrp="1"/>
          </p:cNvSpPr>
          <p:nvPr>
            <p:ph idx="1"/>
          </p:nvPr>
        </p:nvSpPr>
        <p:spPr>
          <a:xfrm>
            <a:off x="1064712" y="1825624"/>
            <a:ext cx="10289088" cy="4537075"/>
          </a:xfrm>
        </p:spPr>
        <p:txBody>
          <a:bodyPr>
            <a:normAutofit/>
          </a:bodyPr>
          <a:lstStyle/>
          <a:p>
            <a:r>
              <a:rPr lang="en-US" dirty="0"/>
              <a:t>What are some ways the Holy Spirit helps us recognize our sins? </a:t>
            </a:r>
          </a:p>
          <a:p>
            <a:r>
              <a:rPr lang="en-US" dirty="0"/>
              <a:t>Why do </a:t>
            </a:r>
            <a:r>
              <a:rPr lang="en-US" i="1" dirty="0"/>
              <a:t>unbelievers</a:t>
            </a:r>
            <a:r>
              <a:rPr lang="en-US" dirty="0"/>
              <a:t>  resist the convicting work of the Spirit?</a:t>
            </a:r>
          </a:p>
          <a:p>
            <a:r>
              <a:rPr lang="en-US" dirty="0"/>
              <a:t>Why might </a:t>
            </a:r>
            <a:r>
              <a:rPr lang="en-US" i="1" dirty="0"/>
              <a:t>believers</a:t>
            </a:r>
            <a:r>
              <a:rPr lang="en-US" dirty="0"/>
              <a:t> resist the convicting work of the Spirit?</a:t>
            </a:r>
          </a:p>
          <a:p>
            <a:r>
              <a:rPr lang="en-US" dirty="0"/>
              <a:t>Why is it a positive thing to be convicted of your sin?</a:t>
            </a:r>
          </a:p>
        </p:txBody>
      </p:sp>
    </p:spTree>
    <p:extLst>
      <p:ext uri="{BB962C8B-B14F-4D97-AF65-F5344CB8AC3E}">
        <p14:creationId xmlns:p14="http://schemas.microsoft.com/office/powerpoint/2010/main" val="420151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D86EC-AACE-45FB-AAB3-3B8C69B9309E}"/>
              </a:ext>
            </a:extLst>
          </p:cNvPr>
          <p:cNvSpPr>
            <a:spLocks noGrp="1"/>
          </p:cNvSpPr>
          <p:nvPr>
            <p:ph type="title"/>
          </p:nvPr>
        </p:nvSpPr>
        <p:spPr/>
        <p:txBody>
          <a:bodyPr/>
          <a:lstStyle/>
          <a:p>
            <a:pPr algn="l"/>
            <a:r>
              <a:rPr lang="en-US" dirty="0"/>
              <a:t>Listen for other works of the Holy Spirit</a:t>
            </a:r>
          </a:p>
        </p:txBody>
      </p:sp>
      <p:sp>
        <p:nvSpPr>
          <p:cNvPr id="3" name="Content Placeholder 2">
            <a:extLst>
              <a:ext uri="{FF2B5EF4-FFF2-40B4-BE49-F238E27FC236}">
                <a16:creationId xmlns:a16="http://schemas.microsoft.com/office/drawing/2014/main" id="{1046696A-1535-4130-BC89-43685056F910}"/>
              </a:ext>
            </a:extLst>
          </p:cNvPr>
          <p:cNvSpPr>
            <a:spLocks noGrp="1"/>
          </p:cNvSpPr>
          <p:nvPr>
            <p:ph idx="1"/>
          </p:nvPr>
        </p:nvSpPr>
        <p:spPr/>
        <p:txBody>
          <a:bodyPr/>
          <a:lstStyle/>
          <a:p>
            <a:pPr marL="0" indent="0" algn="ctr">
              <a:buNone/>
            </a:pPr>
            <a:r>
              <a:rPr lang="en-US" dirty="0"/>
              <a:t>John 16:12-15 (NIV)  "I have much more to say to you, more than you can now bear.  13  But when he, the Spirit of truth, comes, he will guide you into all truth. He will not speak on his own; he will speak only what he hears, and he will tell you what is yet to come. </a:t>
            </a:r>
          </a:p>
        </p:txBody>
      </p:sp>
    </p:spTree>
    <p:extLst>
      <p:ext uri="{BB962C8B-B14F-4D97-AF65-F5344CB8AC3E}">
        <p14:creationId xmlns:p14="http://schemas.microsoft.com/office/powerpoint/2010/main" val="39667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D86EC-AACE-45FB-AAB3-3B8C69B9309E}"/>
              </a:ext>
            </a:extLst>
          </p:cNvPr>
          <p:cNvSpPr>
            <a:spLocks noGrp="1"/>
          </p:cNvSpPr>
          <p:nvPr>
            <p:ph type="title"/>
          </p:nvPr>
        </p:nvSpPr>
        <p:spPr/>
        <p:txBody>
          <a:bodyPr/>
          <a:lstStyle/>
          <a:p>
            <a:pPr algn="l"/>
            <a:r>
              <a:rPr lang="en-US" dirty="0"/>
              <a:t>Listen for other works of the Holy Spirit</a:t>
            </a:r>
          </a:p>
        </p:txBody>
      </p:sp>
      <p:sp>
        <p:nvSpPr>
          <p:cNvPr id="3" name="Content Placeholder 2">
            <a:extLst>
              <a:ext uri="{FF2B5EF4-FFF2-40B4-BE49-F238E27FC236}">
                <a16:creationId xmlns:a16="http://schemas.microsoft.com/office/drawing/2014/main" id="{1046696A-1535-4130-BC89-43685056F910}"/>
              </a:ext>
            </a:extLst>
          </p:cNvPr>
          <p:cNvSpPr>
            <a:spLocks noGrp="1"/>
          </p:cNvSpPr>
          <p:nvPr>
            <p:ph idx="1"/>
          </p:nvPr>
        </p:nvSpPr>
        <p:spPr>
          <a:xfrm>
            <a:off x="1390650" y="1904999"/>
            <a:ext cx="9410700" cy="4233863"/>
          </a:xfrm>
        </p:spPr>
        <p:txBody>
          <a:bodyPr/>
          <a:lstStyle/>
          <a:p>
            <a:pPr marL="0" indent="0" algn="ctr">
              <a:buNone/>
            </a:pPr>
            <a:r>
              <a:rPr lang="en-US" dirty="0"/>
              <a:t>He will bring glory to me by taking from what is mine and making it known to you.  15  All that belongs to the Father is mine. That is why I said the Spirit will take from what is mine and make it known to you. </a:t>
            </a:r>
          </a:p>
        </p:txBody>
      </p:sp>
      <p:pic>
        <p:nvPicPr>
          <p:cNvPr id="4" name="Picture 3">
            <a:extLst>
              <a:ext uri="{FF2B5EF4-FFF2-40B4-BE49-F238E27FC236}">
                <a16:creationId xmlns:a16="http://schemas.microsoft.com/office/drawing/2014/main" id="{AC5CCFB8-51F2-4522-8208-8D623A26EA4D}"/>
              </a:ext>
            </a:extLst>
          </p:cNvPr>
          <p:cNvPicPr>
            <a:picLocks noChangeAspect="1"/>
          </p:cNvPicPr>
          <p:nvPr/>
        </p:nvPicPr>
        <p:blipFill>
          <a:blip r:embed="rId2"/>
          <a:stretch>
            <a:fillRect/>
          </a:stretch>
        </p:blipFill>
        <p:spPr>
          <a:xfrm>
            <a:off x="5167428" y="5163431"/>
            <a:ext cx="1857143" cy="276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91836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E4A77-7CFB-4E26-936B-34D9E8384FC4}"/>
              </a:ext>
            </a:extLst>
          </p:cNvPr>
          <p:cNvSpPr>
            <a:spLocks noGrp="1"/>
          </p:cNvSpPr>
          <p:nvPr>
            <p:ph type="title"/>
          </p:nvPr>
        </p:nvSpPr>
        <p:spPr/>
        <p:txBody>
          <a:bodyPr/>
          <a:lstStyle/>
          <a:p>
            <a:r>
              <a:rPr lang="en-US" dirty="0"/>
              <a:t>The Spirit Glorifies Jesus</a:t>
            </a:r>
          </a:p>
        </p:txBody>
      </p:sp>
      <p:sp>
        <p:nvSpPr>
          <p:cNvPr id="3" name="Content Placeholder 2">
            <a:extLst>
              <a:ext uri="{FF2B5EF4-FFF2-40B4-BE49-F238E27FC236}">
                <a16:creationId xmlns:a16="http://schemas.microsoft.com/office/drawing/2014/main" id="{D71F5015-4831-40A2-B117-D3DE6E8A60EA}"/>
              </a:ext>
            </a:extLst>
          </p:cNvPr>
          <p:cNvSpPr>
            <a:spLocks noGrp="1"/>
          </p:cNvSpPr>
          <p:nvPr>
            <p:ph idx="1"/>
          </p:nvPr>
        </p:nvSpPr>
        <p:spPr/>
        <p:txBody>
          <a:bodyPr/>
          <a:lstStyle/>
          <a:p>
            <a:r>
              <a:rPr lang="en-US" dirty="0"/>
              <a:t>What work of the Spirit does Jesus identify in verse 13? </a:t>
            </a:r>
          </a:p>
          <a:p>
            <a:r>
              <a:rPr lang="en-US" dirty="0"/>
              <a:t>Whose message does the Spirit declare and to whom does He bring glory? </a:t>
            </a:r>
          </a:p>
          <a:p>
            <a:r>
              <a:rPr lang="en-US" dirty="0"/>
              <a:t>What connection do these verses show between the Father, Son, and Holy Spirit that affirm their oneness and the consistency of their message?</a:t>
            </a:r>
          </a:p>
        </p:txBody>
      </p:sp>
    </p:spTree>
    <p:extLst>
      <p:ext uri="{BB962C8B-B14F-4D97-AF65-F5344CB8AC3E}">
        <p14:creationId xmlns:p14="http://schemas.microsoft.com/office/powerpoint/2010/main" val="8031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76E0-92BF-4DE1-A26B-D5780C6CD1DB}"/>
              </a:ext>
            </a:extLst>
          </p:cNvPr>
          <p:cNvSpPr>
            <a:spLocks noGrp="1"/>
          </p:cNvSpPr>
          <p:nvPr>
            <p:ph type="title"/>
          </p:nvPr>
        </p:nvSpPr>
        <p:spPr/>
        <p:txBody>
          <a:bodyPr/>
          <a:lstStyle/>
          <a:p>
            <a:r>
              <a:rPr lang="en-US" dirty="0"/>
              <a:t>The Spirit Glorifies Jesus</a:t>
            </a:r>
          </a:p>
        </p:txBody>
      </p:sp>
      <p:sp>
        <p:nvSpPr>
          <p:cNvPr id="3" name="Content Placeholder 2">
            <a:extLst>
              <a:ext uri="{FF2B5EF4-FFF2-40B4-BE49-F238E27FC236}">
                <a16:creationId xmlns:a16="http://schemas.microsoft.com/office/drawing/2014/main" id="{660A96E4-8086-44A4-A275-073A0DD03EF3}"/>
              </a:ext>
            </a:extLst>
          </p:cNvPr>
          <p:cNvSpPr>
            <a:spLocks noGrp="1"/>
          </p:cNvSpPr>
          <p:nvPr>
            <p:ph idx="1"/>
          </p:nvPr>
        </p:nvSpPr>
        <p:spPr/>
        <p:txBody>
          <a:bodyPr/>
          <a:lstStyle/>
          <a:p>
            <a:r>
              <a:rPr lang="en-US" dirty="0"/>
              <a:t>How does the Holy Spirit guide believers into all truth?</a:t>
            </a:r>
          </a:p>
          <a:p>
            <a:r>
              <a:rPr lang="en-US" dirty="0"/>
              <a:t>Verse 14 speaks of the Spirit’s task to glorify Jesus.  Why is it so important that the Spirit always points to Jesus?</a:t>
            </a:r>
          </a:p>
        </p:txBody>
      </p:sp>
    </p:spTree>
    <p:extLst>
      <p:ext uri="{BB962C8B-B14F-4D97-AF65-F5344CB8AC3E}">
        <p14:creationId xmlns:p14="http://schemas.microsoft.com/office/powerpoint/2010/main" val="225562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921D-6970-4079-A0ED-0A506584843E}"/>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FB752714-58D3-4EF0-8488-D4645F58B410}"/>
              </a:ext>
            </a:extLst>
          </p:cNvPr>
          <p:cNvSpPr>
            <a:spLocks noGrp="1"/>
          </p:cNvSpPr>
          <p:nvPr>
            <p:ph idx="1"/>
          </p:nvPr>
        </p:nvSpPr>
        <p:spPr>
          <a:xfrm>
            <a:off x="1064712" y="2071687"/>
            <a:ext cx="10289088" cy="4105275"/>
          </a:xfrm>
        </p:spPr>
        <p:txBody>
          <a:bodyPr/>
          <a:lstStyle/>
          <a:p>
            <a:r>
              <a:rPr lang="en-US" dirty="0"/>
              <a:t>Confess. </a:t>
            </a:r>
          </a:p>
          <a:p>
            <a:pPr lvl="1"/>
            <a:r>
              <a:rPr lang="en-US" dirty="0"/>
              <a:t>The Holy Spirit comes alongside us to convict us of sin. </a:t>
            </a:r>
          </a:p>
          <a:p>
            <a:pPr lvl="1"/>
            <a:r>
              <a:rPr lang="en-US" dirty="0"/>
              <a:t>If He is convicting you of an </a:t>
            </a:r>
            <a:br>
              <a:rPr lang="en-US" dirty="0"/>
            </a:br>
            <a:r>
              <a:rPr lang="en-US" dirty="0"/>
              <a:t>unconfessed sin, take a few </a:t>
            </a:r>
            <a:br>
              <a:rPr lang="en-US" dirty="0"/>
            </a:br>
            <a:r>
              <a:rPr lang="en-US" dirty="0"/>
              <a:t>minutes on your knees </a:t>
            </a:r>
            <a:br>
              <a:rPr lang="en-US" dirty="0"/>
            </a:br>
            <a:r>
              <a:rPr lang="en-US" dirty="0"/>
              <a:t>repent of that sin.</a:t>
            </a:r>
          </a:p>
          <a:p>
            <a:endParaRPr lang="en-US" dirty="0"/>
          </a:p>
        </p:txBody>
      </p:sp>
      <p:pic>
        <p:nvPicPr>
          <p:cNvPr id="5" name="Picture 4" descr="Shape&#10;&#10;Description automatically generated with low confidence">
            <a:extLst>
              <a:ext uri="{FF2B5EF4-FFF2-40B4-BE49-F238E27FC236}">
                <a16:creationId xmlns:a16="http://schemas.microsoft.com/office/drawing/2014/main" id="{D0AB6C98-5DFA-4E0C-A79D-FF26608810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2220" y="3429000"/>
            <a:ext cx="2238981" cy="30618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29694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921D-6970-4079-A0ED-0A506584843E}"/>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FB752714-58D3-4EF0-8488-D4645F58B410}"/>
              </a:ext>
            </a:extLst>
          </p:cNvPr>
          <p:cNvSpPr>
            <a:spLocks noGrp="1"/>
          </p:cNvSpPr>
          <p:nvPr>
            <p:ph idx="1"/>
          </p:nvPr>
        </p:nvSpPr>
        <p:spPr>
          <a:xfrm>
            <a:off x="1064712" y="2071687"/>
            <a:ext cx="10289088" cy="4105275"/>
          </a:xfrm>
        </p:spPr>
        <p:txBody>
          <a:bodyPr/>
          <a:lstStyle/>
          <a:p>
            <a:r>
              <a:rPr lang="en-US" dirty="0"/>
              <a:t>Submit. </a:t>
            </a:r>
          </a:p>
          <a:p>
            <a:pPr lvl="1"/>
            <a:r>
              <a:rPr lang="en-US" dirty="0"/>
              <a:t>Allow the Holy Spirit to fill you </a:t>
            </a:r>
            <a:br>
              <a:rPr lang="en-US" dirty="0"/>
            </a:br>
            <a:r>
              <a:rPr lang="en-US" dirty="0"/>
              <a:t>and have control of your life. </a:t>
            </a:r>
          </a:p>
          <a:p>
            <a:pPr lvl="1"/>
            <a:r>
              <a:rPr lang="en-US" dirty="0"/>
              <a:t>Lean on Him to guide </a:t>
            </a:r>
            <a:br>
              <a:rPr lang="en-US" dirty="0"/>
            </a:br>
            <a:r>
              <a:rPr lang="en-US" dirty="0"/>
              <a:t>your steps.</a:t>
            </a:r>
          </a:p>
          <a:p>
            <a:endParaRPr lang="en-US" dirty="0"/>
          </a:p>
        </p:txBody>
      </p:sp>
      <p:pic>
        <p:nvPicPr>
          <p:cNvPr id="5" name="Picture 4" descr="Shape, circle&#10;&#10;Description automatically generated">
            <a:extLst>
              <a:ext uri="{FF2B5EF4-FFF2-40B4-BE49-F238E27FC236}">
                <a16:creationId xmlns:a16="http://schemas.microsoft.com/office/drawing/2014/main" id="{B9A68501-D361-4D90-A575-8B7FD5062371}"/>
              </a:ext>
            </a:extLst>
          </p:cNvPr>
          <p:cNvPicPr>
            <a:picLocks noChangeAspect="1"/>
          </p:cNvPicPr>
          <p:nvPr/>
        </p:nvPicPr>
        <p:blipFill rotWithShape="1">
          <a:blip r:embed="rId2">
            <a:extLst>
              <a:ext uri="{28A0092B-C50C-407E-A947-70E740481C1C}">
                <a14:useLocalDpi xmlns:a14="http://schemas.microsoft.com/office/drawing/2010/main" val="0"/>
              </a:ext>
            </a:extLst>
          </a:blip>
          <a:srcRect l="50000"/>
          <a:stretch/>
        </p:blipFill>
        <p:spPr>
          <a:xfrm>
            <a:off x="7696199" y="2071687"/>
            <a:ext cx="2857143" cy="34857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31022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921D-6970-4079-A0ED-0A506584843E}"/>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FB752714-58D3-4EF0-8488-D4645F58B410}"/>
              </a:ext>
            </a:extLst>
          </p:cNvPr>
          <p:cNvSpPr>
            <a:spLocks noGrp="1"/>
          </p:cNvSpPr>
          <p:nvPr>
            <p:ph idx="1"/>
          </p:nvPr>
        </p:nvSpPr>
        <p:spPr>
          <a:xfrm>
            <a:off x="1064712" y="2057399"/>
            <a:ext cx="10289088" cy="4119563"/>
          </a:xfrm>
        </p:spPr>
        <p:txBody>
          <a:bodyPr/>
          <a:lstStyle/>
          <a:p>
            <a:r>
              <a:rPr lang="en-US" dirty="0"/>
              <a:t>Share. </a:t>
            </a:r>
          </a:p>
          <a:p>
            <a:pPr lvl="1"/>
            <a:r>
              <a:rPr lang="en-US" dirty="0"/>
              <a:t>Allow the Holy Spirit to use you to talk about Jesus with another person. </a:t>
            </a:r>
          </a:p>
          <a:p>
            <a:pPr lvl="1"/>
            <a:r>
              <a:rPr lang="en-US" dirty="0"/>
              <a:t>Trust Him to guide the </a:t>
            </a:r>
            <a:br>
              <a:rPr lang="en-US" dirty="0"/>
            </a:br>
            <a:r>
              <a:rPr lang="en-US" dirty="0"/>
              <a:t>conversation and give </a:t>
            </a:r>
            <a:br>
              <a:rPr lang="en-US" dirty="0"/>
            </a:br>
            <a:r>
              <a:rPr lang="en-US" dirty="0"/>
              <a:t>you words that bring honor </a:t>
            </a:r>
            <a:br>
              <a:rPr lang="en-US" dirty="0"/>
            </a:br>
            <a:r>
              <a:rPr lang="en-US" dirty="0"/>
              <a:t>to Christ. </a:t>
            </a:r>
          </a:p>
        </p:txBody>
      </p:sp>
      <p:pic>
        <p:nvPicPr>
          <p:cNvPr id="2050" name="Picture 2" descr="Women, Braid, Neck, Hair, Hairstyles, Backpack, Imagine">
            <a:extLst>
              <a:ext uri="{FF2B5EF4-FFF2-40B4-BE49-F238E27FC236}">
                <a16:creationId xmlns:a16="http://schemas.microsoft.com/office/drawing/2014/main" id="{7F7C0D31-798D-4CB2-A808-19A8CD3645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621562" y="3595254"/>
            <a:ext cx="3101856" cy="21777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724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4F6E2D-0805-4817-B513-06513B77B294}"/>
              </a:ext>
            </a:extLst>
          </p:cNvPr>
          <p:cNvSpPr>
            <a:spLocks noGrp="1"/>
          </p:cNvSpPr>
          <p:nvPr>
            <p:ph type="title"/>
          </p:nvPr>
        </p:nvSpPr>
        <p:spPr/>
        <p:txBody>
          <a:bodyPr/>
          <a:lstStyle/>
          <a:p>
            <a:r>
              <a:rPr lang="en-US" dirty="0"/>
              <a:t>Family Activities</a:t>
            </a:r>
          </a:p>
        </p:txBody>
      </p:sp>
      <p:pic>
        <p:nvPicPr>
          <p:cNvPr id="8" name="Picture 7" descr="A picture containing calendar&#10;&#10;Description automatically generated">
            <a:extLst>
              <a:ext uri="{FF2B5EF4-FFF2-40B4-BE49-F238E27FC236}">
                <a16:creationId xmlns:a16="http://schemas.microsoft.com/office/drawing/2014/main" id="{812A94FE-BD02-4D18-999C-B3EBCAFD4E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910" y="1538288"/>
            <a:ext cx="3515216" cy="3515216"/>
          </a:xfrm>
          <a:prstGeom prst="rect">
            <a:avLst/>
          </a:prstGeom>
          <a:scene3d>
            <a:camera prst="perspectiveContrastingRightFacing"/>
            <a:lightRig rig="threePt" dir="t"/>
          </a:scene3d>
        </p:spPr>
      </p:pic>
      <p:sp>
        <p:nvSpPr>
          <p:cNvPr id="9" name="Speech Bubble: Rectangle with Corners Rounded 8">
            <a:extLst>
              <a:ext uri="{FF2B5EF4-FFF2-40B4-BE49-F238E27FC236}">
                <a16:creationId xmlns:a16="http://schemas.microsoft.com/office/drawing/2014/main" id="{5688A684-1891-42A6-A405-BDAB8DAF2A70}"/>
              </a:ext>
            </a:extLst>
          </p:cNvPr>
          <p:cNvSpPr/>
          <p:nvPr/>
        </p:nvSpPr>
        <p:spPr>
          <a:xfrm>
            <a:off x="3920836" y="1690688"/>
            <a:ext cx="7432964" cy="2091603"/>
          </a:xfrm>
          <a:prstGeom prst="wedgeRoundRectCallout">
            <a:avLst>
              <a:gd name="adj1" fmla="val 11033"/>
              <a:gd name="adj2" fmla="val 5985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latin typeface="Comic Sans MS" panose="030F0702030302020204" pitchFamily="66" charset="0"/>
              </a:rPr>
              <a:t>We’re sending a message to the church in the country of </a:t>
            </a:r>
            <a:r>
              <a:rPr lang="en-US" sz="2400" dirty="0" err="1">
                <a:latin typeface="Comic Sans MS" panose="030F0702030302020204" pitchFamily="66" charset="0"/>
              </a:rPr>
              <a:t>Waltaibujeerat</a:t>
            </a:r>
            <a:r>
              <a:rPr lang="en-US" sz="2400" dirty="0">
                <a:latin typeface="Comic Sans MS" panose="030F0702030302020204" pitchFamily="66" charset="0"/>
              </a:rPr>
              <a:t>.  It’s hidden in the Word Search Grid.  Can you help them decode it? For help and other Family Activities go to </a:t>
            </a:r>
            <a:r>
              <a:rPr lang="en-US" sz="1800" u="sng" dirty="0">
                <a:solidFill>
                  <a:srgbClr val="0563C1"/>
                </a:solidFill>
                <a:effectLst/>
                <a:latin typeface="Comic Sans MS" panose="030F0702030302020204" pitchFamily="66" charset="0"/>
                <a:ea typeface="Times New Roman" panose="02020603050405020304" pitchFamily="18" charset="0"/>
                <a:cs typeface="Times New Roman" panose="02020603050405020304" pitchFamily="18" charset="0"/>
                <a:hlinkClick r:id="rId3"/>
              </a:rPr>
              <a:t>https://tinyurl.com/fbu3skk2</a:t>
            </a:r>
            <a:r>
              <a:rPr lang="en-US" sz="1800" u="sng" dirty="0">
                <a:solidFill>
                  <a:srgbClr val="0563C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400" dirty="0">
                <a:latin typeface="Comic Sans MS" panose="030F0702030302020204" pitchFamily="66" charset="0"/>
              </a:rPr>
              <a:t> </a:t>
            </a:r>
          </a:p>
        </p:txBody>
      </p:sp>
      <p:pic>
        <p:nvPicPr>
          <p:cNvPr id="11" name="Picture 10" descr="A cartoon of a person&#10;&#10;Description automatically generated with low confidence">
            <a:extLst>
              <a:ext uri="{FF2B5EF4-FFF2-40B4-BE49-F238E27FC236}">
                <a16:creationId xmlns:a16="http://schemas.microsoft.com/office/drawing/2014/main" id="{084FE1A9-2473-4141-AF7E-9CF9B7D1D3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6552" y="3934691"/>
            <a:ext cx="1757822" cy="25165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9336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Work of the </a:t>
            </a:r>
            <a:br>
              <a:rPr lang="en-US" dirty="0"/>
            </a:br>
            <a:r>
              <a:rPr lang="en-US" dirty="0"/>
              <a:t>Holy Spirit</a:t>
            </a:r>
          </a:p>
        </p:txBody>
      </p:sp>
      <p:sp>
        <p:nvSpPr>
          <p:cNvPr id="3" name="Subtitle 2"/>
          <p:cNvSpPr>
            <a:spLocks noGrp="1"/>
          </p:cNvSpPr>
          <p:nvPr>
            <p:ph type="subTitle" idx="1"/>
          </p:nvPr>
        </p:nvSpPr>
        <p:spPr/>
        <p:txBody>
          <a:bodyPr/>
          <a:lstStyle/>
          <a:p>
            <a:endParaRPr lang="en-US" dirty="0"/>
          </a:p>
          <a:p>
            <a:r>
              <a:rPr lang="en-US" dirty="0"/>
              <a:t>April 11</a:t>
            </a:r>
          </a:p>
        </p:txBody>
      </p:sp>
    </p:spTree>
    <p:extLst>
      <p:ext uri="{BB962C8B-B14F-4D97-AF65-F5344CB8AC3E}">
        <p14:creationId xmlns:p14="http://schemas.microsoft.com/office/powerpoint/2010/main" val="3859365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18F6AC-54F7-4EA8-A5CF-CABB2DF8B8F3}"/>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5A68C728-9A08-46A8-93D1-C6B1538DABF5}"/>
              </a:ext>
            </a:extLst>
          </p:cNvPr>
          <p:cNvGrpSpPr/>
          <p:nvPr/>
        </p:nvGrpSpPr>
        <p:grpSpPr>
          <a:xfrm>
            <a:off x="2919110" y="1484414"/>
            <a:ext cx="6353779" cy="4298869"/>
            <a:chOff x="2849598" y="1508165"/>
            <a:chExt cx="6492803" cy="4595751"/>
          </a:xfrm>
        </p:grpSpPr>
        <p:pic>
          <p:nvPicPr>
            <p:cNvPr id="6" name="Picture 5" descr="Diagram&#10;&#10;Description automatically generated">
              <a:extLst>
                <a:ext uri="{FF2B5EF4-FFF2-40B4-BE49-F238E27FC236}">
                  <a16:creationId xmlns:a16="http://schemas.microsoft.com/office/drawing/2014/main" id="{F2D3E1E6-D035-4E1D-9EF2-D4F93F46C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04987"/>
              <a:ext cx="5715000" cy="3248025"/>
            </a:xfrm>
            <a:prstGeom prst="rect">
              <a:avLst/>
            </a:prstGeom>
            <a:ln>
              <a:noFill/>
            </a:ln>
            <a:effectLst>
              <a:outerShdw blurRad="292100" dist="139700" dir="2700000" algn="tl" rotWithShape="0">
                <a:srgbClr val="333333">
                  <a:alpha val="65000"/>
                </a:srgbClr>
              </a:outerShdw>
            </a:effectLst>
          </p:spPr>
        </p:pic>
        <p:pic>
          <p:nvPicPr>
            <p:cNvPr id="8" name="Picture 7" descr="Shape&#10;&#10;Description automatically generated with medium confidence">
              <a:hlinkClick r:id="rId3"/>
              <a:extLst>
                <a:ext uri="{FF2B5EF4-FFF2-40B4-BE49-F238E27FC236}">
                  <a16:creationId xmlns:a16="http://schemas.microsoft.com/office/drawing/2014/main" id="{1054EEDD-EECA-4296-A526-FB32CC7C19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08165"/>
              <a:ext cx="6492803" cy="4595751"/>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02DCA205-205D-4375-A92D-5D3EF1D6F516}"/>
              </a:ext>
            </a:extLst>
          </p:cNvPr>
          <p:cNvSpPr txBox="1"/>
          <p:nvPr/>
        </p:nvSpPr>
        <p:spPr>
          <a:xfrm>
            <a:off x="4191990" y="5819031"/>
            <a:ext cx="3930732"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108201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B5BC6-7427-486A-99A3-CB68B6F709B3}"/>
              </a:ext>
            </a:extLst>
          </p:cNvPr>
          <p:cNvSpPr>
            <a:spLocks noGrp="1"/>
          </p:cNvSpPr>
          <p:nvPr>
            <p:ph type="title"/>
          </p:nvPr>
        </p:nvSpPr>
        <p:spPr/>
        <p:txBody>
          <a:bodyPr/>
          <a:lstStyle/>
          <a:p>
            <a:r>
              <a:rPr lang="en-US" dirty="0"/>
              <a:t>Remember the excitement?</a:t>
            </a:r>
          </a:p>
        </p:txBody>
      </p:sp>
      <p:sp>
        <p:nvSpPr>
          <p:cNvPr id="4" name="Content Placeholder 3">
            <a:extLst>
              <a:ext uri="{FF2B5EF4-FFF2-40B4-BE49-F238E27FC236}">
                <a16:creationId xmlns:a16="http://schemas.microsoft.com/office/drawing/2014/main" id="{2C57E4F2-D7A7-49D8-BB75-97615C17F72A}"/>
              </a:ext>
            </a:extLst>
          </p:cNvPr>
          <p:cNvSpPr>
            <a:spLocks noGrp="1"/>
          </p:cNvSpPr>
          <p:nvPr>
            <p:ph idx="1"/>
          </p:nvPr>
        </p:nvSpPr>
        <p:spPr/>
        <p:txBody>
          <a:bodyPr>
            <a:normAutofit/>
          </a:bodyPr>
          <a:lstStyle/>
          <a:p>
            <a:r>
              <a:rPr lang="en-US" dirty="0"/>
              <a:t>What’s your favorite memory of a parade you’ve watched or attended? </a:t>
            </a:r>
          </a:p>
          <a:p>
            <a:r>
              <a:rPr lang="en-US" dirty="0">
                <a:solidFill>
                  <a:srgbClr val="C00000"/>
                </a:solidFill>
              </a:rPr>
              <a:t>These parades all celebrated someone or some particular occasion.</a:t>
            </a:r>
          </a:p>
          <a:p>
            <a:pPr lvl="1"/>
            <a:r>
              <a:rPr lang="en-US" dirty="0">
                <a:solidFill>
                  <a:srgbClr val="C00000"/>
                </a:solidFill>
              </a:rPr>
              <a:t>They magnify that person or event.</a:t>
            </a:r>
          </a:p>
          <a:p>
            <a:pPr lvl="1"/>
            <a:r>
              <a:rPr lang="en-US" dirty="0">
                <a:solidFill>
                  <a:srgbClr val="C00000"/>
                </a:solidFill>
              </a:rPr>
              <a:t>They draw attention to something worth celebrating.</a:t>
            </a:r>
          </a:p>
          <a:p>
            <a:pPr lvl="1"/>
            <a:r>
              <a:rPr lang="en-US" dirty="0">
                <a:solidFill>
                  <a:srgbClr val="C00000"/>
                </a:solidFill>
              </a:rPr>
              <a:t>It is the Holy Spirit’s role to magnify the work of Jesus, to draw attention to Him.</a:t>
            </a:r>
          </a:p>
          <a:p>
            <a:endParaRPr lang="en-US" dirty="0"/>
          </a:p>
          <a:p>
            <a:endParaRPr lang="en-US" dirty="0"/>
          </a:p>
        </p:txBody>
      </p:sp>
      <p:grpSp>
        <p:nvGrpSpPr>
          <p:cNvPr id="5" name="Group 4">
            <a:extLst>
              <a:ext uri="{FF2B5EF4-FFF2-40B4-BE49-F238E27FC236}">
                <a16:creationId xmlns:a16="http://schemas.microsoft.com/office/drawing/2014/main" id="{0CB654E5-D30F-4699-873A-294A89E391C9}"/>
              </a:ext>
            </a:extLst>
          </p:cNvPr>
          <p:cNvGrpSpPr/>
          <p:nvPr/>
        </p:nvGrpSpPr>
        <p:grpSpPr>
          <a:xfrm>
            <a:off x="1130135" y="3325746"/>
            <a:ext cx="9931730" cy="2559182"/>
            <a:chOff x="1130135" y="3206337"/>
            <a:chExt cx="9931730" cy="2559182"/>
          </a:xfrm>
        </p:grpSpPr>
        <p:pic>
          <p:nvPicPr>
            <p:cNvPr id="1026" name="Picture 2" descr="Marching Band, Uniform, Instrument, Percussion, Parade">
              <a:extLst>
                <a:ext uri="{FF2B5EF4-FFF2-40B4-BE49-F238E27FC236}">
                  <a16:creationId xmlns:a16="http://schemas.microsoft.com/office/drawing/2014/main" id="{3137CFDD-B6C9-4F3F-AFF3-F4E3A354C8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7314" y="3832761"/>
              <a:ext cx="2917371" cy="19327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parade,people,colorful,celebrations,fair,events,costumes,colorful parade of people,free pictures, free photos, free images, royalty free, free illustrations, public domain">
              <a:extLst>
                <a:ext uri="{FF2B5EF4-FFF2-40B4-BE49-F238E27FC236}">
                  <a16:creationId xmlns:a16="http://schemas.microsoft.com/office/drawing/2014/main" id="{AEFDE35F-6B38-4E40-88F8-E00F2A8A4F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0135" y="3206338"/>
              <a:ext cx="3215245" cy="21434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float eagle parade free photo">
              <a:extLst>
                <a:ext uri="{FF2B5EF4-FFF2-40B4-BE49-F238E27FC236}">
                  <a16:creationId xmlns:a16="http://schemas.microsoft.com/office/drawing/2014/main" id="{812F75B5-CDF1-4BB4-81F8-D005AA11DA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6619" y="3206337"/>
              <a:ext cx="3215246" cy="21434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6167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59498-15BD-4479-AF79-DD843BF80732}"/>
              </a:ext>
            </a:extLst>
          </p:cNvPr>
          <p:cNvSpPr>
            <a:spLocks noGrp="1"/>
          </p:cNvSpPr>
          <p:nvPr>
            <p:ph type="title"/>
          </p:nvPr>
        </p:nvSpPr>
        <p:spPr/>
        <p:txBody>
          <a:bodyPr/>
          <a:lstStyle/>
          <a:p>
            <a:pPr algn="l"/>
            <a:r>
              <a:rPr lang="en-US" dirty="0"/>
              <a:t>Listen for who testifies.</a:t>
            </a:r>
          </a:p>
        </p:txBody>
      </p:sp>
      <p:sp>
        <p:nvSpPr>
          <p:cNvPr id="3" name="Content Placeholder 2">
            <a:extLst>
              <a:ext uri="{FF2B5EF4-FFF2-40B4-BE49-F238E27FC236}">
                <a16:creationId xmlns:a16="http://schemas.microsoft.com/office/drawing/2014/main" id="{C9052BFE-CD66-49EA-ACEC-4F81B8FCAD30}"/>
              </a:ext>
            </a:extLst>
          </p:cNvPr>
          <p:cNvSpPr>
            <a:spLocks noGrp="1"/>
          </p:cNvSpPr>
          <p:nvPr>
            <p:ph idx="1"/>
          </p:nvPr>
        </p:nvSpPr>
        <p:spPr>
          <a:xfrm>
            <a:off x="1329846" y="1813099"/>
            <a:ext cx="9532308" cy="4351338"/>
          </a:xfrm>
        </p:spPr>
        <p:txBody>
          <a:bodyPr/>
          <a:lstStyle/>
          <a:p>
            <a:pPr marL="0" indent="0" algn="ctr">
              <a:buNone/>
            </a:pPr>
            <a:r>
              <a:rPr lang="en-US" dirty="0"/>
              <a:t>John 15:26-27 (NIV)  "When the Counselor comes, whom I will send to you from the Father, the Spirit of truth who goes out from the Father, he will testify about me.  27  And you also must testify, for you have been with me from the beginning. </a:t>
            </a:r>
          </a:p>
        </p:txBody>
      </p:sp>
      <p:pic>
        <p:nvPicPr>
          <p:cNvPr id="5" name="Picture 4">
            <a:extLst>
              <a:ext uri="{FF2B5EF4-FFF2-40B4-BE49-F238E27FC236}">
                <a16:creationId xmlns:a16="http://schemas.microsoft.com/office/drawing/2014/main" id="{69C1418B-10DD-4C40-B73D-72B6BCE31197}"/>
              </a:ext>
            </a:extLst>
          </p:cNvPr>
          <p:cNvPicPr>
            <a:picLocks noChangeAspect="1"/>
          </p:cNvPicPr>
          <p:nvPr/>
        </p:nvPicPr>
        <p:blipFill>
          <a:blip r:embed="rId2"/>
          <a:stretch>
            <a:fillRect/>
          </a:stretch>
        </p:blipFill>
        <p:spPr>
          <a:xfrm>
            <a:off x="5280163" y="5420330"/>
            <a:ext cx="1857143" cy="276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9650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67EB5-C9B4-43FD-8C2F-7F4751C90852}"/>
              </a:ext>
            </a:extLst>
          </p:cNvPr>
          <p:cNvSpPr>
            <a:spLocks noGrp="1"/>
          </p:cNvSpPr>
          <p:nvPr>
            <p:ph type="title"/>
          </p:nvPr>
        </p:nvSpPr>
        <p:spPr/>
        <p:txBody>
          <a:bodyPr/>
          <a:lstStyle/>
          <a:p>
            <a:r>
              <a:rPr lang="en-US" dirty="0"/>
              <a:t>The Holy Spirit Empowers</a:t>
            </a:r>
          </a:p>
        </p:txBody>
      </p:sp>
      <p:sp>
        <p:nvSpPr>
          <p:cNvPr id="3" name="Content Placeholder 2">
            <a:extLst>
              <a:ext uri="{FF2B5EF4-FFF2-40B4-BE49-F238E27FC236}">
                <a16:creationId xmlns:a16="http://schemas.microsoft.com/office/drawing/2014/main" id="{DC7DBFA8-BEE7-4B0C-8B44-924F62475C1D}"/>
              </a:ext>
            </a:extLst>
          </p:cNvPr>
          <p:cNvSpPr>
            <a:spLocks noGrp="1"/>
          </p:cNvSpPr>
          <p:nvPr>
            <p:ph idx="1"/>
          </p:nvPr>
        </p:nvSpPr>
        <p:spPr/>
        <p:txBody>
          <a:bodyPr/>
          <a:lstStyle/>
          <a:p>
            <a:r>
              <a:rPr lang="en-US" dirty="0"/>
              <a:t>What did Jesus reaffirm to the disciples? </a:t>
            </a:r>
          </a:p>
          <a:p>
            <a:r>
              <a:rPr lang="en-US" dirty="0"/>
              <a:t>How is the truth of the union of the Father, Son, and Spirit seen in verse 26?</a:t>
            </a:r>
          </a:p>
          <a:p>
            <a:r>
              <a:rPr lang="en-US" dirty="0"/>
              <a:t>Why do you think it is important that Jesus called Him the “Spirit of Truth?”</a:t>
            </a:r>
          </a:p>
        </p:txBody>
      </p:sp>
    </p:spTree>
    <p:extLst>
      <p:ext uri="{BB962C8B-B14F-4D97-AF65-F5344CB8AC3E}">
        <p14:creationId xmlns:p14="http://schemas.microsoft.com/office/powerpoint/2010/main" val="242993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7B533-6E82-49EB-88C3-CF703789218B}"/>
              </a:ext>
            </a:extLst>
          </p:cNvPr>
          <p:cNvSpPr>
            <a:spLocks noGrp="1"/>
          </p:cNvSpPr>
          <p:nvPr>
            <p:ph type="title"/>
          </p:nvPr>
        </p:nvSpPr>
        <p:spPr/>
        <p:txBody>
          <a:bodyPr/>
          <a:lstStyle/>
          <a:p>
            <a:r>
              <a:rPr lang="en-US" dirty="0"/>
              <a:t>The Holy Spirit Empowers</a:t>
            </a:r>
          </a:p>
        </p:txBody>
      </p:sp>
      <p:sp>
        <p:nvSpPr>
          <p:cNvPr id="3" name="Content Placeholder 2">
            <a:extLst>
              <a:ext uri="{FF2B5EF4-FFF2-40B4-BE49-F238E27FC236}">
                <a16:creationId xmlns:a16="http://schemas.microsoft.com/office/drawing/2014/main" id="{7D64C903-EE33-4DE4-A32D-9D504DBEDB76}"/>
              </a:ext>
            </a:extLst>
          </p:cNvPr>
          <p:cNvSpPr>
            <a:spLocks noGrp="1"/>
          </p:cNvSpPr>
          <p:nvPr>
            <p:ph idx="1"/>
          </p:nvPr>
        </p:nvSpPr>
        <p:spPr/>
        <p:txBody>
          <a:bodyPr/>
          <a:lstStyle/>
          <a:p>
            <a:r>
              <a:rPr lang="en-US" dirty="0"/>
              <a:t>The Greek word used for counselor has to do with one who “comes along side.” When you hire a counselor, what kind of service do you anticipate?  How will they come alongside?</a:t>
            </a:r>
          </a:p>
          <a:p>
            <a:r>
              <a:rPr lang="en-US" dirty="0"/>
              <a:t>What are ways in which the Holy Spirit testifies/witnesses about Christ?</a:t>
            </a:r>
          </a:p>
          <a:p>
            <a:r>
              <a:rPr lang="en-US" dirty="0"/>
              <a:t>What does this have to do with Jesus instruction in verse 27?</a:t>
            </a:r>
          </a:p>
          <a:p>
            <a:endParaRPr lang="en-US" dirty="0"/>
          </a:p>
        </p:txBody>
      </p:sp>
    </p:spTree>
    <p:extLst>
      <p:ext uri="{BB962C8B-B14F-4D97-AF65-F5344CB8AC3E}">
        <p14:creationId xmlns:p14="http://schemas.microsoft.com/office/powerpoint/2010/main" val="220586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501BA-CC39-4203-91BA-E6CAC06A05B6}"/>
              </a:ext>
            </a:extLst>
          </p:cNvPr>
          <p:cNvSpPr>
            <a:spLocks noGrp="1"/>
          </p:cNvSpPr>
          <p:nvPr>
            <p:ph type="title"/>
          </p:nvPr>
        </p:nvSpPr>
        <p:spPr/>
        <p:txBody>
          <a:bodyPr/>
          <a:lstStyle/>
          <a:p>
            <a:pPr algn="l"/>
            <a:r>
              <a:rPr lang="en-US" dirty="0"/>
              <a:t>Listen for another task of the Spirit.</a:t>
            </a:r>
          </a:p>
        </p:txBody>
      </p:sp>
      <p:sp>
        <p:nvSpPr>
          <p:cNvPr id="3" name="Content Placeholder 2">
            <a:extLst>
              <a:ext uri="{FF2B5EF4-FFF2-40B4-BE49-F238E27FC236}">
                <a16:creationId xmlns:a16="http://schemas.microsoft.com/office/drawing/2014/main" id="{E60BC2BB-0A1B-4C75-B179-2A089ED28286}"/>
              </a:ext>
            </a:extLst>
          </p:cNvPr>
          <p:cNvSpPr>
            <a:spLocks noGrp="1"/>
          </p:cNvSpPr>
          <p:nvPr>
            <p:ph idx="1"/>
          </p:nvPr>
        </p:nvSpPr>
        <p:spPr/>
        <p:txBody>
          <a:bodyPr/>
          <a:lstStyle/>
          <a:p>
            <a:pPr marL="0" indent="0" algn="ctr">
              <a:buNone/>
            </a:pPr>
            <a:r>
              <a:rPr lang="en-US" dirty="0"/>
              <a:t>John 16:7-11 (NIV)  But I tell you the truth: It is for your good that I am going away. Unless I go away, the Counselor will not come to you; but if I go, I will send him to you.  8  When he comes, he will convict the world of guilt in regard to sin and righteousness and judgment: </a:t>
            </a:r>
          </a:p>
        </p:txBody>
      </p:sp>
    </p:spTree>
    <p:extLst>
      <p:ext uri="{BB962C8B-B14F-4D97-AF65-F5344CB8AC3E}">
        <p14:creationId xmlns:p14="http://schemas.microsoft.com/office/powerpoint/2010/main" val="348918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501BA-CC39-4203-91BA-E6CAC06A05B6}"/>
              </a:ext>
            </a:extLst>
          </p:cNvPr>
          <p:cNvSpPr>
            <a:spLocks noGrp="1"/>
          </p:cNvSpPr>
          <p:nvPr>
            <p:ph type="title"/>
          </p:nvPr>
        </p:nvSpPr>
        <p:spPr/>
        <p:txBody>
          <a:bodyPr/>
          <a:lstStyle/>
          <a:p>
            <a:pPr algn="l"/>
            <a:r>
              <a:rPr lang="en-US" dirty="0"/>
              <a:t>Listen for another task of the Spirit.</a:t>
            </a:r>
          </a:p>
        </p:txBody>
      </p:sp>
      <p:sp>
        <p:nvSpPr>
          <p:cNvPr id="3" name="Content Placeholder 2">
            <a:extLst>
              <a:ext uri="{FF2B5EF4-FFF2-40B4-BE49-F238E27FC236}">
                <a16:creationId xmlns:a16="http://schemas.microsoft.com/office/drawing/2014/main" id="{E60BC2BB-0A1B-4C75-B179-2A089ED28286}"/>
              </a:ext>
            </a:extLst>
          </p:cNvPr>
          <p:cNvSpPr>
            <a:spLocks noGrp="1"/>
          </p:cNvSpPr>
          <p:nvPr>
            <p:ph idx="1"/>
          </p:nvPr>
        </p:nvSpPr>
        <p:spPr/>
        <p:txBody>
          <a:bodyPr/>
          <a:lstStyle/>
          <a:p>
            <a:pPr marL="0" indent="0" algn="ctr">
              <a:buNone/>
            </a:pPr>
            <a:r>
              <a:rPr lang="en-US" dirty="0"/>
              <a:t>in regard to sin, because men do not believe in me;  10  in regard to righteousness, because I am going to the Father, where you can see me no longer;  11  and in regard to judgment, because the prince of this world now stands condemned.</a:t>
            </a:r>
          </a:p>
        </p:txBody>
      </p:sp>
      <p:pic>
        <p:nvPicPr>
          <p:cNvPr id="4" name="Picture 3">
            <a:extLst>
              <a:ext uri="{FF2B5EF4-FFF2-40B4-BE49-F238E27FC236}">
                <a16:creationId xmlns:a16="http://schemas.microsoft.com/office/drawing/2014/main" id="{384CE271-F4E8-4E40-8059-E5E36C1EAE4C}"/>
              </a:ext>
            </a:extLst>
          </p:cNvPr>
          <p:cNvPicPr>
            <a:picLocks noChangeAspect="1"/>
          </p:cNvPicPr>
          <p:nvPr/>
        </p:nvPicPr>
        <p:blipFill>
          <a:blip r:embed="rId2"/>
          <a:stretch>
            <a:fillRect/>
          </a:stretch>
        </p:blipFill>
        <p:spPr>
          <a:xfrm>
            <a:off x="5167428" y="5020556"/>
            <a:ext cx="1857143" cy="276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50901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A75BB-9C05-4F99-8466-5F4F75288E83}"/>
              </a:ext>
            </a:extLst>
          </p:cNvPr>
          <p:cNvSpPr>
            <a:spLocks noGrp="1"/>
          </p:cNvSpPr>
          <p:nvPr>
            <p:ph type="title"/>
          </p:nvPr>
        </p:nvSpPr>
        <p:spPr/>
        <p:txBody>
          <a:bodyPr/>
          <a:lstStyle/>
          <a:p>
            <a:r>
              <a:rPr lang="en-US" dirty="0"/>
              <a:t>The Holy Spirit Convicts/Convinces</a:t>
            </a:r>
          </a:p>
        </p:txBody>
      </p:sp>
      <p:sp>
        <p:nvSpPr>
          <p:cNvPr id="3" name="Content Placeholder 2">
            <a:extLst>
              <a:ext uri="{FF2B5EF4-FFF2-40B4-BE49-F238E27FC236}">
                <a16:creationId xmlns:a16="http://schemas.microsoft.com/office/drawing/2014/main" id="{7BAA053A-B489-4C26-B40C-F79E0B335414}"/>
              </a:ext>
            </a:extLst>
          </p:cNvPr>
          <p:cNvSpPr>
            <a:spLocks noGrp="1"/>
          </p:cNvSpPr>
          <p:nvPr>
            <p:ph idx="1"/>
          </p:nvPr>
        </p:nvSpPr>
        <p:spPr/>
        <p:txBody>
          <a:bodyPr/>
          <a:lstStyle/>
          <a:p>
            <a:r>
              <a:rPr lang="en-US" dirty="0"/>
              <a:t>What advantage would come to the disciples only if Jesus went away to the Father? </a:t>
            </a:r>
          </a:p>
          <a:p>
            <a:r>
              <a:rPr lang="en-US" dirty="0"/>
              <a:t>What work of the Holy Spirit did Jesus introduce and to what three areas did He apply it?</a:t>
            </a:r>
          </a:p>
          <a:p>
            <a:r>
              <a:rPr lang="en-US" dirty="0"/>
              <a:t>What are some other words your translations use for convict?  What are some other synonyms?</a:t>
            </a:r>
          </a:p>
        </p:txBody>
      </p:sp>
    </p:spTree>
    <p:extLst>
      <p:ext uri="{BB962C8B-B14F-4D97-AF65-F5344CB8AC3E}">
        <p14:creationId xmlns:p14="http://schemas.microsoft.com/office/powerpoint/2010/main" val="165728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107</TotalTime>
  <Words>886</Words>
  <Application>Microsoft Office PowerPoint</Application>
  <PresentationFormat>Widescreen</PresentationFormat>
  <Paragraphs>62</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Comic Sans MS</vt:lpstr>
      <vt:lpstr>Office Theme</vt:lpstr>
      <vt:lpstr>The Work of the  Holy Spirit</vt:lpstr>
      <vt:lpstr>Video Introduction</vt:lpstr>
      <vt:lpstr>Remember the excitement?</vt:lpstr>
      <vt:lpstr>Listen for who testifies.</vt:lpstr>
      <vt:lpstr>The Holy Spirit Empowers</vt:lpstr>
      <vt:lpstr>The Holy Spirit Empowers</vt:lpstr>
      <vt:lpstr>Listen for another task of the Spirit.</vt:lpstr>
      <vt:lpstr>Listen for another task of the Spirit.</vt:lpstr>
      <vt:lpstr>The Holy Spirit Convicts/Convinces</vt:lpstr>
      <vt:lpstr>The Holy Spirit Convicts/Convinces</vt:lpstr>
      <vt:lpstr>Listen for other works of the Holy Spirit</vt:lpstr>
      <vt:lpstr>Listen for other works of the Holy Spirit</vt:lpstr>
      <vt:lpstr>The Spirit Glorifies Jesus</vt:lpstr>
      <vt:lpstr>The Spirit Glorifies Jesus</vt:lpstr>
      <vt:lpstr>Application</vt:lpstr>
      <vt:lpstr>Application</vt:lpstr>
      <vt:lpstr>Application</vt:lpstr>
      <vt:lpstr>Family Activities</vt:lpstr>
      <vt:lpstr>The Work of the  Holy Spirit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Work of the  Holy Spirit</dc:title>
  <dc:creator>Stephen Armstrong</dc:creator>
  <cp:lastModifiedBy>Armstrong, Stephen (General Math and Science)</cp:lastModifiedBy>
  <cp:revision>7</cp:revision>
  <dcterms:created xsi:type="dcterms:W3CDTF">2021-03-26T12:44:40Z</dcterms:created>
  <dcterms:modified xsi:type="dcterms:W3CDTF">2021-03-26T14:32:23Z</dcterms:modified>
</cp:coreProperties>
</file>