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ambsongs.co.nz/"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b6judthf"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tinyurl.com/32xewwa9"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ambsongs.co.nz/"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Trust God to Work</a:t>
            </a:r>
          </a:p>
        </p:txBody>
      </p:sp>
      <p:sp>
        <p:nvSpPr>
          <p:cNvPr id="3" name="Subtitle 2"/>
          <p:cNvSpPr>
            <a:spLocks noGrp="1"/>
          </p:cNvSpPr>
          <p:nvPr>
            <p:ph type="subTitle" idx="1"/>
          </p:nvPr>
        </p:nvSpPr>
        <p:spPr/>
        <p:txBody>
          <a:bodyPr/>
          <a:lstStyle/>
          <a:p>
            <a:r>
              <a:rPr lang="en-US" dirty="0"/>
              <a:t>May 30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EDD5-5A9A-41BE-9A17-64BF03FA4794}"/>
              </a:ext>
            </a:extLst>
          </p:cNvPr>
          <p:cNvSpPr>
            <a:spLocks noGrp="1"/>
          </p:cNvSpPr>
          <p:nvPr>
            <p:ph type="title"/>
          </p:nvPr>
        </p:nvSpPr>
        <p:spPr/>
        <p:txBody>
          <a:bodyPr/>
          <a:lstStyle/>
          <a:p>
            <a:pPr algn="l"/>
            <a:r>
              <a:rPr lang="en-US" dirty="0"/>
              <a:t>Listen for Jesus explanation.</a:t>
            </a:r>
          </a:p>
        </p:txBody>
      </p:sp>
      <p:sp>
        <p:nvSpPr>
          <p:cNvPr id="3" name="Content Placeholder 2">
            <a:extLst>
              <a:ext uri="{FF2B5EF4-FFF2-40B4-BE49-F238E27FC236}">
                <a16:creationId xmlns:a16="http://schemas.microsoft.com/office/drawing/2014/main" id="{692E96D9-A224-4773-97A8-26ACD9D6437B}"/>
              </a:ext>
            </a:extLst>
          </p:cNvPr>
          <p:cNvSpPr>
            <a:spLocks noGrp="1"/>
          </p:cNvSpPr>
          <p:nvPr>
            <p:ph idx="1"/>
          </p:nvPr>
        </p:nvSpPr>
        <p:spPr/>
        <p:txBody>
          <a:bodyPr/>
          <a:lstStyle/>
          <a:p>
            <a:pPr marL="0" indent="0" algn="ctr">
              <a:buNone/>
            </a:pPr>
            <a:r>
              <a:rPr lang="en-US" dirty="0"/>
              <a:t>Matthew 13:18-22 (NIV)   "Listen then to what the parable of the sower means:  19  When anyone hears the message about the kingdom and does not understand it, the evil one comes and snatches away what was sown in his heart. This is the seed sown along the path.  20  The one who received the seed that fell on rocky places is the man who hears the word </a:t>
            </a:r>
          </a:p>
        </p:txBody>
      </p:sp>
    </p:spTree>
    <p:extLst>
      <p:ext uri="{BB962C8B-B14F-4D97-AF65-F5344CB8AC3E}">
        <p14:creationId xmlns:p14="http://schemas.microsoft.com/office/powerpoint/2010/main" val="98562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EDD5-5A9A-41BE-9A17-64BF03FA4794}"/>
              </a:ext>
            </a:extLst>
          </p:cNvPr>
          <p:cNvSpPr>
            <a:spLocks noGrp="1"/>
          </p:cNvSpPr>
          <p:nvPr>
            <p:ph type="title"/>
          </p:nvPr>
        </p:nvSpPr>
        <p:spPr/>
        <p:txBody>
          <a:bodyPr/>
          <a:lstStyle/>
          <a:p>
            <a:pPr algn="l"/>
            <a:r>
              <a:rPr lang="en-US" dirty="0"/>
              <a:t>Listen for Jesus explanation.</a:t>
            </a:r>
          </a:p>
        </p:txBody>
      </p:sp>
      <p:sp>
        <p:nvSpPr>
          <p:cNvPr id="3" name="Content Placeholder 2">
            <a:extLst>
              <a:ext uri="{FF2B5EF4-FFF2-40B4-BE49-F238E27FC236}">
                <a16:creationId xmlns:a16="http://schemas.microsoft.com/office/drawing/2014/main" id="{692E96D9-A224-4773-97A8-26ACD9D6437B}"/>
              </a:ext>
            </a:extLst>
          </p:cNvPr>
          <p:cNvSpPr>
            <a:spLocks noGrp="1"/>
          </p:cNvSpPr>
          <p:nvPr>
            <p:ph idx="1"/>
          </p:nvPr>
        </p:nvSpPr>
        <p:spPr>
          <a:xfrm>
            <a:off x="1258344" y="1567783"/>
            <a:ext cx="9675312" cy="4351338"/>
          </a:xfrm>
        </p:spPr>
        <p:txBody>
          <a:bodyPr/>
          <a:lstStyle/>
          <a:p>
            <a:pPr marL="0" indent="0" algn="ctr">
              <a:buNone/>
            </a:pPr>
            <a:r>
              <a:rPr lang="en-US" dirty="0"/>
              <a:t>and at once receives it with joy.  21  But since he has no root, he lasts only a short time. When trouble or persecution comes because of the word, he quickly falls away.  22  The one who received the seed that fell among the thorns is the man who hears the word, but the worries of this life and the deceitfulness of wealth choke it, making it unfruitful.</a:t>
            </a:r>
          </a:p>
        </p:txBody>
      </p:sp>
      <p:pic>
        <p:nvPicPr>
          <p:cNvPr id="4" name="Picture 3">
            <a:extLst>
              <a:ext uri="{FF2B5EF4-FFF2-40B4-BE49-F238E27FC236}">
                <a16:creationId xmlns:a16="http://schemas.microsoft.com/office/drawing/2014/main" id="{2A9E47DC-1934-45F8-B6EF-D726AB09AF67}"/>
              </a:ext>
            </a:extLst>
          </p:cNvPr>
          <p:cNvPicPr>
            <a:picLocks noChangeAspect="1"/>
          </p:cNvPicPr>
          <p:nvPr/>
        </p:nvPicPr>
        <p:blipFill>
          <a:blip r:embed="rId2"/>
          <a:stretch>
            <a:fillRect/>
          </a:stretch>
        </p:blipFill>
        <p:spPr>
          <a:xfrm>
            <a:off x="4928374" y="5894395"/>
            <a:ext cx="2335252" cy="2952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075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D30C-D19B-4691-ACAF-226A162B9363}"/>
              </a:ext>
            </a:extLst>
          </p:cNvPr>
          <p:cNvSpPr>
            <a:spLocks noGrp="1"/>
          </p:cNvSpPr>
          <p:nvPr>
            <p:ph type="title"/>
          </p:nvPr>
        </p:nvSpPr>
        <p:spPr/>
        <p:txBody>
          <a:bodyPr/>
          <a:lstStyle/>
          <a:p>
            <a:r>
              <a:rPr lang="en-US" dirty="0"/>
              <a:t>Not Everyone Accepts the Message</a:t>
            </a:r>
          </a:p>
        </p:txBody>
      </p:sp>
      <p:sp>
        <p:nvSpPr>
          <p:cNvPr id="3" name="Content Placeholder 2">
            <a:extLst>
              <a:ext uri="{FF2B5EF4-FFF2-40B4-BE49-F238E27FC236}">
                <a16:creationId xmlns:a16="http://schemas.microsoft.com/office/drawing/2014/main" id="{D7CF5186-9873-4DD8-B441-5762172D9523}"/>
              </a:ext>
            </a:extLst>
          </p:cNvPr>
          <p:cNvSpPr>
            <a:spLocks noGrp="1"/>
          </p:cNvSpPr>
          <p:nvPr>
            <p:ph idx="1"/>
          </p:nvPr>
        </p:nvSpPr>
        <p:spPr/>
        <p:txBody>
          <a:bodyPr/>
          <a:lstStyle/>
          <a:p>
            <a:r>
              <a:rPr lang="en-US" dirty="0"/>
              <a:t>Consider whether the parable is about the seed, the sower, or the soil—or all three?  What is the significance of each?</a:t>
            </a:r>
          </a:p>
        </p:txBody>
      </p:sp>
      <p:graphicFrame>
        <p:nvGraphicFramePr>
          <p:cNvPr id="4" name="Table 4">
            <a:extLst>
              <a:ext uri="{FF2B5EF4-FFF2-40B4-BE49-F238E27FC236}">
                <a16:creationId xmlns:a16="http://schemas.microsoft.com/office/drawing/2014/main" id="{901FCCF3-7DE0-4620-8F67-DEBACC74F505}"/>
              </a:ext>
            </a:extLst>
          </p:cNvPr>
          <p:cNvGraphicFramePr>
            <a:graphicFrameLocks noGrp="1"/>
          </p:cNvGraphicFramePr>
          <p:nvPr>
            <p:extLst>
              <p:ext uri="{D42A27DB-BD31-4B8C-83A1-F6EECF244321}">
                <p14:modId xmlns:p14="http://schemas.microsoft.com/office/powerpoint/2010/main" val="2349675316"/>
              </p:ext>
            </p:extLst>
          </p:nvPr>
        </p:nvGraphicFramePr>
        <p:xfrm>
          <a:off x="1039660" y="3750964"/>
          <a:ext cx="10314141" cy="2011680"/>
        </p:xfrm>
        <a:graphic>
          <a:graphicData uri="http://schemas.openxmlformats.org/drawingml/2006/table">
            <a:tbl>
              <a:tblPr firstRow="1" bandRow="1">
                <a:tableStyleId>{5C22544A-7EE6-4342-B048-85BDC9FD1C3A}</a:tableStyleId>
              </a:tblPr>
              <a:tblGrid>
                <a:gridCol w="3438047">
                  <a:extLst>
                    <a:ext uri="{9D8B030D-6E8A-4147-A177-3AD203B41FA5}">
                      <a16:colId xmlns:a16="http://schemas.microsoft.com/office/drawing/2014/main" val="3719600983"/>
                    </a:ext>
                  </a:extLst>
                </a:gridCol>
                <a:gridCol w="3438047">
                  <a:extLst>
                    <a:ext uri="{9D8B030D-6E8A-4147-A177-3AD203B41FA5}">
                      <a16:colId xmlns:a16="http://schemas.microsoft.com/office/drawing/2014/main" val="3388963015"/>
                    </a:ext>
                  </a:extLst>
                </a:gridCol>
                <a:gridCol w="3438047">
                  <a:extLst>
                    <a:ext uri="{9D8B030D-6E8A-4147-A177-3AD203B41FA5}">
                      <a16:colId xmlns:a16="http://schemas.microsoft.com/office/drawing/2014/main" val="455260071"/>
                    </a:ext>
                  </a:extLst>
                </a:gridCol>
              </a:tblGrid>
              <a:tr h="370840">
                <a:tc>
                  <a:txBody>
                    <a:bodyPr/>
                    <a:lstStyle/>
                    <a:p>
                      <a:pPr algn="ctr"/>
                      <a:r>
                        <a:rPr lang="en-US" sz="2400" dirty="0"/>
                        <a:t>Seed </a:t>
                      </a:r>
                    </a:p>
                    <a:p>
                      <a:pPr algn="ctr"/>
                      <a:r>
                        <a:rPr lang="en-US" sz="2400" dirty="0"/>
                        <a:t>The Word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Sower </a:t>
                      </a:r>
                    </a:p>
                    <a:p>
                      <a:pPr algn="ctr"/>
                      <a:r>
                        <a:rPr lang="en-US" sz="2400" dirty="0"/>
                        <a:t>Those Who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Soil</a:t>
                      </a:r>
                    </a:p>
                    <a:p>
                      <a:pPr algn="ctr"/>
                      <a:r>
                        <a:rPr lang="en-US" sz="2400" dirty="0"/>
                        <a:t>Hearts of Hearers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7371210"/>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73921"/>
                  </a:ext>
                </a:extLst>
              </a:tr>
            </a:tbl>
          </a:graphicData>
        </a:graphic>
      </p:graphicFrame>
    </p:spTree>
    <p:extLst>
      <p:ext uri="{BB962C8B-B14F-4D97-AF65-F5344CB8AC3E}">
        <p14:creationId xmlns:p14="http://schemas.microsoft.com/office/powerpoint/2010/main" val="268422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31E0-D49F-4428-A6AB-DB1020E011D0}"/>
              </a:ext>
            </a:extLst>
          </p:cNvPr>
          <p:cNvSpPr>
            <a:spLocks noGrp="1"/>
          </p:cNvSpPr>
          <p:nvPr>
            <p:ph type="title"/>
          </p:nvPr>
        </p:nvSpPr>
        <p:spPr/>
        <p:txBody>
          <a:bodyPr/>
          <a:lstStyle/>
          <a:p>
            <a:r>
              <a:rPr lang="en-US" dirty="0"/>
              <a:t>Not Everyone Accepts the Message</a:t>
            </a:r>
          </a:p>
        </p:txBody>
      </p:sp>
      <p:sp>
        <p:nvSpPr>
          <p:cNvPr id="3" name="Content Placeholder 2">
            <a:extLst>
              <a:ext uri="{FF2B5EF4-FFF2-40B4-BE49-F238E27FC236}">
                <a16:creationId xmlns:a16="http://schemas.microsoft.com/office/drawing/2014/main" id="{ACB05E3C-430E-42C5-B6A4-398F20BEA45D}"/>
              </a:ext>
            </a:extLst>
          </p:cNvPr>
          <p:cNvSpPr>
            <a:spLocks noGrp="1"/>
          </p:cNvSpPr>
          <p:nvPr>
            <p:ph idx="1"/>
          </p:nvPr>
        </p:nvSpPr>
        <p:spPr>
          <a:xfrm>
            <a:off x="838200" y="1825625"/>
            <a:ext cx="10515600" cy="4825696"/>
          </a:xfrm>
        </p:spPr>
        <p:txBody>
          <a:bodyPr>
            <a:normAutofit/>
          </a:bodyPr>
          <a:lstStyle/>
          <a:p>
            <a:pPr marL="0" indent="0" algn="ctr">
              <a:buNone/>
            </a:pPr>
            <a:r>
              <a:rPr lang="en-US" dirty="0"/>
              <a:t>Jesus talks specifically to the disciples, focuses on the “soil,” the hearts of the hearers.  How do you see each of these on display in our culture?</a:t>
            </a:r>
          </a:p>
          <a:p>
            <a:r>
              <a:rPr lang="en-US" dirty="0"/>
              <a:t>Path – How does Satan “snatch away” Truth</a:t>
            </a:r>
          </a:p>
          <a:p>
            <a:r>
              <a:rPr lang="en-US" dirty="0"/>
              <a:t>Rocky Places – What “rocks” make our hearts shallow?</a:t>
            </a:r>
          </a:p>
          <a:p>
            <a:r>
              <a:rPr lang="en-US" dirty="0"/>
              <a:t>Thorny Ground – What “thorns” choke out growth of God’s Word</a:t>
            </a:r>
          </a:p>
          <a:p>
            <a:pPr lvl="1"/>
            <a:endParaRPr lang="en-US" dirty="0"/>
          </a:p>
        </p:txBody>
      </p:sp>
    </p:spTree>
    <p:extLst>
      <p:ext uri="{BB962C8B-B14F-4D97-AF65-F5344CB8AC3E}">
        <p14:creationId xmlns:p14="http://schemas.microsoft.com/office/powerpoint/2010/main" val="17315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02F1-32ED-4308-858D-B396F938D057}"/>
              </a:ext>
            </a:extLst>
          </p:cNvPr>
          <p:cNvSpPr>
            <a:spLocks noGrp="1"/>
          </p:cNvSpPr>
          <p:nvPr>
            <p:ph type="title"/>
          </p:nvPr>
        </p:nvSpPr>
        <p:spPr/>
        <p:txBody>
          <a:bodyPr/>
          <a:lstStyle/>
          <a:p>
            <a:r>
              <a:rPr lang="en-US" dirty="0"/>
              <a:t>Not Everyone Accepts the Message</a:t>
            </a:r>
          </a:p>
        </p:txBody>
      </p:sp>
      <p:sp>
        <p:nvSpPr>
          <p:cNvPr id="3" name="Content Placeholder 2">
            <a:extLst>
              <a:ext uri="{FF2B5EF4-FFF2-40B4-BE49-F238E27FC236}">
                <a16:creationId xmlns:a16="http://schemas.microsoft.com/office/drawing/2014/main" id="{9C6FE436-501D-43C7-AACE-C0F84C3126FD}"/>
              </a:ext>
            </a:extLst>
          </p:cNvPr>
          <p:cNvSpPr>
            <a:spLocks noGrp="1"/>
          </p:cNvSpPr>
          <p:nvPr>
            <p:ph idx="1"/>
          </p:nvPr>
        </p:nvSpPr>
        <p:spPr/>
        <p:txBody>
          <a:bodyPr/>
          <a:lstStyle/>
          <a:p>
            <a:r>
              <a:rPr lang="en-US" dirty="0"/>
              <a:t>We might think that the farmer wasted a lot of seed on unproductive ground.  But … what does the story tell us about God when we see that He continues to communicate the Gospel message to people who will likely not receive it?</a:t>
            </a:r>
          </a:p>
        </p:txBody>
      </p:sp>
      <p:pic>
        <p:nvPicPr>
          <p:cNvPr id="5" name="Picture 4">
            <a:extLst>
              <a:ext uri="{FF2B5EF4-FFF2-40B4-BE49-F238E27FC236}">
                <a16:creationId xmlns:a16="http://schemas.microsoft.com/office/drawing/2014/main" id="{9C3CE43B-56E5-4929-BBB1-7EF4DE5D2F0E}"/>
              </a:ext>
            </a:extLst>
          </p:cNvPr>
          <p:cNvPicPr>
            <a:picLocks noChangeAspect="1"/>
          </p:cNvPicPr>
          <p:nvPr/>
        </p:nvPicPr>
        <p:blipFill>
          <a:blip r:embed="rId2"/>
          <a:stretch>
            <a:fillRect/>
          </a:stretch>
        </p:blipFill>
        <p:spPr>
          <a:xfrm>
            <a:off x="2217107" y="4593304"/>
            <a:ext cx="7757786" cy="158365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B84FB52-9C74-454F-85A8-652A28D4518A}"/>
              </a:ext>
            </a:extLst>
          </p:cNvPr>
          <p:cNvSpPr txBox="1"/>
          <p:nvPr/>
        </p:nvSpPr>
        <p:spPr>
          <a:xfrm>
            <a:off x="4423775" y="6311900"/>
            <a:ext cx="3344449" cy="261610"/>
          </a:xfrm>
          <a:prstGeom prst="rect">
            <a:avLst/>
          </a:prstGeom>
          <a:noFill/>
        </p:spPr>
        <p:txBody>
          <a:bodyPr wrap="square" rtlCol="0">
            <a:spAutoFit/>
          </a:bodyPr>
          <a:lstStyle/>
          <a:p>
            <a:pPr algn="ctr"/>
            <a:r>
              <a:rPr lang="en-US" sz="1100" dirty="0"/>
              <a:t>Art by Richard Gunther  </a:t>
            </a:r>
            <a:r>
              <a:rPr lang="en-US" sz="1100" dirty="0">
                <a:hlinkClick r:id="rId3"/>
              </a:rPr>
              <a:t>www.lambsongs.co.nz</a:t>
            </a:r>
            <a:r>
              <a:rPr lang="en-US" sz="1100" dirty="0"/>
              <a:t> </a:t>
            </a:r>
          </a:p>
        </p:txBody>
      </p:sp>
    </p:spTree>
    <p:extLst>
      <p:ext uri="{BB962C8B-B14F-4D97-AF65-F5344CB8AC3E}">
        <p14:creationId xmlns:p14="http://schemas.microsoft.com/office/powerpoint/2010/main" val="82490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C08F-9C24-43CF-AC11-4FB232ED32C3}"/>
              </a:ext>
            </a:extLst>
          </p:cNvPr>
          <p:cNvSpPr>
            <a:spLocks noGrp="1"/>
          </p:cNvSpPr>
          <p:nvPr>
            <p:ph type="title"/>
          </p:nvPr>
        </p:nvSpPr>
        <p:spPr/>
        <p:txBody>
          <a:bodyPr/>
          <a:lstStyle/>
          <a:p>
            <a:pPr algn="l"/>
            <a:r>
              <a:rPr lang="en-US" dirty="0"/>
              <a:t>Listen for what happens in “good soil”.</a:t>
            </a:r>
          </a:p>
        </p:txBody>
      </p:sp>
      <p:sp>
        <p:nvSpPr>
          <p:cNvPr id="3" name="Content Placeholder 2">
            <a:extLst>
              <a:ext uri="{FF2B5EF4-FFF2-40B4-BE49-F238E27FC236}">
                <a16:creationId xmlns:a16="http://schemas.microsoft.com/office/drawing/2014/main" id="{508C1518-7BDA-4A1E-8498-027511DCEAFC}"/>
              </a:ext>
            </a:extLst>
          </p:cNvPr>
          <p:cNvSpPr>
            <a:spLocks noGrp="1"/>
          </p:cNvSpPr>
          <p:nvPr>
            <p:ph idx="1"/>
          </p:nvPr>
        </p:nvSpPr>
        <p:spPr>
          <a:xfrm>
            <a:off x="1721807" y="1863203"/>
            <a:ext cx="8748386" cy="4351338"/>
          </a:xfrm>
        </p:spPr>
        <p:txBody>
          <a:bodyPr/>
          <a:lstStyle/>
          <a:p>
            <a:pPr marL="0" indent="0" algn="ctr">
              <a:buNone/>
            </a:pPr>
            <a:r>
              <a:rPr lang="en-US" dirty="0"/>
              <a:t>Matthew 13:23 (NIV)  But the one who received the seed that fell on good soil is the man who hears the word and understands it. He produces a crop, yielding a hundred, sixty or thirty times what was sown."</a:t>
            </a:r>
          </a:p>
        </p:txBody>
      </p:sp>
      <p:pic>
        <p:nvPicPr>
          <p:cNvPr id="4" name="Picture 3">
            <a:extLst>
              <a:ext uri="{FF2B5EF4-FFF2-40B4-BE49-F238E27FC236}">
                <a16:creationId xmlns:a16="http://schemas.microsoft.com/office/drawing/2014/main" id="{4AA7B6FC-0535-49F6-BB5E-4E6CB990FC2E}"/>
              </a:ext>
            </a:extLst>
          </p:cNvPr>
          <p:cNvPicPr>
            <a:picLocks noChangeAspect="1"/>
          </p:cNvPicPr>
          <p:nvPr/>
        </p:nvPicPr>
        <p:blipFill>
          <a:blip r:embed="rId2"/>
          <a:stretch>
            <a:fillRect/>
          </a:stretch>
        </p:blipFill>
        <p:spPr>
          <a:xfrm>
            <a:off x="4928374" y="5481036"/>
            <a:ext cx="2335252" cy="2952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0696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7897-834A-4AE6-A487-633506C309EF}"/>
              </a:ext>
            </a:extLst>
          </p:cNvPr>
          <p:cNvSpPr>
            <a:spLocks noGrp="1"/>
          </p:cNvSpPr>
          <p:nvPr>
            <p:ph type="title"/>
          </p:nvPr>
        </p:nvSpPr>
        <p:spPr/>
        <p:txBody>
          <a:bodyPr/>
          <a:lstStyle/>
          <a:p>
            <a:r>
              <a:rPr lang="en-US" dirty="0"/>
              <a:t>Abundant Growth of the Gospel</a:t>
            </a:r>
          </a:p>
        </p:txBody>
      </p:sp>
      <p:sp>
        <p:nvSpPr>
          <p:cNvPr id="3" name="Content Placeholder 2">
            <a:extLst>
              <a:ext uri="{FF2B5EF4-FFF2-40B4-BE49-F238E27FC236}">
                <a16:creationId xmlns:a16="http://schemas.microsoft.com/office/drawing/2014/main" id="{D71E9A27-FB53-4E5E-B3F9-170DB4E22B4F}"/>
              </a:ext>
            </a:extLst>
          </p:cNvPr>
          <p:cNvSpPr>
            <a:spLocks noGrp="1"/>
          </p:cNvSpPr>
          <p:nvPr>
            <p:ph idx="1"/>
          </p:nvPr>
        </p:nvSpPr>
        <p:spPr/>
        <p:txBody>
          <a:bodyPr/>
          <a:lstStyle/>
          <a:p>
            <a:r>
              <a:rPr lang="en-US" dirty="0"/>
              <a:t>What does the situation described in verse 23 have in common with the situations described in verses 19‑22? </a:t>
            </a:r>
          </a:p>
          <a:p>
            <a:r>
              <a:rPr lang="en-US" dirty="0"/>
              <a:t>What appears to be the difference? </a:t>
            </a:r>
          </a:p>
          <a:p>
            <a:r>
              <a:rPr lang="en-US" dirty="0"/>
              <a:t>What is the significance of the multi-fold increase? </a:t>
            </a:r>
          </a:p>
        </p:txBody>
      </p:sp>
      <p:pic>
        <p:nvPicPr>
          <p:cNvPr id="3075" name="Picture 3">
            <a:extLst>
              <a:ext uri="{FF2B5EF4-FFF2-40B4-BE49-F238E27FC236}">
                <a16:creationId xmlns:a16="http://schemas.microsoft.com/office/drawing/2014/main" id="{D6C85560-758C-4E8F-B90F-24A368FCD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213" y="2935721"/>
            <a:ext cx="3313573" cy="3117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17C3-0884-4B7B-ACEA-FB4FE8E1D031}"/>
              </a:ext>
            </a:extLst>
          </p:cNvPr>
          <p:cNvSpPr>
            <a:spLocks noGrp="1"/>
          </p:cNvSpPr>
          <p:nvPr>
            <p:ph type="title"/>
          </p:nvPr>
        </p:nvSpPr>
        <p:spPr/>
        <p:txBody>
          <a:bodyPr/>
          <a:lstStyle/>
          <a:p>
            <a:r>
              <a:rPr lang="en-US" dirty="0"/>
              <a:t>Abundant Growth of the Gospel</a:t>
            </a:r>
          </a:p>
        </p:txBody>
      </p:sp>
      <p:sp>
        <p:nvSpPr>
          <p:cNvPr id="3" name="Content Placeholder 2">
            <a:extLst>
              <a:ext uri="{FF2B5EF4-FFF2-40B4-BE49-F238E27FC236}">
                <a16:creationId xmlns:a16="http://schemas.microsoft.com/office/drawing/2014/main" id="{150A2BAC-61FF-445F-9864-2847C7DEFAC6}"/>
              </a:ext>
            </a:extLst>
          </p:cNvPr>
          <p:cNvSpPr>
            <a:spLocks noGrp="1"/>
          </p:cNvSpPr>
          <p:nvPr>
            <p:ph idx="1"/>
          </p:nvPr>
        </p:nvSpPr>
        <p:spPr/>
        <p:txBody>
          <a:bodyPr/>
          <a:lstStyle/>
          <a:p>
            <a:r>
              <a:rPr lang="en-US" dirty="0"/>
              <a:t>When have you experienced the gospel landing on good soil?</a:t>
            </a:r>
          </a:p>
          <a:p>
            <a:r>
              <a:rPr lang="en-US" dirty="0"/>
              <a:t>How can trusting God with the results impact your attitude toward evangelism?</a:t>
            </a:r>
          </a:p>
        </p:txBody>
      </p:sp>
    </p:spTree>
    <p:extLst>
      <p:ext uri="{BB962C8B-B14F-4D97-AF65-F5344CB8AC3E}">
        <p14:creationId xmlns:p14="http://schemas.microsoft.com/office/powerpoint/2010/main" val="22337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7694-5AE5-4B3E-820F-62FA31116CB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C22DBF4-448C-4FC8-825D-B223E7600DBF}"/>
              </a:ext>
            </a:extLst>
          </p:cNvPr>
          <p:cNvSpPr>
            <a:spLocks noGrp="1"/>
          </p:cNvSpPr>
          <p:nvPr>
            <p:ph idx="1"/>
          </p:nvPr>
        </p:nvSpPr>
        <p:spPr>
          <a:xfrm>
            <a:off x="838200" y="2129425"/>
            <a:ext cx="10515600" cy="4047538"/>
          </a:xfrm>
        </p:spPr>
        <p:txBody>
          <a:bodyPr/>
          <a:lstStyle/>
          <a:p>
            <a:r>
              <a:rPr lang="en-US" dirty="0"/>
              <a:t>Grow. </a:t>
            </a:r>
          </a:p>
          <a:p>
            <a:pPr lvl="1"/>
            <a:r>
              <a:rPr lang="en-US" dirty="0"/>
              <a:t>If you’ve been distracted or challenged in your walk with Christ, renew your commitment to Him. </a:t>
            </a:r>
          </a:p>
          <a:p>
            <a:pPr lvl="1"/>
            <a:r>
              <a:rPr lang="en-US" dirty="0"/>
              <a:t>Ask God to work in your life and help you produce fruit for Him.</a:t>
            </a:r>
          </a:p>
          <a:p>
            <a:endParaRPr lang="en-US" dirty="0"/>
          </a:p>
        </p:txBody>
      </p:sp>
    </p:spTree>
    <p:extLst>
      <p:ext uri="{BB962C8B-B14F-4D97-AF65-F5344CB8AC3E}">
        <p14:creationId xmlns:p14="http://schemas.microsoft.com/office/powerpoint/2010/main" val="126024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7694-5AE5-4B3E-820F-62FA31116CB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C22DBF4-448C-4FC8-825D-B223E7600DBF}"/>
              </a:ext>
            </a:extLst>
          </p:cNvPr>
          <p:cNvSpPr>
            <a:spLocks noGrp="1"/>
          </p:cNvSpPr>
          <p:nvPr>
            <p:ph idx="1"/>
          </p:nvPr>
        </p:nvSpPr>
        <p:spPr>
          <a:xfrm>
            <a:off x="838200" y="2254685"/>
            <a:ext cx="10515600" cy="3922278"/>
          </a:xfrm>
        </p:spPr>
        <p:txBody>
          <a:bodyPr/>
          <a:lstStyle/>
          <a:p>
            <a:r>
              <a:rPr lang="en-US" dirty="0"/>
              <a:t>Share. </a:t>
            </a:r>
          </a:p>
          <a:p>
            <a:pPr lvl="1"/>
            <a:r>
              <a:rPr lang="en-US" dirty="0"/>
              <a:t>Identify opportunities God gives you during the week to “sow seeds” in the lives of others. </a:t>
            </a:r>
          </a:p>
          <a:p>
            <a:pPr lvl="1"/>
            <a:r>
              <a:rPr lang="en-US" dirty="0"/>
              <a:t>Pray for boldness and take advantage of the opportunities God places in front of you.</a:t>
            </a:r>
          </a:p>
          <a:p>
            <a:endParaRPr lang="en-US" dirty="0"/>
          </a:p>
        </p:txBody>
      </p:sp>
    </p:spTree>
    <p:extLst>
      <p:ext uri="{BB962C8B-B14F-4D97-AF65-F5344CB8AC3E}">
        <p14:creationId xmlns:p14="http://schemas.microsoft.com/office/powerpoint/2010/main" val="277908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0DDD5-04BD-455C-B60C-23E3F91E00CA}"/>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32BB25A-6779-42E3-8ADA-1774BC19FF77}"/>
              </a:ext>
            </a:extLst>
          </p:cNvPr>
          <p:cNvGrpSpPr/>
          <p:nvPr/>
        </p:nvGrpSpPr>
        <p:grpSpPr>
          <a:xfrm>
            <a:off x="2849598" y="1690688"/>
            <a:ext cx="6492803" cy="4161682"/>
            <a:chOff x="2849598" y="1690688"/>
            <a:chExt cx="6492803" cy="4161682"/>
          </a:xfrm>
        </p:grpSpPr>
        <p:pic>
          <p:nvPicPr>
            <p:cNvPr id="6" name="Picture 5" descr="A picture containing text, ground&#10;&#10;Description automatically generated">
              <a:extLst>
                <a:ext uri="{FF2B5EF4-FFF2-40B4-BE49-F238E27FC236}">
                  <a16:creationId xmlns:a16="http://schemas.microsoft.com/office/drawing/2014/main" id="{07918691-658B-441B-9011-418798AC5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62150"/>
              <a:ext cx="5715000" cy="2933700"/>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C9C5EA3F-5C24-4D29-B8C1-99953F338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B313256E-E930-4F79-8903-FD848474B097}"/>
              </a:ext>
            </a:extLst>
          </p:cNvPr>
          <p:cNvSpPr txBox="1"/>
          <p:nvPr/>
        </p:nvSpPr>
        <p:spPr>
          <a:xfrm>
            <a:off x="3752603" y="5852370"/>
            <a:ext cx="486888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44311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7694-5AE5-4B3E-820F-62FA31116CB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C22DBF4-448C-4FC8-825D-B223E7600DBF}"/>
              </a:ext>
            </a:extLst>
          </p:cNvPr>
          <p:cNvSpPr>
            <a:spLocks noGrp="1"/>
          </p:cNvSpPr>
          <p:nvPr>
            <p:ph idx="1"/>
          </p:nvPr>
        </p:nvSpPr>
        <p:spPr>
          <a:xfrm>
            <a:off x="838200" y="1903955"/>
            <a:ext cx="10515600" cy="4273007"/>
          </a:xfrm>
        </p:spPr>
        <p:txBody>
          <a:bodyPr/>
          <a:lstStyle/>
          <a:p>
            <a:r>
              <a:rPr lang="en-US" dirty="0"/>
              <a:t>Care. </a:t>
            </a:r>
          </a:p>
          <a:p>
            <a:pPr lvl="1"/>
            <a:r>
              <a:rPr lang="en-US" dirty="0"/>
              <a:t>As you share Christ, “work the soil”, do more than speak words; show care and concern. </a:t>
            </a:r>
          </a:p>
          <a:p>
            <a:pPr lvl="1"/>
            <a:r>
              <a:rPr lang="en-US" dirty="0"/>
              <a:t>Display the love of Christ in your actions; invest time in someone’s life and let God use your words and actions to prepare the soil.</a:t>
            </a:r>
          </a:p>
          <a:p>
            <a:endParaRPr lang="en-US" dirty="0"/>
          </a:p>
        </p:txBody>
      </p:sp>
    </p:spTree>
    <p:extLst>
      <p:ext uri="{BB962C8B-B14F-4D97-AF65-F5344CB8AC3E}">
        <p14:creationId xmlns:p14="http://schemas.microsoft.com/office/powerpoint/2010/main" val="3878094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1D16-C9D5-4DEF-B17E-F432C243CDDB}"/>
              </a:ext>
            </a:extLst>
          </p:cNvPr>
          <p:cNvSpPr>
            <a:spLocks noGrp="1"/>
          </p:cNvSpPr>
          <p:nvPr>
            <p:ph type="title"/>
          </p:nvPr>
        </p:nvSpPr>
        <p:spPr/>
        <p:txBody>
          <a:bodyPr/>
          <a:lstStyle/>
          <a:p>
            <a:r>
              <a:rPr lang="en-US" dirty="0"/>
              <a:t>Family Activities</a:t>
            </a:r>
          </a:p>
        </p:txBody>
      </p:sp>
      <p:pic>
        <p:nvPicPr>
          <p:cNvPr id="4098" name="Picture 2">
            <a:extLst>
              <a:ext uri="{FF2B5EF4-FFF2-40B4-BE49-F238E27FC236}">
                <a16:creationId xmlns:a16="http://schemas.microsoft.com/office/drawing/2014/main" id="{90ACA6E1-933D-4D46-8C7D-B678130C75F3}"/>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83963" y="1816404"/>
            <a:ext cx="3990975" cy="3622675"/>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5" name="Picture 4" descr="A picture containing text, vector graphics&#10;&#10;Description automatically generated">
            <a:extLst>
              <a:ext uri="{FF2B5EF4-FFF2-40B4-BE49-F238E27FC236}">
                <a16:creationId xmlns:a16="http://schemas.microsoft.com/office/drawing/2014/main" id="{BB584AD3-E45F-461B-9B60-DD0D449B5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599" y="2515295"/>
            <a:ext cx="2076551" cy="2923784"/>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82A98E45-CB23-45AC-BA49-052F3A6280A6}"/>
              </a:ext>
            </a:extLst>
          </p:cNvPr>
          <p:cNvSpPr/>
          <p:nvPr/>
        </p:nvSpPr>
        <p:spPr>
          <a:xfrm>
            <a:off x="187890" y="2661584"/>
            <a:ext cx="4688974" cy="2223567"/>
          </a:xfrm>
          <a:prstGeom prst="wedgeRoundRectCallout">
            <a:avLst>
              <a:gd name="adj1" fmla="val 61821"/>
              <a:gd name="adj2" fmla="val -2457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Aiee</a:t>
            </a:r>
            <a:r>
              <a:rPr lang="en-US" dirty="0">
                <a:latin typeface="Comic Sans MS" panose="030F0702030302020204" pitchFamily="66" charset="0"/>
              </a:rPr>
              <a:t> cucaracha ,,, how do you do this with no clues?  Maybe if you count the letters and blanks?  </a:t>
            </a:r>
          </a:p>
          <a:p>
            <a:pPr algn="ctr"/>
            <a:r>
              <a:rPr lang="en-US" dirty="0">
                <a:latin typeface="Comic Sans MS" panose="030F0702030302020204" pitchFamily="66" charset="0"/>
              </a:rPr>
              <a:t>Oh well, you </a:t>
            </a:r>
            <a:r>
              <a:rPr lang="en-US" b="1" dirty="0">
                <a:latin typeface="Comic Sans MS" panose="030F0702030302020204" pitchFamily="66" charset="0"/>
              </a:rPr>
              <a:t>can</a:t>
            </a:r>
            <a:r>
              <a:rPr lang="en-US" dirty="0">
                <a:latin typeface="Comic Sans MS" panose="030F0702030302020204" pitchFamily="66" charset="0"/>
              </a:rPr>
              <a:t> get help at </a:t>
            </a:r>
            <a:r>
              <a:rPr lang="en-US" sz="1800" u="sng" dirty="0">
                <a:solidFill>
                  <a:srgbClr val="0563C1"/>
                </a:solidFill>
                <a:effectLst/>
                <a:latin typeface="Comic Sans MS" panose="030F0702030302020204" pitchFamily="66" charset="0"/>
                <a:ea typeface="Times New Roman" panose="02020603050405020304" pitchFamily="18" charset="0"/>
                <a:hlinkClick r:id="rId4"/>
              </a:rPr>
              <a:t>https://tinyurl.com/32xewwa9</a:t>
            </a:r>
            <a:r>
              <a:rPr lang="en-US" dirty="0">
                <a:latin typeface="Comic Sans MS" panose="030F0702030302020204" pitchFamily="66" charset="0"/>
              </a:rPr>
              <a:t>  … and you could find the regular crossword and other cool stuff too.</a:t>
            </a:r>
          </a:p>
        </p:txBody>
      </p:sp>
    </p:spTree>
    <p:extLst>
      <p:ext uri="{BB962C8B-B14F-4D97-AF65-F5344CB8AC3E}">
        <p14:creationId xmlns:p14="http://schemas.microsoft.com/office/powerpoint/2010/main" val="1155104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Trust God to Work</a:t>
            </a:r>
          </a:p>
        </p:txBody>
      </p:sp>
      <p:sp>
        <p:nvSpPr>
          <p:cNvPr id="3" name="Subtitle 2"/>
          <p:cNvSpPr>
            <a:spLocks noGrp="1"/>
          </p:cNvSpPr>
          <p:nvPr>
            <p:ph type="subTitle" idx="1"/>
          </p:nvPr>
        </p:nvSpPr>
        <p:spPr/>
        <p:txBody>
          <a:bodyPr/>
          <a:lstStyle/>
          <a:p>
            <a:r>
              <a:rPr lang="en-US" dirty="0"/>
              <a:t>May 30</a:t>
            </a:r>
          </a:p>
        </p:txBody>
      </p:sp>
    </p:spTree>
    <p:extLst>
      <p:ext uri="{BB962C8B-B14F-4D97-AF65-F5344CB8AC3E}">
        <p14:creationId xmlns:p14="http://schemas.microsoft.com/office/powerpoint/2010/main" val="334744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FA27E-F545-485E-AEA9-A93099FDB2CC}"/>
              </a:ext>
            </a:extLst>
          </p:cNvPr>
          <p:cNvSpPr>
            <a:spLocks noGrp="1"/>
          </p:cNvSpPr>
          <p:nvPr>
            <p:ph type="title"/>
          </p:nvPr>
        </p:nvSpPr>
        <p:spPr/>
        <p:txBody>
          <a:bodyPr/>
          <a:lstStyle/>
          <a:p>
            <a:r>
              <a:rPr lang="en-US" dirty="0"/>
              <a:t>Brag on it !</a:t>
            </a:r>
          </a:p>
        </p:txBody>
      </p:sp>
      <p:sp>
        <p:nvSpPr>
          <p:cNvPr id="4" name="Content Placeholder 3">
            <a:extLst>
              <a:ext uri="{FF2B5EF4-FFF2-40B4-BE49-F238E27FC236}">
                <a16:creationId xmlns:a16="http://schemas.microsoft.com/office/drawing/2014/main" id="{DBFBAFE9-3B69-4CE1-87EE-FD725413D5F2}"/>
              </a:ext>
            </a:extLst>
          </p:cNvPr>
          <p:cNvSpPr>
            <a:spLocks noGrp="1"/>
          </p:cNvSpPr>
          <p:nvPr>
            <p:ph idx="1"/>
          </p:nvPr>
        </p:nvSpPr>
        <p:spPr/>
        <p:txBody>
          <a:bodyPr>
            <a:normAutofit/>
          </a:bodyPr>
          <a:lstStyle/>
          <a:p>
            <a:r>
              <a:rPr lang="en-US" dirty="0"/>
              <a:t>What is something you have completed on your “bucket list”?</a:t>
            </a:r>
          </a:p>
          <a:p>
            <a:r>
              <a:rPr lang="en-US" dirty="0">
                <a:solidFill>
                  <a:srgbClr val="C00000"/>
                </a:solidFill>
              </a:rPr>
              <a:t>When we look back on our lives, we’ve had some interesting experiences.</a:t>
            </a:r>
          </a:p>
          <a:p>
            <a:pPr lvl="1"/>
            <a:r>
              <a:rPr lang="en-US" dirty="0">
                <a:solidFill>
                  <a:srgbClr val="C00000"/>
                </a:solidFill>
              </a:rPr>
              <a:t>No doubt we’ve met some </a:t>
            </a:r>
            <a:r>
              <a:rPr lang="en-US" b="1" dirty="0">
                <a:solidFill>
                  <a:srgbClr val="C00000"/>
                </a:solidFill>
              </a:rPr>
              <a:t>interesting people </a:t>
            </a:r>
            <a:r>
              <a:rPr lang="en-US" dirty="0">
                <a:solidFill>
                  <a:srgbClr val="C00000"/>
                </a:solidFill>
              </a:rPr>
              <a:t>and had </a:t>
            </a:r>
            <a:r>
              <a:rPr lang="en-US" b="1" dirty="0">
                <a:solidFill>
                  <a:srgbClr val="C00000"/>
                </a:solidFill>
              </a:rPr>
              <a:t>interesting conversations </a:t>
            </a:r>
            <a:r>
              <a:rPr lang="en-US" dirty="0">
                <a:solidFill>
                  <a:srgbClr val="C00000"/>
                </a:solidFill>
              </a:rPr>
              <a:t>along the way.</a:t>
            </a:r>
          </a:p>
          <a:p>
            <a:pPr lvl="1"/>
            <a:r>
              <a:rPr lang="en-US" dirty="0">
                <a:solidFill>
                  <a:srgbClr val="C00000"/>
                </a:solidFill>
              </a:rPr>
              <a:t>We can </a:t>
            </a:r>
            <a:r>
              <a:rPr lang="en-US" b="1" dirty="0">
                <a:solidFill>
                  <a:srgbClr val="C00000"/>
                </a:solidFill>
              </a:rPr>
              <a:t>share Christ </a:t>
            </a:r>
            <a:r>
              <a:rPr lang="en-US" dirty="0">
                <a:solidFill>
                  <a:srgbClr val="C00000"/>
                </a:solidFill>
              </a:rPr>
              <a:t>in many of these situations, but we must leave the results to God.</a:t>
            </a:r>
          </a:p>
          <a:p>
            <a:endParaRPr lang="en-US" dirty="0"/>
          </a:p>
        </p:txBody>
      </p:sp>
      <p:grpSp>
        <p:nvGrpSpPr>
          <p:cNvPr id="8" name="Group 7">
            <a:extLst>
              <a:ext uri="{FF2B5EF4-FFF2-40B4-BE49-F238E27FC236}">
                <a16:creationId xmlns:a16="http://schemas.microsoft.com/office/drawing/2014/main" id="{42A2F50F-EF22-4A6C-BBF3-DFDC301C9336}"/>
              </a:ext>
            </a:extLst>
          </p:cNvPr>
          <p:cNvGrpSpPr/>
          <p:nvPr/>
        </p:nvGrpSpPr>
        <p:grpSpPr>
          <a:xfrm>
            <a:off x="1575799" y="2918526"/>
            <a:ext cx="9345201" cy="3111512"/>
            <a:chOff x="1500249" y="2778826"/>
            <a:chExt cx="9345201" cy="3111512"/>
          </a:xfrm>
        </p:grpSpPr>
        <p:pic>
          <p:nvPicPr>
            <p:cNvPr id="6" name="Picture 5" descr="A picture containing mountain, sky, outdoor, nature&#10;&#10;Description automatically generated">
              <a:extLst>
                <a:ext uri="{FF2B5EF4-FFF2-40B4-BE49-F238E27FC236}">
                  <a16:creationId xmlns:a16="http://schemas.microsoft.com/office/drawing/2014/main" id="{6D2A157F-CE65-428A-B3C5-317DA7C84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159" y="3075708"/>
              <a:ext cx="3015106" cy="2006930"/>
            </a:xfrm>
            <a:prstGeom prst="rect">
              <a:avLst/>
            </a:prstGeom>
            <a:ln>
              <a:noFill/>
            </a:ln>
            <a:effectLst>
              <a:outerShdw blurRad="292100" dist="139700" dir="2700000" algn="tl" rotWithShape="0">
                <a:srgbClr val="333333">
                  <a:alpha val="65000"/>
                </a:srgbClr>
              </a:outerShdw>
            </a:effectLst>
          </p:spPr>
        </p:pic>
        <p:pic>
          <p:nvPicPr>
            <p:cNvPr id="1026" name="Picture 2" descr="London, Metro, P, Underground, Transport, English">
              <a:extLst>
                <a:ext uri="{FF2B5EF4-FFF2-40B4-BE49-F238E27FC236}">
                  <a16:creationId xmlns:a16="http://schemas.microsoft.com/office/drawing/2014/main" id="{D901FEBC-1144-450C-94FD-09F5389ABE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249" y="3776354"/>
              <a:ext cx="2672893" cy="1781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Top Thrill Dragster | The Top Thrill Dragster roller coaster… | Flickr">
              <a:extLst>
                <a:ext uri="{FF2B5EF4-FFF2-40B4-BE49-F238E27FC236}">
                  <a16:creationId xmlns:a16="http://schemas.microsoft.com/office/drawing/2014/main" id="{3E2F191B-97BF-48AA-B880-2F4C3A4FBE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371" y="2778826"/>
              <a:ext cx="2395107" cy="2686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3464A8-1516-4357-AA69-51CA79502E74}"/>
                </a:ext>
              </a:extLst>
            </p:cNvPr>
            <p:cNvSpPr txBox="1"/>
            <p:nvPr/>
          </p:nvSpPr>
          <p:spPr>
            <a:xfrm>
              <a:off x="8314398" y="5628728"/>
              <a:ext cx="2531052" cy="261610"/>
            </a:xfrm>
            <a:prstGeom prst="rect">
              <a:avLst/>
            </a:prstGeom>
            <a:noFill/>
          </p:spPr>
          <p:txBody>
            <a:bodyPr wrap="square" rtlCol="0">
              <a:spAutoFit/>
            </a:bodyPr>
            <a:lstStyle/>
            <a:p>
              <a:pPr algn="ctr"/>
              <a:r>
                <a:rPr lang="en-US" sz="1100" dirty="0"/>
                <a:t>Photo by Craig Lloyd</a:t>
              </a:r>
            </a:p>
          </p:txBody>
        </p:sp>
      </p:grpSp>
    </p:spTree>
    <p:extLst>
      <p:ext uri="{BB962C8B-B14F-4D97-AF65-F5344CB8AC3E}">
        <p14:creationId xmlns:p14="http://schemas.microsoft.com/office/powerpoint/2010/main" val="360271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DDC8-08FF-4C83-B6AF-D4F08327DCBF}"/>
              </a:ext>
            </a:extLst>
          </p:cNvPr>
          <p:cNvSpPr>
            <a:spLocks noGrp="1"/>
          </p:cNvSpPr>
          <p:nvPr>
            <p:ph type="title"/>
          </p:nvPr>
        </p:nvSpPr>
        <p:spPr/>
        <p:txBody>
          <a:bodyPr/>
          <a:lstStyle/>
          <a:p>
            <a:pPr algn="l"/>
            <a:r>
              <a:rPr lang="en-US" dirty="0"/>
              <a:t>Listen for good results.</a:t>
            </a:r>
          </a:p>
        </p:txBody>
      </p:sp>
      <p:sp>
        <p:nvSpPr>
          <p:cNvPr id="3" name="Content Placeholder 2">
            <a:extLst>
              <a:ext uri="{FF2B5EF4-FFF2-40B4-BE49-F238E27FC236}">
                <a16:creationId xmlns:a16="http://schemas.microsoft.com/office/drawing/2014/main" id="{5071433F-09B5-4696-AE0B-41294D00DE19}"/>
              </a:ext>
            </a:extLst>
          </p:cNvPr>
          <p:cNvSpPr>
            <a:spLocks noGrp="1"/>
          </p:cNvSpPr>
          <p:nvPr>
            <p:ph idx="1"/>
          </p:nvPr>
        </p:nvSpPr>
        <p:spPr/>
        <p:txBody>
          <a:bodyPr/>
          <a:lstStyle/>
          <a:p>
            <a:pPr marL="0" indent="0" algn="ctr">
              <a:buNone/>
            </a:pPr>
            <a:r>
              <a:rPr lang="en-US" dirty="0"/>
              <a:t>Matthew 13:3-8 (NIV)  Then he told them many things in parables, saying: "A farmer went out to sow his seed.  4  As he was scattering the seed, some fell along the path, and the birds came and ate it up.  5  Some fell on rocky places, where it did not have much soil. It sprang up quickly, because the soil was shallow. </a:t>
            </a:r>
          </a:p>
        </p:txBody>
      </p:sp>
    </p:spTree>
    <p:extLst>
      <p:ext uri="{BB962C8B-B14F-4D97-AF65-F5344CB8AC3E}">
        <p14:creationId xmlns:p14="http://schemas.microsoft.com/office/powerpoint/2010/main" val="1061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DDC8-08FF-4C83-B6AF-D4F08327DCBF}"/>
              </a:ext>
            </a:extLst>
          </p:cNvPr>
          <p:cNvSpPr>
            <a:spLocks noGrp="1"/>
          </p:cNvSpPr>
          <p:nvPr>
            <p:ph type="title"/>
          </p:nvPr>
        </p:nvSpPr>
        <p:spPr/>
        <p:txBody>
          <a:bodyPr/>
          <a:lstStyle/>
          <a:p>
            <a:pPr algn="l"/>
            <a:r>
              <a:rPr lang="en-US" dirty="0"/>
              <a:t>Listen for good results.</a:t>
            </a:r>
          </a:p>
        </p:txBody>
      </p:sp>
      <p:sp>
        <p:nvSpPr>
          <p:cNvPr id="3" name="Content Placeholder 2">
            <a:extLst>
              <a:ext uri="{FF2B5EF4-FFF2-40B4-BE49-F238E27FC236}">
                <a16:creationId xmlns:a16="http://schemas.microsoft.com/office/drawing/2014/main" id="{5071433F-09B5-4696-AE0B-41294D00DE19}"/>
              </a:ext>
            </a:extLst>
          </p:cNvPr>
          <p:cNvSpPr>
            <a:spLocks noGrp="1"/>
          </p:cNvSpPr>
          <p:nvPr>
            <p:ph idx="1"/>
          </p:nvPr>
        </p:nvSpPr>
        <p:spPr/>
        <p:txBody>
          <a:bodyPr/>
          <a:lstStyle/>
          <a:p>
            <a:pPr marL="0" indent="0" algn="ctr">
              <a:buNone/>
            </a:pPr>
            <a:r>
              <a:rPr lang="en-US" dirty="0"/>
              <a:t>But when the sun came up, the plants were scorched, and they withered because they had no root.  7  Other seed fell among thorns, which grew up and choked the plants.  8  Still other seed fell on good soil, where it produced a crop--a hundred, sixty or thirty times what was sown.</a:t>
            </a:r>
          </a:p>
        </p:txBody>
      </p:sp>
      <p:pic>
        <p:nvPicPr>
          <p:cNvPr id="5" name="Picture 4">
            <a:extLst>
              <a:ext uri="{FF2B5EF4-FFF2-40B4-BE49-F238E27FC236}">
                <a16:creationId xmlns:a16="http://schemas.microsoft.com/office/drawing/2014/main" id="{66573FCB-711B-4B75-AC71-A23297F9B3F5}"/>
              </a:ext>
            </a:extLst>
          </p:cNvPr>
          <p:cNvPicPr>
            <a:picLocks noChangeAspect="1"/>
          </p:cNvPicPr>
          <p:nvPr/>
        </p:nvPicPr>
        <p:blipFill>
          <a:blip r:embed="rId2"/>
          <a:stretch>
            <a:fillRect/>
          </a:stretch>
        </p:blipFill>
        <p:spPr>
          <a:xfrm>
            <a:off x="4928374" y="5483238"/>
            <a:ext cx="2335252" cy="2952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850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6369-B446-4A55-8A8D-B5B6D846C3A6}"/>
              </a:ext>
            </a:extLst>
          </p:cNvPr>
          <p:cNvSpPr>
            <a:spLocks noGrp="1"/>
          </p:cNvSpPr>
          <p:nvPr>
            <p:ph type="title"/>
          </p:nvPr>
        </p:nvSpPr>
        <p:spPr/>
        <p:txBody>
          <a:bodyPr/>
          <a:lstStyle/>
          <a:p>
            <a:r>
              <a:rPr lang="en-US" dirty="0"/>
              <a:t>Share Jesus Wherever You Are</a:t>
            </a:r>
          </a:p>
        </p:txBody>
      </p:sp>
      <p:sp>
        <p:nvSpPr>
          <p:cNvPr id="3" name="Content Placeholder 2">
            <a:extLst>
              <a:ext uri="{FF2B5EF4-FFF2-40B4-BE49-F238E27FC236}">
                <a16:creationId xmlns:a16="http://schemas.microsoft.com/office/drawing/2014/main" id="{65E01D41-2E20-49FA-ACB5-6058C81BFFDB}"/>
              </a:ext>
            </a:extLst>
          </p:cNvPr>
          <p:cNvSpPr>
            <a:spLocks noGrp="1"/>
          </p:cNvSpPr>
          <p:nvPr>
            <p:ph idx="1"/>
          </p:nvPr>
        </p:nvSpPr>
        <p:spPr/>
        <p:txBody>
          <a:bodyPr/>
          <a:lstStyle/>
          <a:p>
            <a:r>
              <a:rPr lang="en-US" dirty="0"/>
              <a:t>Our verses stated that Jesus taught in parables.  What is a parable? </a:t>
            </a:r>
          </a:p>
          <a:p>
            <a:r>
              <a:rPr lang="en-US" dirty="0"/>
              <a:t>What was the purpose of teaching in parables?</a:t>
            </a:r>
          </a:p>
          <a:p>
            <a:r>
              <a:rPr lang="en-US" dirty="0"/>
              <a:t>What are the benefits of using stories to reveal truth?</a:t>
            </a:r>
          </a:p>
          <a:p>
            <a:endParaRPr lang="en-US" dirty="0"/>
          </a:p>
        </p:txBody>
      </p:sp>
    </p:spTree>
    <p:extLst>
      <p:ext uri="{BB962C8B-B14F-4D97-AF65-F5344CB8AC3E}">
        <p14:creationId xmlns:p14="http://schemas.microsoft.com/office/powerpoint/2010/main" val="122770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a:extLst>
              <a:ext uri="{FF2B5EF4-FFF2-40B4-BE49-F238E27FC236}">
                <a16:creationId xmlns:a16="http://schemas.microsoft.com/office/drawing/2014/main" id="{640062C5-62D5-416F-A3A0-F00EC16A1BC3}"/>
              </a:ext>
            </a:extLst>
          </p:cNvPr>
          <p:cNvSpPr/>
          <p:nvPr/>
        </p:nvSpPr>
        <p:spPr>
          <a:xfrm>
            <a:off x="838200" y="4573926"/>
            <a:ext cx="10226458" cy="1603037"/>
          </a:xfrm>
          <a:prstGeom prst="trapezoid">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5E4B6-A4C0-453B-9A63-03A4EB3D0E74}"/>
              </a:ext>
            </a:extLst>
          </p:cNvPr>
          <p:cNvSpPr>
            <a:spLocks noGrp="1"/>
          </p:cNvSpPr>
          <p:nvPr>
            <p:ph type="title"/>
          </p:nvPr>
        </p:nvSpPr>
        <p:spPr/>
        <p:txBody>
          <a:bodyPr/>
          <a:lstStyle/>
          <a:p>
            <a:r>
              <a:rPr lang="en-US" dirty="0"/>
              <a:t>Share Jesus Wherever You Are</a:t>
            </a:r>
          </a:p>
        </p:txBody>
      </p:sp>
      <p:sp>
        <p:nvSpPr>
          <p:cNvPr id="3" name="Content Placeholder 2">
            <a:extLst>
              <a:ext uri="{FF2B5EF4-FFF2-40B4-BE49-F238E27FC236}">
                <a16:creationId xmlns:a16="http://schemas.microsoft.com/office/drawing/2014/main" id="{EEF96D9D-3625-4D83-8D01-CFFDD62F51BE}"/>
              </a:ext>
            </a:extLst>
          </p:cNvPr>
          <p:cNvSpPr>
            <a:spLocks noGrp="1"/>
          </p:cNvSpPr>
          <p:nvPr>
            <p:ph idx="1"/>
          </p:nvPr>
        </p:nvSpPr>
        <p:spPr/>
        <p:txBody>
          <a:bodyPr/>
          <a:lstStyle/>
          <a:p>
            <a:r>
              <a:rPr lang="en-US" dirty="0"/>
              <a:t>Think about important lessons have you learned through stories.  What are some examples of children’s stories that teach a moral concept?</a:t>
            </a:r>
          </a:p>
        </p:txBody>
      </p:sp>
      <p:grpSp>
        <p:nvGrpSpPr>
          <p:cNvPr id="4" name="Group 3">
            <a:extLst>
              <a:ext uri="{FF2B5EF4-FFF2-40B4-BE49-F238E27FC236}">
                <a16:creationId xmlns:a16="http://schemas.microsoft.com/office/drawing/2014/main" id="{DB90F559-1C06-485B-8F19-A1E31383CE0F}"/>
              </a:ext>
            </a:extLst>
          </p:cNvPr>
          <p:cNvGrpSpPr/>
          <p:nvPr/>
        </p:nvGrpSpPr>
        <p:grpSpPr>
          <a:xfrm>
            <a:off x="3254396" y="4001294"/>
            <a:ext cx="4457461" cy="1712149"/>
            <a:chOff x="2118703" y="4464813"/>
            <a:chExt cx="4457461" cy="1712149"/>
          </a:xfrm>
        </p:grpSpPr>
        <p:pic>
          <p:nvPicPr>
            <p:cNvPr id="2050" name="Picture 2" descr="Tortoise clipart">
              <a:extLst>
                <a:ext uri="{FF2B5EF4-FFF2-40B4-BE49-F238E27FC236}">
                  <a16:creationId xmlns:a16="http://schemas.microsoft.com/office/drawing/2014/main" id="{B11F3BFD-EF11-41A7-9642-C2FB3AF40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383" y="4683037"/>
              <a:ext cx="2661781" cy="1493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Funny rabbit clipart">
              <a:extLst>
                <a:ext uri="{FF2B5EF4-FFF2-40B4-BE49-F238E27FC236}">
                  <a16:creationId xmlns:a16="http://schemas.microsoft.com/office/drawing/2014/main" id="{EA61B32F-9781-44C2-A290-C82F32DADC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118703" y="4464813"/>
              <a:ext cx="1238272" cy="1603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625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E527-5D29-402B-B5E7-BEAAF21FFB39}"/>
              </a:ext>
            </a:extLst>
          </p:cNvPr>
          <p:cNvSpPr>
            <a:spLocks noGrp="1"/>
          </p:cNvSpPr>
          <p:nvPr>
            <p:ph type="title"/>
          </p:nvPr>
        </p:nvSpPr>
        <p:spPr/>
        <p:txBody>
          <a:bodyPr/>
          <a:lstStyle/>
          <a:p>
            <a:r>
              <a:rPr lang="en-US" dirty="0"/>
              <a:t>Share Jesus Wherever You Are</a:t>
            </a:r>
          </a:p>
        </p:txBody>
      </p:sp>
      <p:sp>
        <p:nvSpPr>
          <p:cNvPr id="3" name="Content Placeholder 2">
            <a:extLst>
              <a:ext uri="{FF2B5EF4-FFF2-40B4-BE49-F238E27FC236}">
                <a16:creationId xmlns:a16="http://schemas.microsoft.com/office/drawing/2014/main" id="{DE789559-4DC5-4FD5-94E3-6666254B25A9}"/>
              </a:ext>
            </a:extLst>
          </p:cNvPr>
          <p:cNvSpPr>
            <a:spLocks noGrp="1"/>
          </p:cNvSpPr>
          <p:nvPr>
            <p:ph idx="1"/>
          </p:nvPr>
        </p:nvSpPr>
        <p:spPr>
          <a:xfrm>
            <a:off x="838200" y="2091847"/>
            <a:ext cx="10515600" cy="4085116"/>
          </a:xfrm>
        </p:spPr>
        <p:txBody>
          <a:bodyPr/>
          <a:lstStyle/>
          <a:p>
            <a:r>
              <a:rPr lang="en-US" dirty="0">
                <a:solidFill>
                  <a:srgbClr val="C00000"/>
                </a:solidFill>
              </a:rPr>
              <a:t>There is a significant effort today to similarly communicate the gospel to oral cultures.</a:t>
            </a:r>
          </a:p>
          <a:p>
            <a:pPr lvl="1"/>
            <a:r>
              <a:rPr lang="en-US" dirty="0">
                <a:solidFill>
                  <a:srgbClr val="C00000"/>
                </a:solidFill>
              </a:rPr>
              <a:t>Oral cultures not print oriented.</a:t>
            </a:r>
          </a:p>
          <a:p>
            <a:pPr lvl="1"/>
            <a:r>
              <a:rPr lang="en-US" dirty="0">
                <a:solidFill>
                  <a:srgbClr val="C00000"/>
                </a:solidFill>
              </a:rPr>
              <a:t>They prefer learning methods </a:t>
            </a:r>
            <a:r>
              <a:rPr lang="en-US" i="1" dirty="0">
                <a:solidFill>
                  <a:srgbClr val="C00000"/>
                </a:solidFill>
              </a:rPr>
              <a:t>other than reading.</a:t>
            </a:r>
          </a:p>
          <a:p>
            <a:pPr lvl="1"/>
            <a:r>
              <a:rPr lang="en-US" dirty="0">
                <a:solidFill>
                  <a:srgbClr val="C00000"/>
                </a:solidFill>
              </a:rPr>
              <a:t>Mission organizations are developing evangelization strategies using orality.</a:t>
            </a:r>
          </a:p>
        </p:txBody>
      </p:sp>
    </p:spTree>
    <p:extLst>
      <p:ext uri="{BB962C8B-B14F-4D97-AF65-F5344CB8AC3E}">
        <p14:creationId xmlns:p14="http://schemas.microsoft.com/office/powerpoint/2010/main" val="100738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A552-B6B0-4936-99E6-D1A779E9E243}"/>
              </a:ext>
            </a:extLst>
          </p:cNvPr>
          <p:cNvSpPr>
            <a:spLocks noGrp="1"/>
          </p:cNvSpPr>
          <p:nvPr>
            <p:ph type="title"/>
          </p:nvPr>
        </p:nvSpPr>
        <p:spPr/>
        <p:txBody>
          <a:bodyPr/>
          <a:lstStyle/>
          <a:p>
            <a:r>
              <a:rPr lang="en-US" dirty="0"/>
              <a:t>Share Jesus Wherever You Are</a:t>
            </a:r>
          </a:p>
        </p:txBody>
      </p:sp>
      <p:sp>
        <p:nvSpPr>
          <p:cNvPr id="3" name="Content Placeholder 2">
            <a:extLst>
              <a:ext uri="{FF2B5EF4-FFF2-40B4-BE49-F238E27FC236}">
                <a16:creationId xmlns:a16="http://schemas.microsoft.com/office/drawing/2014/main" id="{31268884-0352-4278-ADA8-F6B2E6B325E6}"/>
              </a:ext>
            </a:extLst>
          </p:cNvPr>
          <p:cNvSpPr>
            <a:spLocks noGrp="1"/>
          </p:cNvSpPr>
          <p:nvPr>
            <p:ph idx="1"/>
          </p:nvPr>
        </p:nvSpPr>
        <p:spPr/>
        <p:txBody>
          <a:bodyPr/>
          <a:lstStyle/>
          <a:p>
            <a:r>
              <a:rPr lang="en-US" dirty="0"/>
              <a:t>Let’s outline the details of the story Jesus told.</a:t>
            </a:r>
          </a:p>
        </p:txBody>
      </p:sp>
      <p:pic>
        <p:nvPicPr>
          <p:cNvPr id="7" name="Picture 6" descr="Diagram&#10;&#10;Description automatically generated with low confidence">
            <a:extLst>
              <a:ext uri="{FF2B5EF4-FFF2-40B4-BE49-F238E27FC236}">
                <a16:creationId xmlns:a16="http://schemas.microsoft.com/office/drawing/2014/main" id="{BB2566A6-E8FD-45E3-AEA4-AFFA2249E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3885" y="2805830"/>
            <a:ext cx="5244229" cy="294987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525F9D6-4AEB-4829-836F-9FA963A960CF}"/>
              </a:ext>
            </a:extLst>
          </p:cNvPr>
          <p:cNvSpPr txBox="1"/>
          <p:nvPr/>
        </p:nvSpPr>
        <p:spPr>
          <a:xfrm>
            <a:off x="4534423" y="6050290"/>
            <a:ext cx="3344449" cy="261610"/>
          </a:xfrm>
          <a:prstGeom prst="rect">
            <a:avLst/>
          </a:prstGeom>
          <a:noFill/>
        </p:spPr>
        <p:txBody>
          <a:bodyPr wrap="square" rtlCol="0">
            <a:spAutoFit/>
          </a:bodyPr>
          <a:lstStyle/>
          <a:p>
            <a:pPr algn="ctr"/>
            <a:r>
              <a:rPr lang="en-US" sz="1100" dirty="0"/>
              <a:t>Art by Richard Gunther  </a:t>
            </a:r>
            <a:r>
              <a:rPr lang="en-US" sz="1100" dirty="0">
                <a:hlinkClick r:id="rId3"/>
              </a:rPr>
              <a:t>www.lambsongs.co.nz</a:t>
            </a:r>
            <a:r>
              <a:rPr lang="en-US" sz="1100" dirty="0"/>
              <a:t> </a:t>
            </a:r>
          </a:p>
        </p:txBody>
      </p:sp>
    </p:spTree>
    <p:extLst>
      <p:ext uri="{BB962C8B-B14F-4D97-AF65-F5344CB8AC3E}">
        <p14:creationId xmlns:p14="http://schemas.microsoft.com/office/powerpoint/2010/main" val="469095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177</TotalTime>
  <Words>1005</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Trust God to Work</vt:lpstr>
      <vt:lpstr>Video Introduction</vt:lpstr>
      <vt:lpstr>Brag on it !</vt:lpstr>
      <vt:lpstr>Listen for good results.</vt:lpstr>
      <vt:lpstr>Listen for good results.</vt:lpstr>
      <vt:lpstr>Share Jesus Wherever You Are</vt:lpstr>
      <vt:lpstr>Share Jesus Wherever You Are</vt:lpstr>
      <vt:lpstr>Share Jesus Wherever You Are</vt:lpstr>
      <vt:lpstr>Share Jesus Wherever You Are</vt:lpstr>
      <vt:lpstr>Listen for Jesus explanation.</vt:lpstr>
      <vt:lpstr>Listen for Jesus explanation.</vt:lpstr>
      <vt:lpstr>Not Everyone Accepts the Message</vt:lpstr>
      <vt:lpstr>Not Everyone Accepts the Message</vt:lpstr>
      <vt:lpstr>Not Everyone Accepts the Message</vt:lpstr>
      <vt:lpstr>Listen for what happens in “good soil”.</vt:lpstr>
      <vt:lpstr>Abundant Growth of the Gospel</vt:lpstr>
      <vt:lpstr>Abundant Growth of the Gospel</vt:lpstr>
      <vt:lpstr>Application</vt:lpstr>
      <vt:lpstr>Application</vt:lpstr>
      <vt:lpstr>Application</vt:lpstr>
      <vt:lpstr>Family Activities</vt:lpstr>
      <vt:lpstr>Trust God to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God to Work</dc:title>
  <dc:creator>Armstrong, Stephen (General Math and Science)</dc:creator>
  <cp:lastModifiedBy>Armstrong, Stephen (General Math and Science)</cp:lastModifiedBy>
  <cp:revision>12</cp:revision>
  <dcterms:created xsi:type="dcterms:W3CDTF">2021-05-14T11:23:47Z</dcterms:created>
  <dcterms:modified xsi:type="dcterms:W3CDTF">2021-05-14T14:21:18Z</dcterms:modified>
</cp:coreProperties>
</file>