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6rmg8dk" TargetMode="External"/><Relationship Id="rId2" Type="http://schemas.openxmlformats.org/officeDocument/2006/relationships/image" Target="../media/image8.gif"/><Relationship Id="rId1" Type="http://schemas.openxmlformats.org/officeDocument/2006/relationships/slideLayout" Target="../slideLayouts/slideLayout6.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2qc965c8"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Strengthen </a:t>
            </a:r>
            <a:br>
              <a:rPr lang="en-US" dirty="0"/>
            </a:br>
            <a:r>
              <a:rPr lang="en-US" dirty="0"/>
              <a:t>One Another</a:t>
            </a:r>
          </a:p>
        </p:txBody>
      </p:sp>
      <p:sp>
        <p:nvSpPr>
          <p:cNvPr id="3" name="Subtitle 2"/>
          <p:cNvSpPr>
            <a:spLocks noGrp="1"/>
          </p:cNvSpPr>
          <p:nvPr>
            <p:ph type="subTitle" idx="1"/>
          </p:nvPr>
        </p:nvSpPr>
        <p:spPr>
          <a:xfrm>
            <a:off x="1524000" y="3858322"/>
            <a:ext cx="9144000" cy="1399478"/>
          </a:xfrm>
        </p:spPr>
        <p:txBody>
          <a:bodyPr/>
          <a:lstStyle/>
          <a:p>
            <a:r>
              <a:rPr lang="en-US" dirty="0"/>
              <a:t>August 23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B424-560D-4DED-B5A7-AB512F95E24B}"/>
              </a:ext>
            </a:extLst>
          </p:cNvPr>
          <p:cNvSpPr>
            <a:spLocks noGrp="1"/>
          </p:cNvSpPr>
          <p:nvPr>
            <p:ph type="title"/>
          </p:nvPr>
        </p:nvSpPr>
        <p:spPr/>
        <p:txBody>
          <a:bodyPr/>
          <a:lstStyle/>
          <a:p>
            <a:r>
              <a:rPr lang="en-US" dirty="0"/>
              <a:t>Help to Make Wise Use of Time</a:t>
            </a:r>
          </a:p>
        </p:txBody>
      </p:sp>
      <p:sp>
        <p:nvSpPr>
          <p:cNvPr id="3" name="Content Placeholder 2">
            <a:extLst>
              <a:ext uri="{FF2B5EF4-FFF2-40B4-BE49-F238E27FC236}">
                <a16:creationId xmlns:a16="http://schemas.microsoft.com/office/drawing/2014/main" id="{A4118AB5-0C0F-44A2-9A6E-62974724D7A1}"/>
              </a:ext>
            </a:extLst>
          </p:cNvPr>
          <p:cNvSpPr>
            <a:spLocks noGrp="1"/>
          </p:cNvSpPr>
          <p:nvPr>
            <p:ph idx="1"/>
          </p:nvPr>
        </p:nvSpPr>
        <p:spPr/>
        <p:txBody>
          <a:bodyPr/>
          <a:lstStyle/>
          <a:p>
            <a:r>
              <a:rPr lang="en-US" dirty="0"/>
              <a:t>What is the admonition in these verses?</a:t>
            </a:r>
          </a:p>
          <a:p>
            <a:r>
              <a:rPr lang="en-US" dirty="0"/>
              <a:t>What would be some characteristics of a believer who lives wisely in the midst of our sensual culture?</a:t>
            </a:r>
          </a:p>
          <a:p>
            <a:r>
              <a:rPr lang="en-US" dirty="0"/>
              <a:t>How is it that even a believer can lose focus on living wisely?</a:t>
            </a:r>
          </a:p>
          <a:p>
            <a:r>
              <a:rPr lang="en-US" dirty="0"/>
              <a:t>Why is seeking pleasure an unwise way to spend life?</a:t>
            </a:r>
          </a:p>
        </p:txBody>
      </p:sp>
    </p:spTree>
    <p:extLst>
      <p:ext uri="{BB962C8B-B14F-4D97-AF65-F5344CB8AC3E}">
        <p14:creationId xmlns:p14="http://schemas.microsoft.com/office/powerpoint/2010/main" val="65490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6C97-1958-4F47-A603-B616639B5112}"/>
              </a:ext>
            </a:extLst>
          </p:cNvPr>
          <p:cNvSpPr>
            <a:spLocks noGrp="1"/>
          </p:cNvSpPr>
          <p:nvPr>
            <p:ph type="title"/>
          </p:nvPr>
        </p:nvSpPr>
        <p:spPr/>
        <p:txBody>
          <a:bodyPr/>
          <a:lstStyle/>
          <a:p>
            <a:r>
              <a:rPr lang="en-US" dirty="0"/>
              <a:t>Help to Make Wise Use of Time</a:t>
            </a:r>
          </a:p>
        </p:txBody>
      </p:sp>
      <p:sp>
        <p:nvSpPr>
          <p:cNvPr id="3" name="Content Placeholder 2">
            <a:extLst>
              <a:ext uri="{FF2B5EF4-FFF2-40B4-BE49-F238E27FC236}">
                <a16:creationId xmlns:a16="http://schemas.microsoft.com/office/drawing/2014/main" id="{DFE1E886-9FB1-4755-A93D-8DD7C702E59F}"/>
              </a:ext>
            </a:extLst>
          </p:cNvPr>
          <p:cNvSpPr>
            <a:spLocks noGrp="1"/>
          </p:cNvSpPr>
          <p:nvPr>
            <p:ph idx="1"/>
          </p:nvPr>
        </p:nvSpPr>
        <p:spPr/>
        <p:txBody>
          <a:bodyPr/>
          <a:lstStyle/>
          <a:p>
            <a:r>
              <a:rPr lang="en-US" dirty="0"/>
              <a:t>You may know (or admit to being) a “workaholic.”  How might this be an unwise use of one’s time and even result in impurity?</a:t>
            </a:r>
          </a:p>
          <a:p>
            <a:r>
              <a:rPr lang="en-US" dirty="0"/>
              <a:t>In addition to time alone with God and quality time with family, what are some other wise uses of our time where you support others?</a:t>
            </a:r>
          </a:p>
        </p:txBody>
      </p:sp>
    </p:spTree>
    <p:extLst>
      <p:ext uri="{BB962C8B-B14F-4D97-AF65-F5344CB8AC3E}">
        <p14:creationId xmlns:p14="http://schemas.microsoft.com/office/powerpoint/2010/main" val="44920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A539-7371-4506-BB7C-98317E8CCFA9}"/>
              </a:ext>
            </a:extLst>
          </p:cNvPr>
          <p:cNvSpPr>
            <a:spLocks noGrp="1"/>
          </p:cNvSpPr>
          <p:nvPr>
            <p:ph type="title"/>
          </p:nvPr>
        </p:nvSpPr>
        <p:spPr/>
        <p:txBody>
          <a:bodyPr/>
          <a:lstStyle/>
          <a:p>
            <a:pPr algn="l"/>
            <a:r>
              <a:rPr lang="en-US" dirty="0"/>
              <a:t>Listen for yet another contrast.</a:t>
            </a:r>
          </a:p>
        </p:txBody>
      </p:sp>
      <p:sp>
        <p:nvSpPr>
          <p:cNvPr id="3" name="Content Placeholder 2">
            <a:extLst>
              <a:ext uri="{FF2B5EF4-FFF2-40B4-BE49-F238E27FC236}">
                <a16:creationId xmlns:a16="http://schemas.microsoft.com/office/drawing/2014/main" id="{3ED2D03D-EACE-49C5-8880-8739F61732A0}"/>
              </a:ext>
            </a:extLst>
          </p:cNvPr>
          <p:cNvSpPr>
            <a:spLocks noGrp="1"/>
          </p:cNvSpPr>
          <p:nvPr>
            <p:ph idx="1"/>
          </p:nvPr>
        </p:nvSpPr>
        <p:spPr>
          <a:xfrm>
            <a:off x="1791222" y="1850677"/>
            <a:ext cx="8660704" cy="4351338"/>
          </a:xfrm>
        </p:spPr>
        <p:txBody>
          <a:bodyPr/>
          <a:lstStyle/>
          <a:p>
            <a:pPr marL="0" indent="0" algn="ctr">
              <a:buNone/>
            </a:pPr>
            <a:r>
              <a:rPr lang="en-US" dirty="0"/>
              <a:t>Ephesians 5:18-21 (NIV)   Do not get drunk on wine, which leads to debauchery. Instead, be filled with the Spirit. 19  Speak to one another with psalms, hymns and spiritual songs. </a:t>
            </a:r>
          </a:p>
        </p:txBody>
      </p:sp>
    </p:spTree>
    <p:extLst>
      <p:ext uri="{BB962C8B-B14F-4D97-AF65-F5344CB8AC3E}">
        <p14:creationId xmlns:p14="http://schemas.microsoft.com/office/powerpoint/2010/main" val="2000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A539-7371-4506-BB7C-98317E8CCFA9}"/>
              </a:ext>
            </a:extLst>
          </p:cNvPr>
          <p:cNvSpPr>
            <a:spLocks noGrp="1"/>
          </p:cNvSpPr>
          <p:nvPr>
            <p:ph type="title"/>
          </p:nvPr>
        </p:nvSpPr>
        <p:spPr/>
        <p:txBody>
          <a:bodyPr/>
          <a:lstStyle/>
          <a:p>
            <a:pPr algn="l"/>
            <a:r>
              <a:rPr lang="en-US" dirty="0"/>
              <a:t>Listen for yet another contrast.</a:t>
            </a:r>
          </a:p>
        </p:txBody>
      </p:sp>
      <p:sp>
        <p:nvSpPr>
          <p:cNvPr id="3" name="Content Placeholder 2">
            <a:extLst>
              <a:ext uri="{FF2B5EF4-FFF2-40B4-BE49-F238E27FC236}">
                <a16:creationId xmlns:a16="http://schemas.microsoft.com/office/drawing/2014/main" id="{3ED2D03D-EACE-49C5-8880-8739F61732A0}"/>
              </a:ext>
            </a:extLst>
          </p:cNvPr>
          <p:cNvSpPr>
            <a:spLocks noGrp="1"/>
          </p:cNvSpPr>
          <p:nvPr>
            <p:ph idx="1"/>
          </p:nvPr>
        </p:nvSpPr>
        <p:spPr>
          <a:xfrm>
            <a:off x="1791222" y="1850677"/>
            <a:ext cx="8660704" cy="4351338"/>
          </a:xfrm>
        </p:spPr>
        <p:txBody>
          <a:bodyPr/>
          <a:lstStyle/>
          <a:p>
            <a:pPr marL="0" indent="0" algn="ctr">
              <a:buNone/>
            </a:pPr>
            <a:r>
              <a:rPr lang="en-US" dirty="0"/>
              <a:t>Sing and make music in your heart to the Lord, 20  always giving thanks to God the Father for everything, in the name of our Lord Jesus Christ. 21  Submit to one another out of reverence for Christ.</a:t>
            </a:r>
          </a:p>
        </p:txBody>
      </p:sp>
      <p:pic>
        <p:nvPicPr>
          <p:cNvPr id="4" name="Picture 3">
            <a:extLst>
              <a:ext uri="{FF2B5EF4-FFF2-40B4-BE49-F238E27FC236}">
                <a16:creationId xmlns:a16="http://schemas.microsoft.com/office/drawing/2014/main" id="{6A8F8929-5DD3-43FC-9611-EE38246C4474}"/>
              </a:ext>
            </a:extLst>
          </p:cNvPr>
          <p:cNvPicPr>
            <a:picLocks noChangeAspect="1"/>
          </p:cNvPicPr>
          <p:nvPr/>
        </p:nvPicPr>
        <p:blipFill>
          <a:blip r:embed="rId2">
            <a:duotone>
              <a:prstClr val="black"/>
              <a:schemeClr val="accent1">
                <a:tint val="45000"/>
                <a:satMod val="400000"/>
              </a:schemeClr>
            </a:duotone>
          </a:blip>
          <a:stretch>
            <a:fillRect/>
          </a:stretch>
        </p:blipFill>
        <p:spPr>
          <a:xfrm>
            <a:off x="5058940" y="5019497"/>
            <a:ext cx="192381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1194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424E-905A-41ED-A0F3-E96DAA700224}"/>
              </a:ext>
            </a:extLst>
          </p:cNvPr>
          <p:cNvSpPr>
            <a:spLocks noGrp="1"/>
          </p:cNvSpPr>
          <p:nvPr>
            <p:ph type="title"/>
          </p:nvPr>
        </p:nvSpPr>
        <p:spPr/>
        <p:txBody>
          <a:bodyPr/>
          <a:lstStyle/>
          <a:p>
            <a:r>
              <a:rPr lang="en-US" dirty="0"/>
              <a:t>Help to Living in Mutual Submission</a:t>
            </a:r>
          </a:p>
        </p:txBody>
      </p:sp>
      <p:sp>
        <p:nvSpPr>
          <p:cNvPr id="3" name="Content Placeholder 2">
            <a:extLst>
              <a:ext uri="{FF2B5EF4-FFF2-40B4-BE49-F238E27FC236}">
                <a16:creationId xmlns:a16="http://schemas.microsoft.com/office/drawing/2014/main" id="{18DF3A5B-65ED-4120-9291-75382CA6891B}"/>
              </a:ext>
            </a:extLst>
          </p:cNvPr>
          <p:cNvSpPr>
            <a:spLocks noGrp="1"/>
          </p:cNvSpPr>
          <p:nvPr>
            <p:ph idx="1"/>
          </p:nvPr>
        </p:nvSpPr>
        <p:spPr>
          <a:xfrm>
            <a:off x="833437" y="1819275"/>
            <a:ext cx="10515600" cy="4351338"/>
          </a:xfrm>
        </p:spPr>
        <p:txBody>
          <a:bodyPr/>
          <a:lstStyle/>
          <a:p>
            <a:r>
              <a:rPr lang="en-US" dirty="0"/>
              <a:t>What two contrasting options are identified for determining our conduct.</a:t>
            </a:r>
          </a:p>
          <a:p>
            <a:r>
              <a:rPr lang="en-US" dirty="0"/>
              <a:t>What does it mean to be filled with the Spirit?</a:t>
            </a:r>
          </a:p>
        </p:txBody>
      </p:sp>
      <p:pic>
        <p:nvPicPr>
          <p:cNvPr id="3074" name="Picture 2">
            <a:extLst>
              <a:ext uri="{FF2B5EF4-FFF2-40B4-BE49-F238E27FC236}">
                <a16:creationId xmlns:a16="http://schemas.microsoft.com/office/drawing/2014/main" id="{8C018EA3-1D53-44D6-89B2-5BD3AF9CEEFF}"/>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7739" b="7553"/>
          <a:stretch/>
        </p:blipFill>
        <p:spPr bwMode="auto">
          <a:xfrm>
            <a:off x="3382027" y="3677523"/>
            <a:ext cx="5073042" cy="2623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Shape 3">
            <a:extLst>
              <a:ext uri="{FF2B5EF4-FFF2-40B4-BE49-F238E27FC236}">
                <a16:creationId xmlns:a16="http://schemas.microsoft.com/office/drawing/2014/main" id="{71A6F187-06FA-4BDC-A173-FB9FA0767C31}"/>
              </a:ext>
            </a:extLst>
          </p:cNvPr>
          <p:cNvSpPr/>
          <p:nvPr/>
        </p:nvSpPr>
        <p:spPr>
          <a:xfrm>
            <a:off x="8154444" y="3557392"/>
            <a:ext cx="1618731" cy="1102290"/>
          </a:xfrm>
          <a:custGeom>
            <a:avLst/>
            <a:gdLst>
              <a:gd name="connsiteX0" fmla="*/ 1177447 w 1480945"/>
              <a:gd name="connsiteY0" fmla="*/ 0 h 1102290"/>
              <a:gd name="connsiteX1" fmla="*/ 1402915 w 1480945"/>
              <a:gd name="connsiteY1" fmla="*/ 851770 h 1102290"/>
              <a:gd name="connsiteX2" fmla="*/ 0 w 1480945"/>
              <a:gd name="connsiteY2" fmla="*/ 1102290 h 1102290"/>
            </a:gdLst>
            <a:ahLst/>
            <a:cxnLst>
              <a:cxn ang="0">
                <a:pos x="connsiteX0" y="connsiteY0"/>
              </a:cxn>
              <a:cxn ang="0">
                <a:pos x="connsiteX1" y="connsiteY1"/>
              </a:cxn>
              <a:cxn ang="0">
                <a:pos x="connsiteX2" y="connsiteY2"/>
              </a:cxn>
            </a:cxnLst>
            <a:rect l="l" t="t" r="r" b="b"/>
            <a:pathLst>
              <a:path w="1480945" h="1102290">
                <a:moveTo>
                  <a:pt x="1177447" y="0"/>
                </a:moveTo>
                <a:cubicBezTo>
                  <a:pt x="1388301" y="334027"/>
                  <a:pt x="1599156" y="668055"/>
                  <a:pt x="1402915" y="851770"/>
                </a:cubicBezTo>
                <a:cubicBezTo>
                  <a:pt x="1206674" y="1035485"/>
                  <a:pt x="603337" y="1068887"/>
                  <a:pt x="0" y="1102290"/>
                </a:cubicBezTo>
              </a:path>
            </a:pathLst>
          </a:custGeom>
          <a:noFill/>
          <a:ln w="38100">
            <a:solidFill>
              <a:srgbClr val="C00000"/>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24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3ADA-5283-49E6-803E-6A21012C778E}"/>
              </a:ext>
            </a:extLst>
          </p:cNvPr>
          <p:cNvSpPr>
            <a:spLocks noGrp="1"/>
          </p:cNvSpPr>
          <p:nvPr>
            <p:ph type="title"/>
          </p:nvPr>
        </p:nvSpPr>
        <p:spPr/>
        <p:txBody>
          <a:bodyPr/>
          <a:lstStyle/>
          <a:p>
            <a:r>
              <a:rPr lang="en-US" dirty="0"/>
              <a:t>Help to Living in Mutual Submission</a:t>
            </a:r>
          </a:p>
        </p:txBody>
      </p:sp>
      <p:sp>
        <p:nvSpPr>
          <p:cNvPr id="3" name="Content Placeholder 2">
            <a:extLst>
              <a:ext uri="{FF2B5EF4-FFF2-40B4-BE49-F238E27FC236}">
                <a16:creationId xmlns:a16="http://schemas.microsoft.com/office/drawing/2014/main" id="{07CD293E-48E6-4A16-9BF2-08E002AF837F}"/>
              </a:ext>
            </a:extLst>
          </p:cNvPr>
          <p:cNvSpPr>
            <a:spLocks noGrp="1"/>
          </p:cNvSpPr>
          <p:nvPr>
            <p:ph idx="1"/>
          </p:nvPr>
        </p:nvSpPr>
        <p:spPr/>
        <p:txBody>
          <a:bodyPr/>
          <a:lstStyle/>
          <a:p>
            <a:r>
              <a:rPr lang="en-US" dirty="0"/>
              <a:t>What are some of the results of being filled with the Spirit?</a:t>
            </a:r>
          </a:p>
          <a:p>
            <a:r>
              <a:rPr lang="en-US" dirty="0"/>
              <a:t>How does the biblical concept of being submissive differ from the popular cultural view?</a:t>
            </a:r>
          </a:p>
          <a:p>
            <a:r>
              <a:rPr lang="en-US" dirty="0"/>
              <a:t>What motive does Paul give for being submissive to one another? </a:t>
            </a:r>
          </a:p>
        </p:txBody>
      </p:sp>
      <p:graphicFrame>
        <p:nvGraphicFramePr>
          <p:cNvPr id="4" name="Table 4">
            <a:extLst>
              <a:ext uri="{FF2B5EF4-FFF2-40B4-BE49-F238E27FC236}">
                <a16:creationId xmlns:a16="http://schemas.microsoft.com/office/drawing/2014/main" id="{E60F8DB1-853C-4A75-A002-319F5285DC10}"/>
              </a:ext>
            </a:extLst>
          </p:cNvPr>
          <p:cNvGraphicFramePr>
            <a:graphicFrameLocks noGrp="1"/>
          </p:cNvGraphicFramePr>
          <p:nvPr>
            <p:extLst>
              <p:ext uri="{D42A27DB-BD31-4B8C-83A1-F6EECF244321}">
                <p14:modId xmlns:p14="http://schemas.microsoft.com/office/powerpoint/2010/main" val="755172964"/>
              </p:ext>
            </p:extLst>
          </p:nvPr>
        </p:nvGraphicFramePr>
        <p:xfrm>
          <a:off x="1352811" y="4201901"/>
          <a:ext cx="9457152" cy="1280160"/>
        </p:xfrm>
        <a:graphic>
          <a:graphicData uri="http://schemas.openxmlformats.org/drawingml/2006/table">
            <a:tbl>
              <a:tblPr firstRow="1" bandRow="1">
                <a:tableStyleId>{5C22544A-7EE6-4342-B048-85BDC9FD1C3A}</a:tableStyleId>
              </a:tblPr>
              <a:tblGrid>
                <a:gridCol w="4728576">
                  <a:extLst>
                    <a:ext uri="{9D8B030D-6E8A-4147-A177-3AD203B41FA5}">
                      <a16:colId xmlns:a16="http://schemas.microsoft.com/office/drawing/2014/main" val="593386668"/>
                    </a:ext>
                  </a:extLst>
                </a:gridCol>
                <a:gridCol w="4728576">
                  <a:extLst>
                    <a:ext uri="{9D8B030D-6E8A-4147-A177-3AD203B41FA5}">
                      <a16:colId xmlns:a16="http://schemas.microsoft.com/office/drawing/2014/main" val="756503381"/>
                    </a:ext>
                  </a:extLst>
                </a:gridCol>
              </a:tblGrid>
              <a:tr h="370840">
                <a:tc>
                  <a:txBody>
                    <a:bodyPr/>
                    <a:lstStyle/>
                    <a:p>
                      <a:pPr algn="ctr"/>
                      <a:r>
                        <a:rPr lang="en-US" sz="2400" dirty="0"/>
                        <a:t>Biblical Submission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Cultural View of Submission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4029903"/>
                  </a:ext>
                </a:extLst>
              </a:tr>
              <a:tr h="370840">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931167"/>
                  </a:ext>
                </a:extLst>
              </a:tr>
            </a:tbl>
          </a:graphicData>
        </a:graphic>
      </p:graphicFrame>
    </p:spTree>
    <p:extLst>
      <p:ext uri="{BB962C8B-B14F-4D97-AF65-F5344CB8AC3E}">
        <p14:creationId xmlns:p14="http://schemas.microsoft.com/office/powerpoint/2010/main" val="1550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FD06-36CD-444A-9ACB-5E1DE94A0D2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76A368F-E785-4AA4-AEB3-83111EA3EEE7}"/>
              </a:ext>
            </a:extLst>
          </p:cNvPr>
          <p:cNvSpPr>
            <a:spLocks noGrp="1"/>
          </p:cNvSpPr>
          <p:nvPr>
            <p:ph idx="1"/>
          </p:nvPr>
        </p:nvSpPr>
        <p:spPr>
          <a:xfrm>
            <a:off x="838200" y="2104373"/>
            <a:ext cx="10515600" cy="4072590"/>
          </a:xfrm>
        </p:spPr>
        <p:txBody>
          <a:bodyPr/>
          <a:lstStyle/>
          <a:p>
            <a:r>
              <a:rPr lang="en-US" dirty="0"/>
              <a:t>Identify. </a:t>
            </a:r>
          </a:p>
          <a:p>
            <a:pPr lvl="1"/>
            <a:r>
              <a:rPr lang="en-US" dirty="0"/>
              <a:t>Through prayer and introspection, identify recurring sins and temptations that weigh you down. </a:t>
            </a:r>
          </a:p>
          <a:p>
            <a:pPr lvl="1"/>
            <a:r>
              <a:rPr lang="en-US" dirty="0"/>
              <a:t>Confess those things to God and ask Him to bring others into your life to strengthen your walk</a:t>
            </a:r>
          </a:p>
          <a:p>
            <a:endParaRPr lang="en-US" dirty="0"/>
          </a:p>
        </p:txBody>
      </p:sp>
    </p:spTree>
    <p:extLst>
      <p:ext uri="{BB962C8B-B14F-4D97-AF65-F5344CB8AC3E}">
        <p14:creationId xmlns:p14="http://schemas.microsoft.com/office/powerpoint/2010/main" val="335582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FD06-36CD-444A-9ACB-5E1DE94A0D2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76A368F-E785-4AA4-AEB3-83111EA3EEE7}"/>
              </a:ext>
            </a:extLst>
          </p:cNvPr>
          <p:cNvSpPr>
            <a:spLocks noGrp="1"/>
          </p:cNvSpPr>
          <p:nvPr>
            <p:ph idx="1"/>
          </p:nvPr>
        </p:nvSpPr>
        <p:spPr>
          <a:xfrm>
            <a:off x="838200" y="2179529"/>
            <a:ext cx="10515600" cy="3997434"/>
          </a:xfrm>
        </p:spPr>
        <p:txBody>
          <a:bodyPr/>
          <a:lstStyle/>
          <a:p>
            <a:r>
              <a:rPr lang="en-US" dirty="0"/>
              <a:t>Influence. </a:t>
            </a:r>
          </a:p>
          <a:p>
            <a:pPr lvl="1"/>
            <a:r>
              <a:rPr lang="en-US" dirty="0"/>
              <a:t>As you experience strength and victory in your own life, look for opportunities to influence others.</a:t>
            </a:r>
          </a:p>
          <a:p>
            <a:pPr lvl="1"/>
            <a:r>
              <a:rPr lang="en-US" dirty="0"/>
              <a:t>Be a self-less and submissive member of your church.</a:t>
            </a:r>
          </a:p>
          <a:p>
            <a:endParaRPr lang="en-US" dirty="0"/>
          </a:p>
        </p:txBody>
      </p:sp>
    </p:spTree>
    <p:extLst>
      <p:ext uri="{BB962C8B-B14F-4D97-AF65-F5344CB8AC3E}">
        <p14:creationId xmlns:p14="http://schemas.microsoft.com/office/powerpoint/2010/main" val="409264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FD06-36CD-444A-9ACB-5E1DE94A0D2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76A368F-E785-4AA4-AEB3-83111EA3EEE7}"/>
              </a:ext>
            </a:extLst>
          </p:cNvPr>
          <p:cNvSpPr>
            <a:spLocks noGrp="1"/>
          </p:cNvSpPr>
          <p:nvPr>
            <p:ph idx="1"/>
          </p:nvPr>
        </p:nvSpPr>
        <p:spPr>
          <a:xfrm>
            <a:off x="838200" y="2154477"/>
            <a:ext cx="10515600" cy="4022486"/>
          </a:xfrm>
        </p:spPr>
        <p:txBody>
          <a:bodyPr/>
          <a:lstStyle/>
          <a:p>
            <a:r>
              <a:rPr lang="en-US" dirty="0"/>
              <a:t>Invite. </a:t>
            </a:r>
          </a:p>
          <a:p>
            <a:pPr lvl="1"/>
            <a:r>
              <a:rPr lang="en-US" dirty="0"/>
              <a:t>Invite another Christian or group of Christians to be a part of your fight against temptation. </a:t>
            </a:r>
          </a:p>
          <a:p>
            <a:pPr lvl="1"/>
            <a:r>
              <a:rPr lang="en-US" dirty="0"/>
              <a:t>Confess your temptations to them and allow them to confess theirs to you. Stand together against those struggles.</a:t>
            </a:r>
          </a:p>
          <a:p>
            <a:endParaRPr lang="en-US" dirty="0"/>
          </a:p>
        </p:txBody>
      </p:sp>
    </p:spTree>
    <p:extLst>
      <p:ext uri="{BB962C8B-B14F-4D97-AF65-F5344CB8AC3E}">
        <p14:creationId xmlns:p14="http://schemas.microsoft.com/office/powerpoint/2010/main" val="215070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AB58-6BCB-4723-B9F2-4CA8D82BEEA0}"/>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938B8489-2E48-4361-8E75-7C8A7A663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548" y="3870543"/>
            <a:ext cx="2737458" cy="2189966"/>
          </a:xfrm>
          <a:prstGeom prst="rect">
            <a:avLst/>
          </a:prstGeom>
          <a:ln>
            <a:noFill/>
          </a:ln>
          <a:effectLst>
            <a:outerShdw blurRad="292100" dist="139700" dir="2700000" algn="tl" rotWithShape="0">
              <a:srgbClr val="333333">
                <a:alpha val="65000"/>
              </a:srgbClr>
            </a:outerShdw>
          </a:effectLst>
        </p:spPr>
      </p:pic>
      <p:sp>
        <p:nvSpPr>
          <p:cNvPr id="5" name="Speech Bubble: Rectangle with Corners Rounded 4">
            <a:extLst>
              <a:ext uri="{FF2B5EF4-FFF2-40B4-BE49-F238E27FC236}">
                <a16:creationId xmlns:a16="http://schemas.microsoft.com/office/drawing/2014/main" id="{C9519848-0109-4BB4-A94E-438C2745BADD}"/>
              </a:ext>
            </a:extLst>
          </p:cNvPr>
          <p:cNvSpPr/>
          <p:nvPr/>
        </p:nvSpPr>
        <p:spPr>
          <a:xfrm>
            <a:off x="2204581" y="1465545"/>
            <a:ext cx="5135671" cy="1803748"/>
          </a:xfrm>
          <a:prstGeom prst="wedgeRoundRectCallout">
            <a:avLst>
              <a:gd name="adj1" fmla="val -39126"/>
              <a:gd name="adj2" fmla="val 64583"/>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at least the letters in our Falling Phrases puzzle are not from a foreign font.    If you  get stuck, there’s help at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3"/>
              </a:rPr>
              <a:t>https://tinyurl.com/y6rmg8dk</a:t>
            </a:r>
            <a:r>
              <a:rPr lang="en-US" u="sng" dirty="0">
                <a:solidFill>
                  <a:srgbClr val="0563C1"/>
                </a:solidFill>
                <a:latin typeface="Comic Sans MS" panose="030F0702030302020204" pitchFamily="66" charset="0"/>
                <a:ea typeface="Times New Roman" panose="02020603050405020304" pitchFamily="18" charset="0"/>
                <a:cs typeface="Times New Roman" panose="02020603050405020304" pitchFamily="18" charset="0"/>
              </a:rPr>
              <a:t> </a:t>
            </a:r>
            <a:r>
              <a:rPr lang="en-US" dirty="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And there’s other stuff there for the whole family!</a:t>
            </a:r>
            <a:r>
              <a:rPr lang="en-US" dirty="0">
                <a:latin typeface="Comic Sans MS" panose="030F0702030302020204" pitchFamily="66" charset="0"/>
              </a:rPr>
              <a:t> </a:t>
            </a:r>
          </a:p>
        </p:txBody>
      </p:sp>
      <p:pic>
        <p:nvPicPr>
          <p:cNvPr id="7" name="Picture 6">
            <a:extLst>
              <a:ext uri="{FF2B5EF4-FFF2-40B4-BE49-F238E27FC236}">
                <a16:creationId xmlns:a16="http://schemas.microsoft.com/office/drawing/2014/main" id="{C4E3AE5D-2E91-4732-B174-EAF75EF09E8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362516" flipH="1">
            <a:off x="1740258" y="3532339"/>
            <a:ext cx="2551325" cy="2446170"/>
          </a:xfrm>
          <a:prstGeom prst="rect">
            <a:avLst/>
          </a:prstGeom>
          <a:ln>
            <a:noFill/>
          </a:ln>
          <a:effectLst>
            <a:outerShdw blurRad="292100" dist="139700" dir="2700000" algn="tl" rotWithShape="0">
              <a:srgbClr val="333333">
                <a:alpha val="65000"/>
              </a:srgbClr>
            </a:outerShdw>
          </a:effectLst>
        </p:spPr>
      </p:pic>
      <p:pic>
        <p:nvPicPr>
          <p:cNvPr id="6146" name="Picture 2">
            <a:extLst>
              <a:ext uri="{FF2B5EF4-FFF2-40B4-BE49-F238E27FC236}">
                <a16:creationId xmlns:a16="http://schemas.microsoft.com/office/drawing/2014/main" id="{BA0EE822-6595-44E4-8129-B369AFF851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6768" y="4279392"/>
            <a:ext cx="994650" cy="719328"/>
          </a:xfrm>
          <a:prstGeom prst="rect">
            <a:avLst/>
          </a:prstGeom>
          <a:noFill/>
          <a:scene3d>
            <a:camera prst="isometricOffAxis2Top"/>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68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6F719-042C-493A-B4A1-960DB5944A8E}"/>
              </a:ext>
            </a:extLst>
          </p:cNvPr>
          <p:cNvSpPr>
            <a:spLocks noGrp="1"/>
          </p:cNvSpPr>
          <p:nvPr>
            <p:ph type="title"/>
          </p:nvPr>
        </p:nvSpPr>
        <p:spPr/>
        <p:txBody>
          <a:bodyPr/>
          <a:lstStyle/>
          <a:p>
            <a:r>
              <a:rPr lang="en-US" dirty="0"/>
              <a:t>Introductory Video</a:t>
            </a:r>
          </a:p>
        </p:txBody>
      </p:sp>
      <p:pic>
        <p:nvPicPr>
          <p:cNvPr id="6" name="Picture 5">
            <a:hlinkClick r:id="rId2"/>
            <a:extLst>
              <a:ext uri="{FF2B5EF4-FFF2-40B4-BE49-F238E27FC236}">
                <a16:creationId xmlns:a16="http://schemas.microsoft.com/office/drawing/2014/main" id="{4D426639-19D2-4554-8177-9347B2C2A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49" y="1240724"/>
            <a:ext cx="7090263" cy="4804064"/>
          </a:xfrm>
          <a:prstGeom prst="rect">
            <a:avLst/>
          </a:prstGeom>
        </p:spPr>
      </p:pic>
      <p:sp>
        <p:nvSpPr>
          <p:cNvPr id="7" name="TextBox 6">
            <a:extLst>
              <a:ext uri="{FF2B5EF4-FFF2-40B4-BE49-F238E27FC236}">
                <a16:creationId xmlns:a16="http://schemas.microsoft.com/office/drawing/2014/main" id="{083D0856-2E25-4684-8EC4-AD846941E873}"/>
              </a:ext>
            </a:extLst>
          </p:cNvPr>
          <p:cNvSpPr txBox="1"/>
          <p:nvPr/>
        </p:nvSpPr>
        <p:spPr>
          <a:xfrm>
            <a:off x="4180115" y="5628904"/>
            <a:ext cx="3978234"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2366430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Strengthen </a:t>
            </a:r>
            <a:br>
              <a:rPr lang="en-US" dirty="0"/>
            </a:br>
            <a:r>
              <a:rPr lang="en-US" dirty="0"/>
              <a:t>One Another</a:t>
            </a:r>
          </a:p>
        </p:txBody>
      </p:sp>
      <p:sp>
        <p:nvSpPr>
          <p:cNvPr id="3" name="Subtitle 2"/>
          <p:cNvSpPr>
            <a:spLocks noGrp="1"/>
          </p:cNvSpPr>
          <p:nvPr>
            <p:ph type="subTitle" idx="1"/>
          </p:nvPr>
        </p:nvSpPr>
        <p:spPr>
          <a:xfrm>
            <a:off x="1524000" y="3858322"/>
            <a:ext cx="9144000" cy="1399478"/>
          </a:xfrm>
        </p:spPr>
        <p:txBody>
          <a:bodyPr/>
          <a:lstStyle/>
          <a:p>
            <a:r>
              <a:rPr lang="en-US" dirty="0"/>
              <a:t>August 23</a:t>
            </a:r>
          </a:p>
        </p:txBody>
      </p:sp>
    </p:spTree>
    <p:extLst>
      <p:ext uri="{BB962C8B-B14F-4D97-AF65-F5344CB8AC3E}">
        <p14:creationId xmlns:p14="http://schemas.microsoft.com/office/powerpoint/2010/main" val="75094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A61F9-2CC5-4678-8F3D-0A4D1318EF49}"/>
              </a:ext>
            </a:extLst>
          </p:cNvPr>
          <p:cNvSpPr>
            <a:spLocks noGrp="1"/>
          </p:cNvSpPr>
          <p:nvPr>
            <p:ph type="title"/>
          </p:nvPr>
        </p:nvSpPr>
        <p:spPr/>
        <p:txBody>
          <a:bodyPr/>
          <a:lstStyle/>
          <a:p>
            <a:r>
              <a:rPr lang="en-US" dirty="0"/>
              <a:t>Remember that person?</a:t>
            </a:r>
          </a:p>
        </p:txBody>
      </p:sp>
      <p:sp>
        <p:nvSpPr>
          <p:cNvPr id="4" name="Content Placeholder 3">
            <a:extLst>
              <a:ext uri="{FF2B5EF4-FFF2-40B4-BE49-F238E27FC236}">
                <a16:creationId xmlns:a16="http://schemas.microsoft.com/office/drawing/2014/main" id="{3B0B5489-60D4-450E-B972-4BA2D86DA43B}"/>
              </a:ext>
            </a:extLst>
          </p:cNvPr>
          <p:cNvSpPr>
            <a:spLocks noGrp="1"/>
          </p:cNvSpPr>
          <p:nvPr>
            <p:ph idx="1"/>
          </p:nvPr>
        </p:nvSpPr>
        <p:spPr/>
        <p:txBody>
          <a:bodyPr/>
          <a:lstStyle/>
          <a:p>
            <a:r>
              <a:rPr lang="en-US" dirty="0"/>
              <a:t>When has someone shown you that they really “had your back”?</a:t>
            </a:r>
          </a:p>
          <a:p>
            <a:endParaRPr lang="en-US" dirty="0"/>
          </a:p>
          <a:p>
            <a:r>
              <a:rPr lang="en-US" dirty="0">
                <a:solidFill>
                  <a:srgbClr val="C00000"/>
                </a:solidFill>
              </a:rPr>
              <a:t>As we studied earlier, “no man is an island.”</a:t>
            </a:r>
          </a:p>
          <a:p>
            <a:pPr lvl="1"/>
            <a:r>
              <a:rPr lang="en-US" dirty="0">
                <a:solidFill>
                  <a:srgbClr val="C00000"/>
                </a:solidFill>
              </a:rPr>
              <a:t>We need one another</a:t>
            </a:r>
          </a:p>
          <a:p>
            <a:pPr lvl="1"/>
            <a:r>
              <a:rPr lang="en-US" dirty="0">
                <a:solidFill>
                  <a:srgbClr val="C00000"/>
                </a:solidFill>
              </a:rPr>
              <a:t>We strengthen one another to live a life honoring to God.</a:t>
            </a:r>
          </a:p>
          <a:p>
            <a:endParaRPr lang="en-US" dirty="0"/>
          </a:p>
        </p:txBody>
      </p:sp>
      <p:grpSp>
        <p:nvGrpSpPr>
          <p:cNvPr id="8" name="Group 7">
            <a:extLst>
              <a:ext uri="{FF2B5EF4-FFF2-40B4-BE49-F238E27FC236}">
                <a16:creationId xmlns:a16="http://schemas.microsoft.com/office/drawing/2014/main" id="{BDD688CC-F6BA-4D75-A90A-70B309B43F8E}"/>
              </a:ext>
            </a:extLst>
          </p:cNvPr>
          <p:cNvGrpSpPr/>
          <p:nvPr/>
        </p:nvGrpSpPr>
        <p:grpSpPr>
          <a:xfrm>
            <a:off x="1370904" y="2642992"/>
            <a:ext cx="8935271" cy="3253374"/>
            <a:chOff x="1370904" y="2642992"/>
            <a:chExt cx="8935271" cy="3253374"/>
          </a:xfrm>
        </p:grpSpPr>
        <p:pic>
          <p:nvPicPr>
            <p:cNvPr id="1026" name="Picture 2" descr="I've Got Your Back | Public domain vectors">
              <a:extLst>
                <a:ext uri="{FF2B5EF4-FFF2-40B4-BE49-F238E27FC236}">
                  <a16:creationId xmlns:a16="http://schemas.microsoft.com/office/drawing/2014/main" id="{62098754-3AF4-4C9B-B837-7282AE49A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846" y="3120482"/>
              <a:ext cx="1990725" cy="2295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1CCDC7-07B4-48EE-AA6F-040348501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904" y="3657600"/>
              <a:ext cx="3363404" cy="223876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62B7CF6-6749-4D8F-9B68-7A38B16504DD}"/>
                </a:ext>
              </a:extLst>
            </p:cNvPr>
            <p:cNvPicPr>
              <a:picLocks noChangeAspect="1"/>
            </p:cNvPicPr>
            <p:nvPr/>
          </p:nvPicPr>
          <p:blipFill>
            <a:blip r:embed="rId4"/>
            <a:stretch>
              <a:fillRect/>
            </a:stretch>
          </p:blipFill>
          <p:spPr>
            <a:xfrm>
              <a:off x="7816620" y="2642992"/>
              <a:ext cx="2489555" cy="242306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6205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8A8E-CE7C-4BCB-9593-15E9D74B44CE}"/>
              </a:ext>
            </a:extLst>
          </p:cNvPr>
          <p:cNvSpPr>
            <a:spLocks noGrp="1"/>
          </p:cNvSpPr>
          <p:nvPr>
            <p:ph type="title"/>
          </p:nvPr>
        </p:nvSpPr>
        <p:spPr/>
        <p:txBody>
          <a:bodyPr/>
          <a:lstStyle/>
          <a:p>
            <a:pPr algn="l"/>
            <a:r>
              <a:rPr lang="en-US" dirty="0"/>
              <a:t>Listen for a contrast.</a:t>
            </a:r>
          </a:p>
        </p:txBody>
      </p:sp>
      <p:sp>
        <p:nvSpPr>
          <p:cNvPr id="3" name="Content Placeholder 2">
            <a:extLst>
              <a:ext uri="{FF2B5EF4-FFF2-40B4-BE49-F238E27FC236}">
                <a16:creationId xmlns:a16="http://schemas.microsoft.com/office/drawing/2014/main" id="{4663A30D-023D-420E-A1C7-5CCC8A1142D6}"/>
              </a:ext>
            </a:extLst>
          </p:cNvPr>
          <p:cNvSpPr>
            <a:spLocks noGrp="1"/>
          </p:cNvSpPr>
          <p:nvPr>
            <p:ph idx="1"/>
          </p:nvPr>
        </p:nvSpPr>
        <p:spPr>
          <a:xfrm>
            <a:off x="1553228" y="1813099"/>
            <a:ext cx="9575104" cy="4351338"/>
          </a:xfrm>
        </p:spPr>
        <p:txBody>
          <a:bodyPr/>
          <a:lstStyle/>
          <a:p>
            <a:pPr marL="0" indent="0" algn="ctr">
              <a:buNone/>
            </a:pPr>
            <a:r>
              <a:rPr lang="en-US" dirty="0"/>
              <a:t>Ephesians 5:8-14 (NIV)  For you were once darkness, but now you are light in the Lord. Live as children of light 9  (for the fruit of the light consists in all goodness, righteousness and truth) 10  and find out what pleases the Lord. 11  Have nothing to do with the fruitless deeds of darkness, but rather expose them. </a:t>
            </a:r>
          </a:p>
        </p:txBody>
      </p:sp>
    </p:spTree>
    <p:extLst>
      <p:ext uri="{BB962C8B-B14F-4D97-AF65-F5344CB8AC3E}">
        <p14:creationId xmlns:p14="http://schemas.microsoft.com/office/powerpoint/2010/main" val="28382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8A8E-CE7C-4BCB-9593-15E9D74B44CE}"/>
              </a:ext>
            </a:extLst>
          </p:cNvPr>
          <p:cNvSpPr>
            <a:spLocks noGrp="1"/>
          </p:cNvSpPr>
          <p:nvPr>
            <p:ph type="title"/>
          </p:nvPr>
        </p:nvSpPr>
        <p:spPr/>
        <p:txBody>
          <a:bodyPr/>
          <a:lstStyle/>
          <a:p>
            <a:pPr algn="l"/>
            <a:r>
              <a:rPr lang="en-US" dirty="0"/>
              <a:t>Listen for a contrast.</a:t>
            </a:r>
          </a:p>
        </p:txBody>
      </p:sp>
      <p:sp>
        <p:nvSpPr>
          <p:cNvPr id="3" name="Content Placeholder 2">
            <a:extLst>
              <a:ext uri="{FF2B5EF4-FFF2-40B4-BE49-F238E27FC236}">
                <a16:creationId xmlns:a16="http://schemas.microsoft.com/office/drawing/2014/main" id="{4663A30D-023D-420E-A1C7-5CCC8A1142D6}"/>
              </a:ext>
            </a:extLst>
          </p:cNvPr>
          <p:cNvSpPr>
            <a:spLocks noGrp="1"/>
          </p:cNvSpPr>
          <p:nvPr>
            <p:ph idx="1"/>
          </p:nvPr>
        </p:nvSpPr>
        <p:spPr>
          <a:xfrm>
            <a:off x="1553228" y="1813099"/>
            <a:ext cx="9575104" cy="4351338"/>
          </a:xfrm>
        </p:spPr>
        <p:txBody>
          <a:bodyPr/>
          <a:lstStyle/>
          <a:p>
            <a:pPr marL="0" indent="0" algn="ctr">
              <a:buNone/>
            </a:pPr>
            <a:r>
              <a:rPr lang="en-US" dirty="0"/>
              <a:t>For it is shameful even to mention what the disobedient do in secret. 13  But everything exposed by the light becomes visible, 14  for it is light that makes everything visible. This is why it is said: "Wake up, O sleeper, rise from the dead, and Christ will shine on you."</a:t>
            </a:r>
          </a:p>
        </p:txBody>
      </p:sp>
      <p:pic>
        <p:nvPicPr>
          <p:cNvPr id="5" name="Picture 4">
            <a:extLst>
              <a:ext uri="{FF2B5EF4-FFF2-40B4-BE49-F238E27FC236}">
                <a16:creationId xmlns:a16="http://schemas.microsoft.com/office/drawing/2014/main" id="{0D5E3450-507E-48A4-9ADB-F757D5247C8C}"/>
              </a:ext>
            </a:extLst>
          </p:cNvPr>
          <p:cNvPicPr>
            <a:picLocks noChangeAspect="1"/>
          </p:cNvPicPr>
          <p:nvPr/>
        </p:nvPicPr>
        <p:blipFill>
          <a:blip r:embed="rId2">
            <a:duotone>
              <a:prstClr val="black"/>
              <a:schemeClr val="accent1">
                <a:tint val="45000"/>
                <a:satMod val="400000"/>
              </a:schemeClr>
            </a:duotone>
          </a:blip>
          <a:stretch>
            <a:fillRect/>
          </a:stretch>
        </p:blipFill>
        <p:spPr>
          <a:xfrm>
            <a:off x="5209252" y="5370226"/>
            <a:ext cx="192381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99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5112-485E-4917-A811-D3D343F1DD9D}"/>
              </a:ext>
            </a:extLst>
          </p:cNvPr>
          <p:cNvSpPr>
            <a:spLocks noGrp="1"/>
          </p:cNvSpPr>
          <p:nvPr>
            <p:ph type="title"/>
          </p:nvPr>
        </p:nvSpPr>
        <p:spPr/>
        <p:txBody>
          <a:bodyPr/>
          <a:lstStyle/>
          <a:p>
            <a:r>
              <a:rPr lang="en-US" dirty="0"/>
              <a:t>Help to Stand Against Worldly Sin</a:t>
            </a:r>
          </a:p>
        </p:txBody>
      </p:sp>
      <p:sp>
        <p:nvSpPr>
          <p:cNvPr id="3" name="Content Placeholder 2">
            <a:extLst>
              <a:ext uri="{FF2B5EF4-FFF2-40B4-BE49-F238E27FC236}">
                <a16:creationId xmlns:a16="http://schemas.microsoft.com/office/drawing/2014/main" id="{8DAEF09D-A87B-4AA7-BE2B-1235AE8C0828}"/>
              </a:ext>
            </a:extLst>
          </p:cNvPr>
          <p:cNvSpPr>
            <a:spLocks noGrp="1"/>
          </p:cNvSpPr>
          <p:nvPr>
            <p:ph idx="1"/>
          </p:nvPr>
        </p:nvSpPr>
        <p:spPr/>
        <p:txBody>
          <a:bodyPr/>
          <a:lstStyle/>
          <a:p>
            <a:r>
              <a:rPr lang="en-US" dirty="0"/>
              <a:t>What contrasting imagery did Paul use to describe the change that had taken place in the lives of his readers? </a:t>
            </a:r>
          </a:p>
          <a:p>
            <a:r>
              <a:rPr lang="en-US" dirty="0"/>
              <a:t>What are  effects of light on darkness?</a:t>
            </a:r>
          </a:p>
          <a:p>
            <a:r>
              <a:rPr lang="en-US" dirty="0"/>
              <a:t>These are physical qualities of light.  What point is Paul trying to make spiritually?  What does he mean is spiritual “light”?</a:t>
            </a:r>
          </a:p>
        </p:txBody>
      </p:sp>
    </p:spTree>
    <p:extLst>
      <p:ext uri="{BB962C8B-B14F-4D97-AF65-F5344CB8AC3E}">
        <p14:creationId xmlns:p14="http://schemas.microsoft.com/office/powerpoint/2010/main" val="245573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0771-0948-42CE-8321-BEEFDF297871}"/>
              </a:ext>
            </a:extLst>
          </p:cNvPr>
          <p:cNvSpPr>
            <a:spLocks noGrp="1"/>
          </p:cNvSpPr>
          <p:nvPr>
            <p:ph type="title"/>
          </p:nvPr>
        </p:nvSpPr>
        <p:spPr/>
        <p:txBody>
          <a:bodyPr/>
          <a:lstStyle/>
          <a:p>
            <a:r>
              <a:rPr lang="en-US" dirty="0"/>
              <a:t>Help to Stand Against Worldly Sin</a:t>
            </a:r>
          </a:p>
        </p:txBody>
      </p:sp>
      <p:sp>
        <p:nvSpPr>
          <p:cNvPr id="3" name="Content Placeholder 2">
            <a:extLst>
              <a:ext uri="{FF2B5EF4-FFF2-40B4-BE49-F238E27FC236}">
                <a16:creationId xmlns:a16="http://schemas.microsoft.com/office/drawing/2014/main" id="{68CFA3C0-A574-4E9C-A74D-42DEFB562CE7}"/>
              </a:ext>
            </a:extLst>
          </p:cNvPr>
          <p:cNvSpPr>
            <a:spLocks noGrp="1"/>
          </p:cNvSpPr>
          <p:nvPr>
            <p:ph idx="1"/>
          </p:nvPr>
        </p:nvSpPr>
        <p:spPr/>
        <p:txBody>
          <a:bodyPr/>
          <a:lstStyle/>
          <a:p>
            <a:r>
              <a:rPr lang="en-US" dirty="0"/>
              <a:t>What do you think it means to be ‘children of light’?</a:t>
            </a:r>
          </a:p>
          <a:p>
            <a:r>
              <a:rPr lang="en-US" dirty="0"/>
              <a:t>How does the apostle describe light or its fruit in Ephesians 5:9? Define each term in your own words.</a:t>
            </a:r>
          </a:p>
          <a:p>
            <a:r>
              <a:rPr lang="en-US" dirty="0"/>
              <a:t>What are some examples of “fruitless works of darkness” that exist in our culture?</a:t>
            </a:r>
          </a:p>
        </p:txBody>
      </p:sp>
    </p:spTree>
    <p:extLst>
      <p:ext uri="{BB962C8B-B14F-4D97-AF65-F5344CB8AC3E}">
        <p14:creationId xmlns:p14="http://schemas.microsoft.com/office/powerpoint/2010/main" val="124826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B588-B1E1-4794-84BA-0493FA46D257}"/>
              </a:ext>
            </a:extLst>
          </p:cNvPr>
          <p:cNvSpPr>
            <a:spLocks noGrp="1"/>
          </p:cNvSpPr>
          <p:nvPr>
            <p:ph type="title"/>
          </p:nvPr>
        </p:nvSpPr>
        <p:spPr/>
        <p:txBody>
          <a:bodyPr/>
          <a:lstStyle/>
          <a:p>
            <a:r>
              <a:rPr lang="en-US" dirty="0"/>
              <a:t>Help to Stand Against Worldly Sin</a:t>
            </a:r>
          </a:p>
        </p:txBody>
      </p:sp>
      <p:sp>
        <p:nvSpPr>
          <p:cNvPr id="3" name="Content Placeholder 2">
            <a:extLst>
              <a:ext uri="{FF2B5EF4-FFF2-40B4-BE49-F238E27FC236}">
                <a16:creationId xmlns:a16="http://schemas.microsoft.com/office/drawing/2014/main" id="{A3AC1056-FE4D-40DF-A31E-EC67F7976E3B}"/>
              </a:ext>
            </a:extLst>
          </p:cNvPr>
          <p:cNvSpPr>
            <a:spLocks noGrp="1"/>
          </p:cNvSpPr>
          <p:nvPr>
            <p:ph idx="1"/>
          </p:nvPr>
        </p:nvSpPr>
        <p:spPr/>
        <p:txBody>
          <a:bodyPr/>
          <a:lstStyle/>
          <a:p>
            <a:r>
              <a:rPr lang="en-US" dirty="0"/>
              <a:t>What is to be the relationship of the believer to works of darkness?</a:t>
            </a:r>
          </a:p>
          <a:p>
            <a:r>
              <a:rPr lang="en-US" dirty="0"/>
              <a:t>How can we avoid becoming desensitized to this darkness?</a:t>
            </a:r>
          </a:p>
          <a:p>
            <a:r>
              <a:rPr lang="en-US" dirty="0"/>
              <a:t>How can we expose fruitless works of darkness without saying a word?</a:t>
            </a:r>
          </a:p>
        </p:txBody>
      </p:sp>
    </p:spTree>
    <p:extLst>
      <p:ext uri="{BB962C8B-B14F-4D97-AF65-F5344CB8AC3E}">
        <p14:creationId xmlns:p14="http://schemas.microsoft.com/office/powerpoint/2010/main" val="219965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5CA8-7540-472D-BB7E-21BCA11CDC38}"/>
              </a:ext>
            </a:extLst>
          </p:cNvPr>
          <p:cNvSpPr>
            <a:spLocks noGrp="1"/>
          </p:cNvSpPr>
          <p:nvPr>
            <p:ph type="title"/>
          </p:nvPr>
        </p:nvSpPr>
        <p:spPr/>
        <p:txBody>
          <a:bodyPr/>
          <a:lstStyle/>
          <a:p>
            <a:pPr algn="l"/>
            <a:r>
              <a:rPr lang="en-US" dirty="0"/>
              <a:t>Listen for a contrast between wise and unwise.</a:t>
            </a:r>
          </a:p>
        </p:txBody>
      </p:sp>
      <p:sp>
        <p:nvSpPr>
          <p:cNvPr id="3" name="Content Placeholder 2">
            <a:extLst>
              <a:ext uri="{FF2B5EF4-FFF2-40B4-BE49-F238E27FC236}">
                <a16:creationId xmlns:a16="http://schemas.microsoft.com/office/drawing/2014/main" id="{AF7F8FA4-CA15-4EA3-9FC9-BB1E741EE22A}"/>
              </a:ext>
            </a:extLst>
          </p:cNvPr>
          <p:cNvSpPr>
            <a:spLocks noGrp="1"/>
          </p:cNvSpPr>
          <p:nvPr>
            <p:ph idx="1"/>
          </p:nvPr>
        </p:nvSpPr>
        <p:spPr>
          <a:xfrm>
            <a:off x="1528175" y="1963411"/>
            <a:ext cx="9186797" cy="4351338"/>
          </a:xfrm>
        </p:spPr>
        <p:txBody>
          <a:bodyPr/>
          <a:lstStyle/>
          <a:p>
            <a:pPr marL="0" indent="0" algn="ctr">
              <a:buNone/>
            </a:pPr>
            <a:r>
              <a:rPr lang="en-US" dirty="0"/>
              <a:t>Ephesians 5:15-17 (NIV)  Be very careful, then, how you live--not as unwise but as wise, 16  making the most of every opportunity, because the days are evil. 17  Therefore do not be foolish, but understand what the Lord's will is</a:t>
            </a:r>
          </a:p>
        </p:txBody>
      </p:sp>
      <p:pic>
        <p:nvPicPr>
          <p:cNvPr id="5" name="Picture 4">
            <a:extLst>
              <a:ext uri="{FF2B5EF4-FFF2-40B4-BE49-F238E27FC236}">
                <a16:creationId xmlns:a16="http://schemas.microsoft.com/office/drawing/2014/main" id="{6ACE32B9-D60D-4B89-84D4-F5BB4EDF3E9D}"/>
              </a:ext>
            </a:extLst>
          </p:cNvPr>
          <p:cNvPicPr>
            <a:picLocks noChangeAspect="1"/>
          </p:cNvPicPr>
          <p:nvPr/>
        </p:nvPicPr>
        <p:blipFill>
          <a:blip r:embed="rId2">
            <a:duotone>
              <a:prstClr val="black"/>
              <a:schemeClr val="accent1">
                <a:tint val="45000"/>
                <a:satMod val="400000"/>
              </a:schemeClr>
            </a:duotone>
          </a:blip>
          <a:stretch>
            <a:fillRect/>
          </a:stretch>
        </p:blipFill>
        <p:spPr>
          <a:xfrm>
            <a:off x="5171674" y="5482960"/>
            <a:ext cx="192381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567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84</TotalTime>
  <Words>866</Words>
  <Application>Microsoft Office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We Strengthen  One Another</vt:lpstr>
      <vt:lpstr>Introductory Video</vt:lpstr>
      <vt:lpstr>Remember that person?</vt:lpstr>
      <vt:lpstr>Listen for a contrast.</vt:lpstr>
      <vt:lpstr>Listen for a contrast.</vt:lpstr>
      <vt:lpstr>Help to Stand Against Worldly Sin</vt:lpstr>
      <vt:lpstr>Help to Stand Against Worldly Sin</vt:lpstr>
      <vt:lpstr>Help to Stand Against Worldly Sin</vt:lpstr>
      <vt:lpstr>Listen for a contrast between wise and unwise.</vt:lpstr>
      <vt:lpstr>Help to Make Wise Use of Time</vt:lpstr>
      <vt:lpstr>Help to Make Wise Use of Time</vt:lpstr>
      <vt:lpstr>Listen for yet another contrast.</vt:lpstr>
      <vt:lpstr>Listen for yet another contrast.</vt:lpstr>
      <vt:lpstr>Help to Living in Mutual Submission</vt:lpstr>
      <vt:lpstr>Help to Living in Mutual Submission</vt:lpstr>
      <vt:lpstr>Application</vt:lpstr>
      <vt:lpstr>Application</vt:lpstr>
      <vt:lpstr>Application</vt:lpstr>
      <vt:lpstr>Family Activities</vt:lpstr>
      <vt:lpstr>We Strengthen  One Another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Strengthen  One Another</dc:title>
  <dc:creator>Steve Armstrong</dc:creator>
  <cp:lastModifiedBy>Steve Armstrong</cp:lastModifiedBy>
  <cp:revision>1</cp:revision>
  <dcterms:created xsi:type="dcterms:W3CDTF">2020-08-07T12:57:12Z</dcterms:created>
  <dcterms:modified xsi:type="dcterms:W3CDTF">2020-08-07T14:22:07Z</dcterms:modified>
</cp:coreProperties>
</file>