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77" d="100"/>
          <a:sy n="77" d="100"/>
        </p:scale>
        <p:origin x="120" y="2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12/20/2019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atch.liberty.edu/media/t/0_vtpxtqcj"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s://tinyurl.com/so46z33"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Proof Does My Testimony Offer?</a:t>
            </a:r>
          </a:p>
        </p:txBody>
      </p:sp>
      <p:sp>
        <p:nvSpPr>
          <p:cNvPr id="3" name="Subtitle 2"/>
          <p:cNvSpPr>
            <a:spLocks noGrp="1"/>
          </p:cNvSpPr>
          <p:nvPr>
            <p:ph type="subTitle" idx="1"/>
          </p:nvPr>
        </p:nvSpPr>
        <p:spPr>
          <a:xfrm>
            <a:off x="1524000" y="3788228"/>
            <a:ext cx="9144000" cy="1469571"/>
          </a:xfrm>
        </p:spPr>
        <p:txBody>
          <a:bodyPr/>
          <a:lstStyle/>
          <a:p>
            <a:r>
              <a:rPr lang="en-US" dirty="0"/>
              <a:t>January 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13B7-4843-4912-8CB6-B4974584B3DB}"/>
              </a:ext>
            </a:extLst>
          </p:cNvPr>
          <p:cNvSpPr>
            <a:spLocks noGrp="1"/>
          </p:cNvSpPr>
          <p:nvPr>
            <p:ph type="title"/>
          </p:nvPr>
        </p:nvSpPr>
        <p:spPr/>
        <p:txBody>
          <a:bodyPr/>
          <a:lstStyle/>
          <a:p>
            <a:pPr algn="l"/>
            <a:r>
              <a:rPr lang="en-US" dirty="0"/>
              <a:t>Listen for how Paul’s life was changed.</a:t>
            </a:r>
          </a:p>
        </p:txBody>
      </p:sp>
      <p:sp>
        <p:nvSpPr>
          <p:cNvPr id="3" name="Content Placeholder 2">
            <a:extLst>
              <a:ext uri="{FF2B5EF4-FFF2-40B4-BE49-F238E27FC236}">
                <a16:creationId xmlns:a16="http://schemas.microsoft.com/office/drawing/2014/main" id="{5EE00FD6-F60A-4EAA-9E8A-2DF5575AB90D}"/>
              </a:ext>
            </a:extLst>
          </p:cNvPr>
          <p:cNvSpPr>
            <a:spLocks noGrp="1"/>
          </p:cNvSpPr>
          <p:nvPr>
            <p:ph idx="1"/>
          </p:nvPr>
        </p:nvSpPr>
        <p:spPr/>
        <p:txBody>
          <a:bodyPr/>
          <a:lstStyle/>
          <a:p>
            <a:pPr marL="0" indent="0" algn="ctr">
              <a:buNone/>
            </a:pPr>
            <a:r>
              <a:rPr lang="en-US" dirty="0"/>
              <a:t>Acts 26:12-18 (NIV)  "On one of these journeys I was going to Damascus with the authority and commission of the chief priests. 13  About noon, O king, as I was on the road, I saw a light from heaven, brighter than the sun, blazing around me and my companions. 14  We all fell to the ground, and I heard a voice saying to me in Aramaic, 'Saul, Saul, why do you persecute me? </a:t>
            </a:r>
          </a:p>
        </p:txBody>
      </p:sp>
    </p:spTree>
    <p:extLst>
      <p:ext uri="{BB962C8B-B14F-4D97-AF65-F5344CB8AC3E}">
        <p14:creationId xmlns:p14="http://schemas.microsoft.com/office/powerpoint/2010/main" val="3783883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13B7-4843-4912-8CB6-B4974584B3DB}"/>
              </a:ext>
            </a:extLst>
          </p:cNvPr>
          <p:cNvSpPr>
            <a:spLocks noGrp="1"/>
          </p:cNvSpPr>
          <p:nvPr>
            <p:ph type="title"/>
          </p:nvPr>
        </p:nvSpPr>
        <p:spPr/>
        <p:txBody>
          <a:bodyPr/>
          <a:lstStyle/>
          <a:p>
            <a:pPr algn="l"/>
            <a:r>
              <a:rPr lang="en-US" dirty="0"/>
              <a:t>Listen for how Paul’s life was changed.</a:t>
            </a:r>
          </a:p>
        </p:txBody>
      </p:sp>
      <p:sp>
        <p:nvSpPr>
          <p:cNvPr id="3" name="Content Placeholder 2">
            <a:extLst>
              <a:ext uri="{FF2B5EF4-FFF2-40B4-BE49-F238E27FC236}">
                <a16:creationId xmlns:a16="http://schemas.microsoft.com/office/drawing/2014/main" id="{5EE00FD6-F60A-4EAA-9E8A-2DF5575AB90D}"/>
              </a:ext>
            </a:extLst>
          </p:cNvPr>
          <p:cNvSpPr>
            <a:spLocks noGrp="1"/>
          </p:cNvSpPr>
          <p:nvPr>
            <p:ph idx="1"/>
          </p:nvPr>
        </p:nvSpPr>
        <p:spPr/>
        <p:txBody>
          <a:bodyPr/>
          <a:lstStyle/>
          <a:p>
            <a:pPr marL="0" indent="0" algn="ctr">
              <a:buNone/>
            </a:pPr>
            <a:r>
              <a:rPr lang="en-US" dirty="0"/>
              <a:t>It is hard for you to kick against the goads.' 15  "Then I asked, 'Who are you, Lord?' "'I am Jesus, whom you are persecuting,' the Lord replied. 16  'Now get up and stand on your feet. I have appeared to you to appoint you as a servant and as a witness of what you have seen of me and what I will show you. </a:t>
            </a:r>
          </a:p>
        </p:txBody>
      </p:sp>
    </p:spTree>
    <p:extLst>
      <p:ext uri="{BB962C8B-B14F-4D97-AF65-F5344CB8AC3E}">
        <p14:creationId xmlns:p14="http://schemas.microsoft.com/office/powerpoint/2010/main" val="3215716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7913B7-4843-4912-8CB6-B4974584B3DB}"/>
              </a:ext>
            </a:extLst>
          </p:cNvPr>
          <p:cNvSpPr>
            <a:spLocks noGrp="1"/>
          </p:cNvSpPr>
          <p:nvPr>
            <p:ph type="title"/>
          </p:nvPr>
        </p:nvSpPr>
        <p:spPr/>
        <p:txBody>
          <a:bodyPr/>
          <a:lstStyle/>
          <a:p>
            <a:pPr algn="l"/>
            <a:r>
              <a:rPr lang="en-US" dirty="0"/>
              <a:t>Listen for how Paul’s life was changed.</a:t>
            </a:r>
          </a:p>
        </p:txBody>
      </p:sp>
      <p:sp>
        <p:nvSpPr>
          <p:cNvPr id="3" name="Content Placeholder 2">
            <a:extLst>
              <a:ext uri="{FF2B5EF4-FFF2-40B4-BE49-F238E27FC236}">
                <a16:creationId xmlns:a16="http://schemas.microsoft.com/office/drawing/2014/main" id="{5EE00FD6-F60A-4EAA-9E8A-2DF5575AB90D}"/>
              </a:ext>
            </a:extLst>
          </p:cNvPr>
          <p:cNvSpPr>
            <a:spLocks noGrp="1"/>
          </p:cNvSpPr>
          <p:nvPr>
            <p:ph idx="1"/>
          </p:nvPr>
        </p:nvSpPr>
        <p:spPr/>
        <p:txBody>
          <a:bodyPr/>
          <a:lstStyle/>
          <a:p>
            <a:pPr marL="0" indent="0" algn="ctr">
              <a:buNone/>
            </a:pPr>
            <a:r>
              <a:rPr lang="en-US" dirty="0"/>
              <a:t>I will rescue you from your own people and from the Gentiles. I am sending you to them 18  to open their eyes and turn them from darkness to light, and from the power of Satan to God, so that they may receive forgiveness of sins and a place among those who are sanctified by faith in me.'</a:t>
            </a:r>
          </a:p>
          <a:p>
            <a:pPr marL="0" indent="0" algn="ctr">
              <a:buNone/>
            </a:pPr>
            <a:endParaRPr lang="en-US" dirty="0"/>
          </a:p>
        </p:txBody>
      </p:sp>
      <p:pic>
        <p:nvPicPr>
          <p:cNvPr id="4" name="Picture 3">
            <a:extLst>
              <a:ext uri="{FF2B5EF4-FFF2-40B4-BE49-F238E27FC236}">
                <a16:creationId xmlns:a16="http://schemas.microsoft.com/office/drawing/2014/main" id="{A9C61619-11EA-4630-BABC-CE13E5B43567}"/>
              </a:ext>
            </a:extLst>
          </p:cNvPr>
          <p:cNvPicPr>
            <a:picLocks noChangeAspect="1"/>
          </p:cNvPicPr>
          <p:nvPr/>
        </p:nvPicPr>
        <p:blipFill>
          <a:blip r:embed="rId2"/>
          <a:stretch>
            <a:fillRect/>
          </a:stretch>
        </p:blipFill>
        <p:spPr>
          <a:xfrm>
            <a:off x="4772291" y="5411530"/>
            <a:ext cx="2618065" cy="4190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52980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38829-3942-4C52-A130-19BCEC1A179D}"/>
              </a:ext>
            </a:extLst>
          </p:cNvPr>
          <p:cNvSpPr>
            <a:spLocks noGrp="1"/>
          </p:cNvSpPr>
          <p:nvPr>
            <p:ph type="title"/>
          </p:nvPr>
        </p:nvSpPr>
        <p:spPr/>
        <p:txBody>
          <a:bodyPr/>
          <a:lstStyle/>
          <a:p>
            <a:r>
              <a:rPr lang="en-US" dirty="0"/>
              <a:t>Point to Your Changed Life in Christ</a:t>
            </a:r>
          </a:p>
        </p:txBody>
      </p:sp>
      <p:sp>
        <p:nvSpPr>
          <p:cNvPr id="3" name="Content Placeholder 2">
            <a:extLst>
              <a:ext uri="{FF2B5EF4-FFF2-40B4-BE49-F238E27FC236}">
                <a16:creationId xmlns:a16="http://schemas.microsoft.com/office/drawing/2014/main" id="{EC5F3A02-DAA2-405B-B841-A6D98B06C262}"/>
              </a:ext>
            </a:extLst>
          </p:cNvPr>
          <p:cNvSpPr>
            <a:spLocks noGrp="1"/>
          </p:cNvSpPr>
          <p:nvPr>
            <p:ph idx="1"/>
          </p:nvPr>
        </p:nvSpPr>
        <p:spPr/>
        <p:txBody>
          <a:bodyPr/>
          <a:lstStyle/>
          <a:p>
            <a:r>
              <a:rPr lang="en-US" dirty="0"/>
              <a:t>What was God’s charge against Paul? </a:t>
            </a:r>
          </a:p>
          <a:p>
            <a:r>
              <a:rPr lang="en-US" dirty="0"/>
              <a:t>For what purpose did the Lord appear to Paul? </a:t>
            </a:r>
          </a:p>
          <a:p>
            <a:r>
              <a:rPr lang="en-US" dirty="0"/>
              <a:t>What would be the effects of his ministry to the Gentiles?</a:t>
            </a:r>
          </a:p>
          <a:p>
            <a:r>
              <a:rPr lang="en-US" dirty="0"/>
              <a:t>What are some ways the changes Jesus has made in your life led to change in others’ lives?</a:t>
            </a:r>
          </a:p>
          <a:p>
            <a:endParaRPr lang="en-US" dirty="0"/>
          </a:p>
        </p:txBody>
      </p:sp>
    </p:spTree>
    <p:extLst>
      <p:ext uri="{BB962C8B-B14F-4D97-AF65-F5344CB8AC3E}">
        <p14:creationId xmlns:p14="http://schemas.microsoft.com/office/powerpoint/2010/main" val="252408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423FB-9D61-4B90-994C-5230E5A5CFAC}"/>
              </a:ext>
            </a:extLst>
          </p:cNvPr>
          <p:cNvSpPr>
            <a:spLocks noGrp="1"/>
          </p:cNvSpPr>
          <p:nvPr>
            <p:ph type="title"/>
          </p:nvPr>
        </p:nvSpPr>
        <p:spPr/>
        <p:txBody>
          <a:bodyPr/>
          <a:lstStyle/>
          <a:p>
            <a:r>
              <a:rPr lang="en-US" dirty="0"/>
              <a:t>Point to Your Changed Life in Christ</a:t>
            </a:r>
          </a:p>
        </p:txBody>
      </p:sp>
      <p:sp>
        <p:nvSpPr>
          <p:cNvPr id="3" name="Content Placeholder 2">
            <a:extLst>
              <a:ext uri="{FF2B5EF4-FFF2-40B4-BE49-F238E27FC236}">
                <a16:creationId xmlns:a16="http://schemas.microsoft.com/office/drawing/2014/main" id="{B1B00F15-4553-4B79-AEE0-00D0268E0293}"/>
              </a:ext>
            </a:extLst>
          </p:cNvPr>
          <p:cNvSpPr>
            <a:spLocks noGrp="1"/>
          </p:cNvSpPr>
          <p:nvPr>
            <p:ph idx="1"/>
          </p:nvPr>
        </p:nvSpPr>
        <p:spPr>
          <a:xfrm>
            <a:off x="825674" y="1662787"/>
            <a:ext cx="10515600" cy="4351338"/>
          </a:xfrm>
        </p:spPr>
        <p:txBody>
          <a:bodyPr/>
          <a:lstStyle/>
          <a:p>
            <a:pPr marL="0" indent="0">
              <a:buNone/>
            </a:pPr>
            <a:r>
              <a:rPr lang="en-US" dirty="0">
                <a:solidFill>
                  <a:srgbClr val="C00000"/>
                </a:solidFill>
              </a:rPr>
              <a:t>Note: </a:t>
            </a:r>
          </a:p>
          <a:p>
            <a:pPr lvl="0"/>
            <a:r>
              <a:rPr lang="en-US" dirty="0">
                <a:solidFill>
                  <a:srgbClr val="C00000"/>
                </a:solidFill>
              </a:rPr>
              <a:t>Believers who made a profession of faith at an early age and followed the Lord growing up often feel they don’t have a dynamic or exciting story to relate how God changed them</a:t>
            </a:r>
          </a:p>
          <a:p>
            <a:pPr lvl="0"/>
            <a:r>
              <a:rPr lang="en-US" dirty="0">
                <a:solidFill>
                  <a:srgbClr val="C00000"/>
                </a:solidFill>
              </a:rPr>
              <a:t>Know that it is just as much </a:t>
            </a:r>
            <a:r>
              <a:rPr lang="en-US" i="1" dirty="0">
                <a:solidFill>
                  <a:srgbClr val="C00000"/>
                </a:solidFill>
              </a:rPr>
              <a:t>God’s grace</a:t>
            </a:r>
            <a:r>
              <a:rPr lang="en-US" dirty="0">
                <a:solidFill>
                  <a:srgbClr val="C00000"/>
                </a:solidFill>
              </a:rPr>
              <a:t> in </a:t>
            </a:r>
            <a:r>
              <a:rPr lang="en-US" i="1" dirty="0">
                <a:solidFill>
                  <a:srgbClr val="C00000"/>
                </a:solidFill>
              </a:rPr>
              <a:t>keeping</a:t>
            </a:r>
            <a:r>
              <a:rPr lang="en-US" dirty="0">
                <a:solidFill>
                  <a:srgbClr val="C00000"/>
                </a:solidFill>
              </a:rPr>
              <a:t> you from a life of sin as when a lifelong sinner is </a:t>
            </a:r>
            <a:r>
              <a:rPr lang="en-US" i="1" dirty="0">
                <a:solidFill>
                  <a:srgbClr val="C00000"/>
                </a:solidFill>
              </a:rPr>
              <a:t>rescued</a:t>
            </a:r>
            <a:r>
              <a:rPr lang="en-US" dirty="0">
                <a:solidFill>
                  <a:srgbClr val="C00000"/>
                </a:solidFill>
              </a:rPr>
              <a:t> from an ungodly lifestyle</a:t>
            </a:r>
          </a:p>
          <a:p>
            <a:endParaRPr lang="en-US" dirty="0"/>
          </a:p>
        </p:txBody>
      </p:sp>
    </p:spTree>
    <p:extLst>
      <p:ext uri="{BB962C8B-B14F-4D97-AF65-F5344CB8AC3E}">
        <p14:creationId xmlns:p14="http://schemas.microsoft.com/office/powerpoint/2010/main" val="1977225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6DF3-5340-4B60-9F73-D2DF82D2D339}"/>
              </a:ext>
            </a:extLst>
          </p:cNvPr>
          <p:cNvSpPr>
            <a:spLocks noGrp="1"/>
          </p:cNvSpPr>
          <p:nvPr>
            <p:ph type="title"/>
          </p:nvPr>
        </p:nvSpPr>
        <p:spPr/>
        <p:txBody>
          <a:bodyPr/>
          <a:lstStyle/>
          <a:p>
            <a:r>
              <a:rPr lang="en-US" dirty="0"/>
              <a:t>Point to Your Changed Life in Christ</a:t>
            </a:r>
          </a:p>
        </p:txBody>
      </p:sp>
      <p:sp>
        <p:nvSpPr>
          <p:cNvPr id="3" name="Content Placeholder 2">
            <a:extLst>
              <a:ext uri="{FF2B5EF4-FFF2-40B4-BE49-F238E27FC236}">
                <a16:creationId xmlns:a16="http://schemas.microsoft.com/office/drawing/2014/main" id="{55BA7B12-719A-43C8-8104-CC3489F5029C}"/>
              </a:ext>
            </a:extLst>
          </p:cNvPr>
          <p:cNvSpPr>
            <a:spLocks noGrp="1"/>
          </p:cNvSpPr>
          <p:nvPr>
            <p:ph idx="1"/>
          </p:nvPr>
        </p:nvSpPr>
        <p:spPr/>
        <p:txBody>
          <a:bodyPr/>
          <a:lstStyle/>
          <a:p>
            <a:r>
              <a:rPr lang="en-US" dirty="0"/>
              <a:t>What should be our objective when we tell others about the way we came to believe? </a:t>
            </a:r>
          </a:p>
          <a:p>
            <a:r>
              <a:rPr lang="en-US" dirty="0"/>
              <a:t>How can we use stories of our own experience to share the message of Christ? </a:t>
            </a:r>
          </a:p>
          <a:p>
            <a:endParaRPr lang="en-US" dirty="0"/>
          </a:p>
        </p:txBody>
      </p:sp>
    </p:spTree>
    <p:extLst>
      <p:ext uri="{BB962C8B-B14F-4D97-AF65-F5344CB8AC3E}">
        <p14:creationId xmlns:p14="http://schemas.microsoft.com/office/powerpoint/2010/main" val="136798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3C13B-2137-41A8-8918-B7CD4BC7BF80}"/>
              </a:ext>
            </a:extLst>
          </p:cNvPr>
          <p:cNvSpPr>
            <a:spLocks noGrp="1"/>
          </p:cNvSpPr>
          <p:nvPr>
            <p:ph type="title"/>
          </p:nvPr>
        </p:nvSpPr>
        <p:spPr/>
        <p:txBody>
          <a:bodyPr/>
          <a:lstStyle/>
          <a:p>
            <a:pPr algn="l"/>
            <a:r>
              <a:rPr lang="en-US" dirty="0"/>
              <a:t>Listen for the response to Paul’s testimony.</a:t>
            </a:r>
          </a:p>
        </p:txBody>
      </p:sp>
      <p:sp>
        <p:nvSpPr>
          <p:cNvPr id="3" name="Content Placeholder 2">
            <a:extLst>
              <a:ext uri="{FF2B5EF4-FFF2-40B4-BE49-F238E27FC236}">
                <a16:creationId xmlns:a16="http://schemas.microsoft.com/office/drawing/2014/main" id="{67F30155-AE97-47D7-ADFB-4D13CCDF320A}"/>
              </a:ext>
            </a:extLst>
          </p:cNvPr>
          <p:cNvSpPr>
            <a:spLocks noGrp="1"/>
          </p:cNvSpPr>
          <p:nvPr>
            <p:ph idx="1"/>
          </p:nvPr>
        </p:nvSpPr>
        <p:spPr>
          <a:xfrm>
            <a:off x="1365336" y="2088672"/>
            <a:ext cx="9374688" cy="4351338"/>
          </a:xfrm>
        </p:spPr>
        <p:txBody>
          <a:bodyPr/>
          <a:lstStyle/>
          <a:p>
            <a:pPr marL="0" indent="0" algn="ctr">
              <a:buNone/>
            </a:pPr>
            <a:r>
              <a:rPr lang="en-US" dirty="0"/>
              <a:t>Acts 26:24-26 (NIV)   At this point Festus interrupted Paul's defense. "You are out of your mind, Paul!" he shouted. "Your great learning is driving you insane." 25  "I am not insane, most excellent Festus," Paul replied. </a:t>
            </a:r>
          </a:p>
        </p:txBody>
      </p:sp>
    </p:spTree>
    <p:extLst>
      <p:ext uri="{BB962C8B-B14F-4D97-AF65-F5344CB8AC3E}">
        <p14:creationId xmlns:p14="http://schemas.microsoft.com/office/powerpoint/2010/main" val="2816462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3C13B-2137-41A8-8918-B7CD4BC7BF80}"/>
              </a:ext>
            </a:extLst>
          </p:cNvPr>
          <p:cNvSpPr>
            <a:spLocks noGrp="1"/>
          </p:cNvSpPr>
          <p:nvPr>
            <p:ph type="title"/>
          </p:nvPr>
        </p:nvSpPr>
        <p:spPr/>
        <p:txBody>
          <a:bodyPr/>
          <a:lstStyle/>
          <a:p>
            <a:pPr algn="l"/>
            <a:r>
              <a:rPr lang="en-US" dirty="0"/>
              <a:t>Listen for the response to Paul’s testimony.</a:t>
            </a:r>
          </a:p>
        </p:txBody>
      </p:sp>
      <p:sp>
        <p:nvSpPr>
          <p:cNvPr id="3" name="Content Placeholder 2">
            <a:extLst>
              <a:ext uri="{FF2B5EF4-FFF2-40B4-BE49-F238E27FC236}">
                <a16:creationId xmlns:a16="http://schemas.microsoft.com/office/drawing/2014/main" id="{67F30155-AE97-47D7-ADFB-4D13CCDF320A}"/>
              </a:ext>
            </a:extLst>
          </p:cNvPr>
          <p:cNvSpPr>
            <a:spLocks noGrp="1"/>
          </p:cNvSpPr>
          <p:nvPr>
            <p:ph idx="1"/>
          </p:nvPr>
        </p:nvSpPr>
        <p:spPr>
          <a:xfrm>
            <a:off x="1265129" y="1888255"/>
            <a:ext cx="9174271" cy="4351338"/>
          </a:xfrm>
        </p:spPr>
        <p:txBody>
          <a:bodyPr/>
          <a:lstStyle/>
          <a:p>
            <a:pPr marL="0" indent="0" algn="ctr">
              <a:buNone/>
            </a:pPr>
            <a:r>
              <a:rPr lang="en-US" dirty="0"/>
              <a:t>"What I am saying is true and reasonable.  26  The king is familiar with these things, and I can speak freely to him. I am convinced that none of this has escaped his notice, because it was not done in a corner.</a:t>
            </a:r>
          </a:p>
          <a:p>
            <a:pPr marL="0" indent="0" algn="ctr">
              <a:buNone/>
            </a:pPr>
            <a:endParaRPr lang="en-US" dirty="0"/>
          </a:p>
        </p:txBody>
      </p:sp>
      <p:pic>
        <p:nvPicPr>
          <p:cNvPr id="5" name="Picture 4">
            <a:extLst>
              <a:ext uri="{FF2B5EF4-FFF2-40B4-BE49-F238E27FC236}">
                <a16:creationId xmlns:a16="http://schemas.microsoft.com/office/drawing/2014/main" id="{D2F4FE2B-53EA-4490-9DCB-03E562EA2029}"/>
              </a:ext>
            </a:extLst>
          </p:cNvPr>
          <p:cNvPicPr>
            <a:picLocks noChangeAspect="1"/>
          </p:cNvPicPr>
          <p:nvPr/>
        </p:nvPicPr>
        <p:blipFill>
          <a:blip r:embed="rId2"/>
          <a:stretch>
            <a:fillRect/>
          </a:stretch>
        </p:blipFill>
        <p:spPr>
          <a:xfrm>
            <a:off x="4772291" y="5261218"/>
            <a:ext cx="2618065" cy="4190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458895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A2C0D-9A5C-4880-ABB3-4B97B5E9E9C9}"/>
              </a:ext>
            </a:extLst>
          </p:cNvPr>
          <p:cNvSpPr>
            <a:spLocks noGrp="1"/>
          </p:cNvSpPr>
          <p:nvPr>
            <p:ph type="title"/>
          </p:nvPr>
        </p:nvSpPr>
        <p:spPr/>
        <p:txBody>
          <a:bodyPr/>
          <a:lstStyle/>
          <a:p>
            <a:r>
              <a:rPr lang="en-US" dirty="0"/>
              <a:t>The Reality of a Transformed Life</a:t>
            </a:r>
          </a:p>
        </p:txBody>
      </p:sp>
      <p:sp>
        <p:nvSpPr>
          <p:cNvPr id="3" name="Content Placeholder 2">
            <a:extLst>
              <a:ext uri="{FF2B5EF4-FFF2-40B4-BE49-F238E27FC236}">
                <a16:creationId xmlns:a16="http://schemas.microsoft.com/office/drawing/2014/main" id="{4A186F23-0B90-41AB-9BD9-50315075F713}"/>
              </a:ext>
            </a:extLst>
          </p:cNvPr>
          <p:cNvSpPr>
            <a:spLocks noGrp="1"/>
          </p:cNvSpPr>
          <p:nvPr>
            <p:ph idx="1"/>
          </p:nvPr>
        </p:nvSpPr>
        <p:spPr/>
        <p:txBody>
          <a:bodyPr/>
          <a:lstStyle/>
          <a:p>
            <a:r>
              <a:rPr lang="en-US" dirty="0"/>
              <a:t>What accusation did Festus make about Paul and his testimony?</a:t>
            </a:r>
          </a:p>
          <a:p>
            <a:r>
              <a:rPr lang="en-US" dirty="0"/>
              <a:t>How did Paul’s response allow him to stay on point with his message and possibly support his witness of having been changed by his encounter with Jesus? </a:t>
            </a:r>
          </a:p>
          <a:p>
            <a:endParaRPr lang="en-US" dirty="0"/>
          </a:p>
        </p:txBody>
      </p:sp>
    </p:spTree>
    <p:extLst>
      <p:ext uri="{BB962C8B-B14F-4D97-AF65-F5344CB8AC3E}">
        <p14:creationId xmlns:p14="http://schemas.microsoft.com/office/powerpoint/2010/main" val="171365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E2BC1-F25D-4583-B65C-30BFE39452BA}"/>
              </a:ext>
            </a:extLst>
          </p:cNvPr>
          <p:cNvSpPr>
            <a:spLocks noGrp="1"/>
          </p:cNvSpPr>
          <p:nvPr>
            <p:ph type="title"/>
          </p:nvPr>
        </p:nvSpPr>
        <p:spPr/>
        <p:txBody>
          <a:bodyPr/>
          <a:lstStyle/>
          <a:p>
            <a:r>
              <a:rPr lang="en-US" dirty="0"/>
              <a:t>The Reality of a Transformed Life</a:t>
            </a:r>
          </a:p>
        </p:txBody>
      </p:sp>
      <p:sp>
        <p:nvSpPr>
          <p:cNvPr id="3" name="Content Placeholder 2">
            <a:extLst>
              <a:ext uri="{FF2B5EF4-FFF2-40B4-BE49-F238E27FC236}">
                <a16:creationId xmlns:a16="http://schemas.microsoft.com/office/drawing/2014/main" id="{B7FD4C3F-64F2-416F-9B57-BEB6AAC7ED57}"/>
              </a:ext>
            </a:extLst>
          </p:cNvPr>
          <p:cNvSpPr>
            <a:spLocks noGrp="1"/>
          </p:cNvSpPr>
          <p:nvPr>
            <p:ph idx="1"/>
          </p:nvPr>
        </p:nvSpPr>
        <p:spPr/>
        <p:txBody>
          <a:bodyPr/>
          <a:lstStyle/>
          <a:p>
            <a:r>
              <a:rPr lang="en-US" dirty="0"/>
              <a:t>How did calling attention to the public nature of all that had happened support Paul’s testimony?</a:t>
            </a:r>
          </a:p>
          <a:p>
            <a:r>
              <a:rPr lang="en-US" dirty="0"/>
              <a:t>What are some of the personal challenges we face in sharing our testimony with others?</a:t>
            </a:r>
          </a:p>
          <a:p>
            <a:r>
              <a:rPr lang="en-US" dirty="0"/>
              <a:t>What are some practical ways we can share our stories with others?</a:t>
            </a:r>
          </a:p>
          <a:p>
            <a:endParaRPr lang="en-US" dirty="0"/>
          </a:p>
        </p:txBody>
      </p:sp>
    </p:spTree>
    <p:extLst>
      <p:ext uri="{BB962C8B-B14F-4D97-AF65-F5344CB8AC3E}">
        <p14:creationId xmlns:p14="http://schemas.microsoft.com/office/powerpoint/2010/main" val="4289463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2"/>
            <a:extLst>
              <a:ext uri="{FF2B5EF4-FFF2-40B4-BE49-F238E27FC236}">
                <a16:creationId xmlns:a16="http://schemas.microsoft.com/office/drawing/2014/main" id="{3E0871ED-8C53-47BE-8726-907C81162653}"/>
              </a:ext>
            </a:extLst>
          </p:cNvPr>
          <p:cNvPicPr>
            <a:picLocks noChangeAspect="1"/>
          </p:cNvPicPr>
          <p:nvPr/>
        </p:nvPicPr>
        <p:blipFill>
          <a:blip r:embed="rId3"/>
          <a:stretch>
            <a:fillRect/>
          </a:stretch>
        </p:blipFill>
        <p:spPr>
          <a:xfrm>
            <a:off x="1351203" y="380011"/>
            <a:ext cx="9617628" cy="5104664"/>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6D46B100-2FFC-4166-92FE-6BBF2A92C87F}"/>
              </a:ext>
            </a:extLst>
          </p:cNvPr>
          <p:cNvSpPr txBox="1"/>
          <p:nvPr/>
        </p:nvSpPr>
        <p:spPr>
          <a:xfrm>
            <a:off x="3610098" y="5830784"/>
            <a:ext cx="5106390" cy="523220"/>
          </a:xfrm>
          <a:prstGeom prst="rect">
            <a:avLst/>
          </a:prstGeom>
          <a:noFill/>
        </p:spPr>
        <p:txBody>
          <a:bodyPr wrap="square" rtlCol="0">
            <a:spAutoFit/>
          </a:bodyPr>
          <a:lstStyle/>
          <a:p>
            <a:pPr algn="ctr"/>
            <a:r>
              <a:rPr lang="en-US" sz="2800" dirty="0">
                <a:hlinkClick r:id="rId2"/>
              </a:rPr>
              <a:t>View Video</a:t>
            </a:r>
            <a:endParaRPr lang="en-US" sz="2800" dirty="0"/>
          </a:p>
        </p:txBody>
      </p:sp>
    </p:spTree>
    <p:extLst>
      <p:ext uri="{BB962C8B-B14F-4D97-AF65-F5344CB8AC3E}">
        <p14:creationId xmlns:p14="http://schemas.microsoft.com/office/powerpoint/2010/main" val="42781786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8735-2839-4EA7-AAA9-07ACA5FDD13D}"/>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FD8F74D4-1964-49D9-8D41-484D1CE3A7BB}"/>
              </a:ext>
            </a:extLst>
          </p:cNvPr>
          <p:cNvSpPr>
            <a:spLocks noGrp="1"/>
          </p:cNvSpPr>
          <p:nvPr>
            <p:ph idx="1"/>
          </p:nvPr>
        </p:nvSpPr>
        <p:spPr>
          <a:xfrm>
            <a:off x="838200" y="2129425"/>
            <a:ext cx="10515600" cy="4047538"/>
          </a:xfrm>
        </p:spPr>
        <p:txBody>
          <a:bodyPr/>
          <a:lstStyle/>
          <a:p>
            <a:r>
              <a:rPr lang="en-US" dirty="0"/>
              <a:t>Write. </a:t>
            </a:r>
          </a:p>
          <a:p>
            <a:pPr lvl="1"/>
            <a:r>
              <a:rPr lang="en-US" dirty="0"/>
              <a:t>Write out your story of faith in Christ. </a:t>
            </a:r>
          </a:p>
          <a:p>
            <a:pPr lvl="1"/>
            <a:r>
              <a:rPr lang="en-US" dirty="0"/>
              <a:t>Note what your life was like before Christ, how you came to faith in Him, and what your life is like now.</a:t>
            </a:r>
          </a:p>
        </p:txBody>
      </p:sp>
    </p:spTree>
    <p:extLst>
      <p:ext uri="{BB962C8B-B14F-4D97-AF65-F5344CB8AC3E}">
        <p14:creationId xmlns:p14="http://schemas.microsoft.com/office/powerpoint/2010/main" val="41948719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8735-2839-4EA7-AAA9-07ACA5FDD13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D8F74D4-1964-49D9-8D41-484D1CE3A7BB}"/>
              </a:ext>
            </a:extLst>
          </p:cNvPr>
          <p:cNvSpPr>
            <a:spLocks noGrp="1"/>
          </p:cNvSpPr>
          <p:nvPr>
            <p:ph idx="1"/>
          </p:nvPr>
        </p:nvSpPr>
        <p:spPr>
          <a:xfrm>
            <a:off x="838200" y="2004163"/>
            <a:ext cx="10515600" cy="4172799"/>
          </a:xfrm>
        </p:spPr>
        <p:txBody>
          <a:bodyPr/>
          <a:lstStyle/>
          <a:p>
            <a:r>
              <a:rPr lang="en-US" dirty="0"/>
              <a:t>Pray. </a:t>
            </a:r>
          </a:p>
          <a:p>
            <a:pPr lvl="1"/>
            <a:r>
              <a:rPr lang="en-US" dirty="0"/>
              <a:t>Ask God to lead you to those with whom you could share your testimony. </a:t>
            </a:r>
          </a:p>
          <a:p>
            <a:pPr lvl="1"/>
            <a:r>
              <a:rPr lang="en-US" dirty="0"/>
              <a:t>Pray for an open door into a conversation about the difference Christ has made in your life.</a:t>
            </a:r>
          </a:p>
          <a:p>
            <a:endParaRPr lang="en-US" dirty="0"/>
          </a:p>
        </p:txBody>
      </p:sp>
    </p:spTree>
    <p:extLst>
      <p:ext uri="{BB962C8B-B14F-4D97-AF65-F5344CB8AC3E}">
        <p14:creationId xmlns:p14="http://schemas.microsoft.com/office/powerpoint/2010/main" val="18870991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88735-2839-4EA7-AAA9-07ACA5FDD13D}"/>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FD8F74D4-1964-49D9-8D41-484D1CE3A7BB}"/>
              </a:ext>
            </a:extLst>
          </p:cNvPr>
          <p:cNvSpPr>
            <a:spLocks noGrp="1"/>
          </p:cNvSpPr>
          <p:nvPr>
            <p:ph idx="1"/>
          </p:nvPr>
        </p:nvSpPr>
        <p:spPr>
          <a:xfrm>
            <a:off x="838200" y="1991637"/>
            <a:ext cx="10515600" cy="4185325"/>
          </a:xfrm>
        </p:spPr>
        <p:txBody>
          <a:bodyPr/>
          <a:lstStyle/>
          <a:p>
            <a:r>
              <a:rPr lang="en-US" dirty="0"/>
              <a:t>Share. </a:t>
            </a:r>
          </a:p>
          <a:p>
            <a:pPr lvl="1"/>
            <a:r>
              <a:rPr lang="en-US" dirty="0"/>
              <a:t>Share the testimony of your walk with Christ since coming to know Him. </a:t>
            </a:r>
          </a:p>
          <a:p>
            <a:pPr lvl="1"/>
            <a:r>
              <a:rPr lang="en-US" dirty="0"/>
              <a:t>Let it be a natural part of a conversation.</a:t>
            </a:r>
          </a:p>
          <a:p>
            <a:endParaRPr lang="en-US" dirty="0"/>
          </a:p>
        </p:txBody>
      </p:sp>
    </p:spTree>
    <p:extLst>
      <p:ext uri="{BB962C8B-B14F-4D97-AF65-F5344CB8AC3E}">
        <p14:creationId xmlns:p14="http://schemas.microsoft.com/office/powerpoint/2010/main" val="36712494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85F41-26C9-452E-B23C-F9DEFF475A2E}"/>
              </a:ext>
            </a:extLst>
          </p:cNvPr>
          <p:cNvSpPr>
            <a:spLocks noGrp="1"/>
          </p:cNvSpPr>
          <p:nvPr>
            <p:ph type="title"/>
          </p:nvPr>
        </p:nvSpPr>
        <p:spPr/>
        <p:txBody>
          <a:bodyPr/>
          <a:lstStyle/>
          <a:p>
            <a:r>
              <a:rPr lang="en-US" dirty="0"/>
              <a:t>Family Activities</a:t>
            </a:r>
          </a:p>
        </p:txBody>
      </p:sp>
      <p:pic>
        <p:nvPicPr>
          <p:cNvPr id="4" name="Picture 3">
            <a:extLst>
              <a:ext uri="{FF2B5EF4-FFF2-40B4-BE49-F238E27FC236}">
                <a16:creationId xmlns:a16="http://schemas.microsoft.com/office/drawing/2014/main" id="{5D14910F-D986-4E9E-A6B2-6A6236AA34FA}"/>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foregroundMark x1="67056" y1="29854" x2="67056" y2="29854"/>
                        <a14:foregroundMark x1="61215" y1="75243" x2="61215" y2="75243"/>
                      </a14:backgroundRemoval>
                    </a14:imgEffect>
                  </a14:imgLayer>
                </a14:imgProps>
              </a:ext>
            </a:extLst>
          </a:blip>
          <a:stretch>
            <a:fillRect/>
          </a:stretch>
        </p:blipFill>
        <p:spPr>
          <a:xfrm>
            <a:off x="5310507" y="1853519"/>
            <a:ext cx="5198830" cy="5004481"/>
          </a:xfrm>
          <a:prstGeom prst="rect">
            <a:avLst/>
          </a:prstGeom>
          <a:ln>
            <a:noFill/>
          </a:ln>
          <a:effectLst>
            <a:outerShdw blurRad="292100" dist="139700" dir="2700000" algn="tl" rotWithShape="0">
              <a:srgbClr val="333333">
                <a:alpha val="65000"/>
              </a:srgbClr>
            </a:outerShdw>
          </a:effectLst>
        </p:spPr>
      </p:pic>
      <p:sp>
        <p:nvSpPr>
          <p:cNvPr id="5" name="Speech Bubble: Rectangle with Corners Rounded 4">
            <a:extLst>
              <a:ext uri="{FF2B5EF4-FFF2-40B4-BE49-F238E27FC236}">
                <a16:creationId xmlns:a16="http://schemas.microsoft.com/office/drawing/2014/main" id="{DD91E987-1CBB-4161-ABEB-5342C99E6F5F}"/>
              </a:ext>
            </a:extLst>
          </p:cNvPr>
          <p:cNvSpPr/>
          <p:nvPr/>
        </p:nvSpPr>
        <p:spPr>
          <a:xfrm>
            <a:off x="1152395" y="1866378"/>
            <a:ext cx="4910202" cy="2091847"/>
          </a:xfrm>
          <a:prstGeom prst="wedgeRoundRectCallout">
            <a:avLst>
              <a:gd name="adj1" fmla="val 65647"/>
              <a:gd name="adj2" fmla="val 28967"/>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I need to finish this Word Search Puzzle so I can get back to my book reports.  That “Word Search Lady” is always “humph-</a:t>
            </a:r>
            <a:r>
              <a:rPr lang="en-US" dirty="0" err="1">
                <a:latin typeface="Comic Sans MS" panose="030F0702030302020204" pitchFamily="66" charset="0"/>
              </a:rPr>
              <a:t>ing</a:t>
            </a:r>
            <a:r>
              <a:rPr lang="en-US" dirty="0">
                <a:latin typeface="Comic Sans MS" panose="030F0702030302020204" pitchFamily="66" charset="0"/>
              </a:rPr>
              <a:t>” about it.  Then I can go to </a:t>
            </a:r>
            <a:r>
              <a:rPr lang="en-US" u="sng" dirty="0">
                <a:latin typeface="Comic Sans MS" panose="030F0702030302020204" pitchFamily="66" charset="0"/>
                <a:hlinkClick r:id="rId4"/>
              </a:rPr>
              <a:t>https://tinyurl.com/so46z33</a:t>
            </a:r>
            <a:r>
              <a:rPr lang="en-US" dirty="0">
                <a:latin typeface="Comic Sans MS" panose="030F0702030302020204" pitchFamily="66" charset="0"/>
              </a:rPr>
              <a:t> for other </a:t>
            </a:r>
            <a:r>
              <a:rPr lang="en-US" dirty="0" err="1">
                <a:latin typeface="Comic Sans MS" panose="030F0702030302020204" pitchFamily="66" charset="0"/>
              </a:rPr>
              <a:t>neet</a:t>
            </a:r>
            <a:r>
              <a:rPr lang="en-US" dirty="0">
                <a:latin typeface="Comic Sans MS" panose="030F0702030302020204" pitchFamily="66" charset="0"/>
              </a:rPr>
              <a:t> activities for the family </a:t>
            </a:r>
          </a:p>
        </p:txBody>
      </p:sp>
    </p:spTree>
    <p:extLst>
      <p:ext uri="{BB962C8B-B14F-4D97-AF65-F5344CB8AC3E}">
        <p14:creationId xmlns:p14="http://schemas.microsoft.com/office/powerpoint/2010/main" val="4092411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Proof Does My Testimony Offer?</a:t>
            </a:r>
          </a:p>
        </p:txBody>
      </p:sp>
      <p:sp>
        <p:nvSpPr>
          <p:cNvPr id="3" name="Subtitle 2"/>
          <p:cNvSpPr>
            <a:spLocks noGrp="1"/>
          </p:cNvSpPr>
          <p:nvPr>
            <p:ph type="subTitle" idx="1"/>
          </p:nvPr>
        </p:nvSpPr>
        <p:spPr>
          <a:xfrm>
            <a:off x="1524000" y="3788228"/>
            <a:ext cx="9144000" cy="1469571"/>
          </a:xfrm>
        </p:spPr>
        <p:txBody>
          <a:bodyPr/>
          <a:lstStyle/>
          <a:p>
            <a:r>
              <a:rPr lang="en-US" dirty="0"/>
              <a:t>January 5</a:t>
            </a:r>
          </a:p>
        </p:txBody>
      </p:sp>
    </p:spTree>
    <p:extLst>
      <p:ext uri="{BB962C8B-B14F-4D97-AF65-F5344CB8AC3E}">
        <p14:creationId xmlns:p14="http://schemas.microsoft.com/office/powerpoint/2010/main" val="33737501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C5DF2-ED5B-409E-9FFB-FE65D5CE7FF4}"/>
              </a:ext>
            </a:extLst>
          </p:cNvPr>
          <p:cNvSpPr>
            <a:spLocks noGrp="1"/>
          </p:cNvSpPr>
          <p:nvPr>
            <p:ph type="title"/>
          </p:nvPr>
        </p:nvSpPr>
        <p:spPr/>
        <p:txBody>
          <a:bodyPr/>
          <a:lstStyle/>
          <a:p>
            <a:r>
              <a:rPr lang="en-US" dirty="0"/>
              <a:t>Admit it now …</a:t>
            </a:r>
          </a:p>
        </p:txBody>
      </p:sp>
      <p:sp>
        <p:nvSpPr>
          <p:cNvPr id="3" name="Content Placeholder 2">
            <a:extLst>
              <a:ext uri="{FF2B5EF4-FFF2-40B4-BE49-F238E27FC236}">
                <a16:creationId xmlns:a16="http://schemas.microsoft.com/office/drawing/2014/main" id="{523068A7-46B7-4124-9709-C1217C16880C}"/>
              </a:ext>
            </a:extLst>
          </p:cNvPr>
          <p:cNvSpPr>
            <a:spLocks noGrp="1"/>
          </p:cNvSpPr>
          <p:nvPr>
            <p:ph idx="1"/>
          </p:nvPr>
        </p:nvSpPr>
        <p:spPr/>
        <p:txBody>
          <a:bodyPr/>
          <a:lstStyle/>
          <a:p>
            <a:r>
              <a:rPr lang="en-US" dirty="0"/>
              <a:t>When have you been influenced by a celebrity endorsement?</a:t>
            </a:r>
          </a:p>
          <a:p>
            <a:endParaRPr lang="en-US" dirty="0"/>
          </a:p>
        </p:txBody>
      </p:sp>
      <p:grpSp>
        <p:nvGrpSpPr>
          <p:cNvPr id="9" name="Group 8">
            <a:extLst>
              <a:ext uri="{FF2B5EF4-FFF2-40B4-BE49-F238E27FC236}">
                <a16:creationId xmlns:a16="http://schemas.microsoft.com/office/drawing/2014/main" id="{E70C68ED-4F05-4085-AAEE-F981B9CBECDB}"/>
              </a:ext>
            </a:extLst>
          </p:cNvPr>
          <p:cNvGrpSpPr/>
          <p:nvPr/>
        </p:nvGrpSpPr>
        <p:grpSpPr>
          <a:xfrm>
            <a:off x="1673925" y="2743200"/>
            <a:ext cx="8788236" cy="3241964"/>
            <a:chOff x="1673925" y="2743200"/>
            <a:chExt cx="8788236" cy="3241964"/>
          </a:xfrm>
        </p:grpSpPr>
        <p:pic>
          <p:nvPicPr>
            <p:cNvPr id="7" name="Picture 6" descr="A group of people in a field&#10;&#10;Description automatically generated">
              <a:extLst>
                <a:ext uri="{FF2B5EF4-FFF2-40B4-BE49-F238E27FC236}">
                  <a16:creationId xmlns:a16="http://schemas.microsoft.com/office/drawing/2014/main" id="{56919EC3-59E4-4B91-BF93-19A22BD637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73925" y="3170711"/>
              <a:ext cx="1727860" cy="2687782"/>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A50AF90B-ED23-4ED2-8E50-838C5FDC3EDB}"/>
                </a:ext>
              </a:extLst>
            </p:cNvPr>
            <p:cNvPicPr>
              <a:picLocks noChangeAspect="1"/>
            </p:cNvPicPr>
            <p:nvPr/>
          </p:nvPicPr>
          <p:blipFill>
            <a:blip r:embed="rId3"/>
            <a:stretch>
              <a:fillRect/>
            </a:stretch>
          </p:blipFill>
          <p:spPr>
            <a:xfrm>
              <a:off x="4129964" y="3325091"/>
              <a:ext cx="3498739" cy="1971304"/>
            </a:xfrm>
            <a:prstGeom prst="rect">
              <a:avLst/>
            </a:prstGeom>
            <a:ln>
              <a:noFill/>
            </a:ln>
            <a:effectLst>
              <a:outerShdw blurRad="292100" dist="139700" dir="2700000" algn="tl" rotWithShape="0">
                <a:srgbClr val="333333">
                  <a:alpha val="65000"/>
                </a:srgbClr>
              </a:outerShdw>
            </a:effectLst>
          </p:spPr>
        </p:pic>
        <p:pic>
          <p:nvPicPr>
            <p:cNvPr id="1026" name="Picture 2" descr="Image result for geico gecko">
              <a:extLst>
                <a:ext uri="{FF2B5EF4-FFF2-40B4-BE49-F238E27FC236}">
                  <a16:creationId xmlns:a16="http://schemas.microsoft.com/office/drawing/2014/main" id="{BDD2433F-5CAD-4EC4-A6DF-EE5EB09F2CA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446" t="6233" r="7133" b="5281"/>
            <a:stretch/>
          </p:blipFill>
          <p:spPr bwMode="auto">
            <a:xfrm flipH="1">
              <a:off x="8362180" y="2743200"/>
              <a:ext cx="2099981" cy="324196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38099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2DB8-4345-4D98-90F2-8F6A8A307973}"/>
              </a:ext>
            </a:extLst>
          </p:cNvPr>
          <p:cNvSpPr>
            <a:spLocks noGrp="1"/>
          </p:cNvSpPr>
          <p:nvPr>
            <p:ph type="title"/>
          </p:nvPr>
        </p:nvSpPr>
        <p:spPr/>
        <p:txBody>
          <a:bodyPr/>
          <a:lstStyle/>
          <a:p>
            <a:r>
              <a:rPr lang="en-US" dirty="0"/>
              <a:t>The Point</a:t>
            </a:r>
          </a:p>
        </p:txBody>
      </p:sp>
      <p:sp>
        <p:nvSpPr>
          <p:cNvPr id="3" name="Content Placeholder 2">
            <a:extLst>
              <a:ext uri="{FF2B5EF4-FFF2-40B4-BE49-F238E27FC236}">
                <a16:creationId xmlns:a16="http://schemas.microsoft.com/office/drawing/2014/main" id="{41C64D0A-077F-4AE3-ABD0-3D359CCD74B8}"/>
              </a:ext>
            </a:extLst>
          </p:cNvPr>
          <p:cNvSpPr>
            <a:spLocks noGrp="1"/>
          </p:cNvSpPr>
          <p:nvPr>
            <p:ph idx="1"/>
          </p:nvPr>
        </p:nvSpPr>
        <p:spPr/>
        <p:txBody>
          <a:bodyPr/>
          <a:lstStyle/>
          <a:p>
            <a:r>
              <a:rPr lang="en-US" dirty="0">
                <a:solidFill>
                  <a:srgbClr val="C00000"/>
                </a:solidFill>
              </a:rPr>
              <a:t>When someone famous endorses a product we may or may not take notice.</a:t>
            </a:r>
          </a:p>
          <a:p>
            <a:pPr lvl="1"/>
            <a:r>
              <a:rPr lang="en-US" dirty="0">
                <a:solidFill>
                  <a:srgbClr val="C00000"/>
                </a:solidFill>
              </a:rPr>
              <a:t>But when a personal acquaintance offers a positive opinion of something, we pay attention.</a:t>
            </a:r>
          </a:p>
          <a:p>
            <a:pPr lvl="1"/>
            <a:r>
              <a:rPr lang="en-US" dirty="0">
                <a:solidFill>
                  <a:srgbClr val="C00000"/>
                </a:solidFill>
              </a:rPr>
              <a:t>Consider sharing the experience of your personal spiritual journey – God at work in your life.</a:t>
            </a:r>
          </a:p>
          <a:p>
            <a:pPr lvl="1"/>
            <a:r>
              <a:rPr lang="en-US" dirty="0">
                <a:solidFill>
                  <a:srgbClr val="C00000"/>
                </a:solidFill>
              </a:rPr>
              <a:t>They might argue with a Gospel presentation, but it’s hard to ignore a changed life</a:t>
            </a:r>
          </a:p>
        </p:txBody>
      </p:sp>
    </p:spTree>
    <p:extLst>
      <p:ext uri="{BB962C8B-B14F-4D97-AF65-F5344CB8AC3E}">
        <p14:creationId xmlns:p14="http://schemas.microsoft.com/office/powerpoint/2010/main" val="3952095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1397-C4A3-4C47-AEB0-472C4EC578EA}"/>
              </a:ext>
            </a:extLst>
          </p:cNvPr>
          <p:cNvSpPr>
            <a:spLocks noGrp="1"/>
          </p:cNvSpPr>
          <p:nvPr>
            <p:ph type="title"/>
          </p:nvPr>
        </p:nvSpPr>
        <p:spPr/>
        <p:txBody>
          <a:bodyPr/>
          <a:lstStyle/>
          <a:p>
            <a:pPr algn="l"/>
            <a:r>
              <a:rPr lang="en-US" dirty="0"/>
              <a:t>Listen for Paul’s background.</a:t>
            </a:r>
          </a:p>
        </p:txBody>
      </p:sp>
      <p:sp>
        <p:nvSpPr>
          <p:cNvPr id="3" name="Content Placeholder 2">
            <a:extLst>
              <a:ext uri="{FF2B5EF4-FFF2-40B4-BE49-F238E27FC236}">
                <a16:creationId xmlns:a16="http://schemas.microsoft.com/office/drawing/2014/main" id="{50B9C73E-FF76-48D4-95F3-45B12FBF56A1}"/>
              </a:ext>
            </a:extLst>
          </p:cNvPr>
          <p:cNvSpPr>
            <a:spLocks noGrp="1"/>
          </p:cNvSpPr>
          <p:nvPr>
            <p:ph idx="1"/>
          </p:nvPr>
        </p:nvSpPr>
        <p:spPr>
          <a:xfrm>
            <a:off x="1258784" y="1730623"/>
            <a:ext cx="9715005" cy="4351338"/>
          </a:xfrm>
        </p:spPr>
        <p:txBody>
          <a:bodyPr/>
          <a:lstStyle/>
          <a:p>
            <a:pPr marL="0" indent="0" algn="ctr">
              <a:buNone/>
            </a:pPr>
            <a:r>
              <a:rPr lang="en-US" dirty="0"/>
              <a:t>Acts 26:2-5 (NIV)  "King Agrippa, I consider myself fortunate to stand before you today as I make my defense against all the accusations of the Jews, 3  and especially so because you are well acquainted with all the Jewish customs and controversies. Therefore, I beg you to listen to me patiently. </a:t>
            </a:r>
          </a:p>
        </p:txBody>
      </p:sp>
    </p:spTree>
    <p:extLst>
      <p:ext uri="{BB962C8B-B14F-4D97-AF65-F5344CB8AC3E}">
        <p14:creationId xmlns:p14="http://schemas.microsoft.com/office/powerpoint/2010/main" val="1438737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31397-C4A3-4C47-AEB0-472C4EC578EA}"/>
              </a:ext>
            </a:extLst>
          </p:cNvPr>
          <p:cNvSpPr>
            <a:spLocks noGrp="1"/>
          </p:cNvSpPr>
          <p:nvPr>
            <p:ph type="title"/>
          </p:nvPr>
        </p:nvSpPr>
        <p:spPr/>
        <p:txBody>
          <a:bodyPr/>
          <a:lstStyle/>
          <a:p>
            <a:pPr algn="l"/>
            <a:r>
              <a:rPr lang="en-US" dirty="0"/>
              <a:t>Listen for Paul’s background.</a:t>
            </a:r>
          </a:p>
        </p:txBody>
      </p:sp>
      <p:sp>
        <p:nvSpPr>
          <p:cNvPr id="3" name="Content Placeholder 2">
            <a:extLst>
              <a:ext uri="{FF2B5EF4-FFF2-40B4-BE49-F238E27FC236}">
                <a16:creationId xmlns:a16="http://schemas.microsoft.com/office/drawing/2014/main" id="{50B9C73E-FF76-48D4-95F3-45B12FBF56A1}"/>
              </a:ext>
            </a:extLst>
          </p:cNvPr>
          <p:cNvSpPr>
            <a:spLocks noGrp="1"/>
          </p:cNvSpPr>
          <p:nvPr>
            <p:ph idx="1"/>
          </p:nvPr>
        </p:nvSpPr>
        <p:spPr>
          <a:xfrm>
            <a:off x="1465546" y="1642941"/>
            <a:ext cx="9182567" cy="4351338"/>
          </a:xfrm>
        </p:spPr>
        <p:txBody>
          <a:bodyPr/>
          <a:lstStyle/>
          <a:p>
            <a:pPr marL="0" indent="0" algn="ctr">
              <a:buNone/>
            </a:pPr>
            <a:r>
              <a:rPr lang="en-US" dirty="0"/>
              <a:t>The Jews all know the way I have lived ever since I was a child, from the beginning of my life in my own country, and also in Jerusalem. 5  They have known me for a long time and can testify, if they are willing, that according to the strictest sect of our religion, I lived as a Pharisee.</a:t>
            </a:r>
          </a:p>
        </p:txBody>
      </p:sp>
      <p:pic>
        <p:nvPicPr>
          <p:cNvPr id="4" name="Picture 3">
            <a:extLst>
              <a:ext uri="{FF2B5EF4-FFF2-40B4-BE49-F238E27FC236}">
                <a16:creationId xmlns:a16="http://schemas.microsoft.com/office/drawing/2014/main" id="{F8077C2C-146A-4794-AD98-BEDB14E17A34}"/>
              </a:ext>
            </a:extLst>
          </p:cNvPr>
          <p:cNvPicPr>
            <a:picLocks noChangeAspect="1"/>
          </p:cNvPicPr>
          <p:nvPr/>
        </p:nvPicPr>
        <p:blipFill>
          <a:blip r:embed="rId2"/>
          <a:stretch>
            <a:fillRect/>
          </a:stretch>
        </p:blipFill>
        <p:spPr>
          <a:xfrm>
            <a:off x="5022812" y="5624473"/>
            <a:ext cx="2618065" cy="4190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205695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C288C-4F45-43A1-841C-ADBEBEBD4998}"/>
              </a:ext>
            </a:extLst>
          </p:cNvPr>
          <p:cNvSpPr>
            <a:spLocks noGrp="1"/>
          </p:cNvSpPr>
          <p:nvPr>
            <p:ph type="title"/>
          </p:nvPr>
        </p:nvSpPr>
        <p:spPr/>
        <p:txBody>
          <a:bodyPr/>
          <a:lstStyle/>
          <a:p>
            <a:r>
              <a:rPr lang="en-US" dirty="0"/>
              <a:t>Point to Your Life Before Christ.</a:t>
            </a:r>
          </a:p>
        </p:txBody>
      </p:sp>
      <p:sp>
        <p:nvSpPr>
          <p:cNvPr id="3" name="Content Placeholder 2">
            <a:extLst>
              <a:ext uri="{FF2B5EF4-FFF2-40B4-BE49-F238E27FC236}">
                <a16:creationId xmlns:a16="http://schemas.microsoft.com/office/drawing/2014/main" id="{BD3D8B10-3FB1-4923-9097-BE5C56A4D3EC}"/>
              </a:ext>
            </a:extLst>
          </p:cNvPr>
          <p:cNvSpPr>
            <a:spLocks noGrp="1"/>
          </p:cNvSpPr>
          <p:nvPr>
            <p:ph idx="1"/>
          </p:nvPr>
        </p:nvSpPr>
        <p:spPr>
          <a:xfrm>
            <a:off x="838200" y="1878903"/>
            <a:ext cx="10515600" cy="4298059"/>
          </a:xfrm>
        </p:spPr>
        <p:txBody>
          <a:bodyPr/>
          <a:lstStyle/>
          <a:p>
            <a:r>
              <a:rPr lang="en-US" dirty="0">
                <a:solidFill>
                  <a:srgbClr val="C00000"/>
                </a:solidFill>
              </a:rPr>
              <a:t>Note the backstory of why Paul is in this setting. </a:t>
            </a:r>
          </a:p>
          <a:p>
            <a:pPr lvl="1"/>
            <a:r>
              <a:rPr lang="en-US" dirty="0">
                <a:solidFill>
                  <a:srgbClr val="C00000"/>
                </a:solidFill>
              </a:rPr>
              <a:t>Paul has appealed to Caesar after being charged by Jewish religious leaders.</a:t>
            </a:r>
          </a:p>
          <a:p>
            <a:pPr lvl="1"/>
            <a:r>
              <a:rPr lang="en-US" dirty="0">
                <a:solidFill>
                  <a:srgbClr val="C00000"/>
                </a:solidFill>
              </a:rPr>
              <a:t>He is still held in detention waiting for the wheels of justice and politics to move things along</a:t>
            </a:r>
          </a:p>
          <a:p>
            <a:pPr lvl="1"/>
            <a:r>
              <a:rPr lang="en-US" dirty="0">
                <a:solidFill>
                  <a:srgbClr val="C00000"/>
                </a:solidFill>
              </a:rPr>
              <a:t>The local roman official, Festus brings him before another official, Agrippa, to hear what he has to say</a:t>
            </a:r>
          </a:p>
          <a:p>
            <a:endParaRPr lang="en-US" dirty="0"/>
          </a:p>
        </p:txBody>
      </p:sp>
    </p:spTree>
    <p:extLst>
      <p:ext uri="{BB962C8B-B14F-4D97-AF65-F5344CB8AC3E}">
        <p14:creationId xmlns:p14="http://schemas.microsoft.com/office/powerpoint/2010/main" val="111494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214F-5F0F-4AE4-B031-E43655ECC581}"/>
              </a:ext>
            </a:extLst>
          </p:cNvPr>
          <p:cNvSpPr>
            <a:spLocks noGrp="1"/>
          </p:cNvSpPr>
          <p:nvPr>
            <p:ph type="title"/>
          </p:nvPr>
        </p:nvSpPr>
        <p:spPr/>
        <p:txBody>
          <a:bodyPr/>
          <a:lstStyle/>
          <a:p>
            <a:r>
              <a:rPr lang="en-US" dirty="0"/>
              <a:t>Point to Your Life Before Christ.</a:t>
            </a:r>
          </a:p>
        </p:txBody>
      </p:sp>
      <p:sp>
        <p:nvSpPr>
          <p:cNvPr id="3" name="Content Placeholder 2">
            <a:extLst>
              <a:ext uri="{FF2B5EF4-FFF2-40B4-BE49-F238E27FC236}">
                <a16:creationId xmlns:a16="http://schemas.microsoft.com/office/drawing/2014/main" id="{94BE61B3-8B47-48E5-80CF-E4F0278CE3AC}"/>
              </a:ext>
            </a:extLst>
          </p:cNvPr>
          <p:cNvSpPr>
            <a:spLocks noGrp="1"/>
          </p:cNvSpPr>
          <p:nvPr>
            <p:ph idx="1"/>
          </p:nvPr>
        </p:nvSpPr>
        <p:spPr/>
        <p:txBody>
          <a:bodyPr/>
          <a:lstStyle/>
          <a:p>
            <a:r>
              <a:rPr lang="en-US" dirty="0"/>
              <a:t>How did he feel about this meeting?  Why? </a:t>
            </a:r>
          </a:p>
          <a:p>
            <a:r>
              <a:rPr lang="en-US" dirty="0"/>
              <a:t>How did Paul assess the early years of his life – before he personally encountered Jesus? </a:t>
            </a:r>
          </a:p>
          <a:p>
            <a:r>
              <a:rPr lang="en-US" dirty="0"/>
              <a:t>Why do you think this was an important part of his story?</a:t>
            </a:r>
          </a:p>
          <a:p>
            <a:endParaRPr lang="en-US" dirty="0"/>
          </a:p>
          <a:p>
            <a:endParaRPr lang="en-US" dirty="0"/>
          </a:p>
        </p:txBody>
      </p:sp>
    </p:spTree>
    <p:extLst>
      <p:ext uri="{BB962C8B-B14F-4D97-AF65-F5344CB8AC3E}">
        <p14:creationId xmlns:p14="http://schemas.microsoft.com/office/powerpoint/2010/main" val="335766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5802A-EAC3-4C3F-AE6A-E2297B2D769B}"/>
              </a:ext>
            </a:extLst>
          </p:cNvPr>
          <p:cNvSpPr>
            <a:spLocks noGrp="1"/>
          </p:cNvSpPr>
          <p:nvPr>
            <p:ph type="title"/>
          </p:nvPr>
        </p:nvSpPr>
        <p:spPr/>
        <p:txBody>
          <a:bodyPr/>
          <a:lstStyle/>
          <a:p>
            <a:r>
              <a:rPr lang="en-US" dirty="0"/>
              <a:t>Point to Your Life Before Christ.</a:t>
            </a:r>
          </a:p>
        </p:txBody>
      </p:sp>
      <p:sp>
        <p:nvSpPr>
          <p:cNvPr id="3" name="Content Placeholder 2">
            <a:extLst>
              <a:ext uri="{FF2B5EF4-FFF2-40B4-BE49-F238E27FC236}">
                <a16:creationId xmlns:a16="http://schemas.microsoft.com/office/drawing/2014/main" id="{85958E6C-7A42-42B2-A4BB-E2311A197B3A}"/>
              </a:ext>
            </a:extLst>
          </p:cNvPr>
          <p:cNvSpPr>
            <a:spLocks noGrp="1"/>
          </p:cNvSpPr>
          <p:nvPr>
            <p:ph idx="1"/>
          </p:nvPr>
        </p:nvSpPr>
        <p:spPr/>
        <p:txBody>
          <a:bodyPr/>
          <a:lstStyle/>
          <a:p>
            <a:r>
              <a:rPr lang="en-US" dirty="0"/>
              <a:t>What are some words or phrases that describe people’s lives today before they encountered Jesus?</a:t>
            </a:r>
          </a:p>
          <a:p>
            <a:r>
              <a:rPr lang="en-US" dirty="0"/>
              <a:t>What did you understand about Jesus before you became a believer?</a:t>
            </a:r>
          </a:p>
          <a:p>
            <a:endParaRPr lang="en-US" dirty="0"/>
          </a:p>
        </p:txBody>
      </p:sp>
    </p:spTree>
    <p:extLst>
      <p:ext uri="{BB962C8B-B14F-4D97-AF65-F5344CB8AC3E}">
        <p14:creationId xmlns:p14="http://schemas.microsoft.com/office/powerpoint/2010/main" val="255474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106</TotalTime>
  <Words>1165</Words>
  <Application>Microsoft Office PowerPoint</Application>
  <PresentationFormat>Widescreen</PresentationFormat>
  <Paragraphs>71</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Calibri</vt:lpstr>
      <vt:lpstr>Comic Sans MS</vt:lpstr>
      <vt:lpstr>Office Theme</vt:lpstr>
      <vt:lpstr>What Proof Does My Testimony Offer?</vt:lpstr>
      <vt:lpstr>PowerPoint Presentation</vt:lpstr>
      <vt:lpstr>Admit it now …</vt:lpstr>
      <vt:lpstr>The Point</vt:lpstr>
      <vt:lpstr>Listen for Paul’s background.</vt:lpstr>
      <vt:lpstr>Listen for Paul’s background.</vt:lpstr>
      <vt:lpstr>Point to Your Life Before Christ.</vt:lpstr>
      <vt:lpstr>Point to Your Life Before Christ.</vt:lpstr>
      <vt:lpstr>Point to Your Life Before Christ.</vt:lpstr>
      <vt:lpstr>Listen for how Paul’s life was changed.</vt:lpstr>
      <vt:lpstr>Listen for how Paul’s life was changed.</vt:lpstr>
      <vt:lpstr>Listen for how Paul’s life was changed.</vt:lpstr>
      <vt:lpstr>Point to Your Changed Life in Christ</vt:lpstr>
      <vt:lpstr>Point to Your Changed Life in Christ</vt:lpstr>
      <vt:lpstr>Point to Your Changed Life in Christ</vt:lpstr>
      <vt:lpstr>Listen for the response to Paul’s testimony.</vt:lpstr>
      <vt:lpstr>Listen for the response to Paul’s testimony.</vt:lpstr>
      <vt:lpstr>The Reality of a Transformed Life</vt:lpstr>
      <vt:lpstr>The Reality of a Transformed Life</vt:lpstr>
      <vt:lpstr>Application</vt:lpstr>
      <vt:lpstr>Application</vt:lpstr>
      <vt:lpstr>Application</vt:lpstr>
      <vt:lpstr>Family Activities</vt:lpstr>
      <vt:lpstr>What Proof Does My Testimony Offer?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Proof Does My Testimony Offer?</dc:title>
  <dc:creator>Steve Armstrong</dc:creator>
  <cp:lastModifiedBy>Steve Armstrong</cp:lastModifiedBy>
  <cp:revision>7</cp:revision>
  <dcterms:created xsi:type="dcterms:W3CDTF">2019-12-20T13:24:20Z</dcterms:created>
  <dcterms:modified xsi:type="dcterms:W3CDTF">2019-12-20T15:11:01Z</dcterms:modified>
</cp:coreProperties>
</file>