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120" y="1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9en7bs5"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e6kbo5t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Marriage </a:t>
            </a:r>
            <a:r>
              <a:rPr lang="en-US" dirty="0" smtClean="0"/>
              <a:t>Is Questioned</a:t>
            </a:r>
            <a:endParaRPr lang="en-US" dirty="0"/>
          </a:p>
        </p:txBody>
      </p:sp>
      <p:sp>
        <p:nvSpPr>
          <p:cNvPr id="3" name="Subtitle 2"/>
          <p:cNvSpPr>
            <a:spLocks noGrp="1"/>
          </p:cNvSpPr>
          <p:nvPr>
            <p:ph type="subTitle" idx="1"/>
          </p:nvPr>
        </p:nvSpPr>
        <p:spPr/>
        <p:txBody>
          <a:bodyPr/>
          <a:lstStyle/>
          <a:p>
            <a:r>
              <a:rPr lang="en-US" dirty="0" smtClean="0"/>
              <a:t>February 10</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 and Woman Created </a:t>
            </a:r>
            <a:r>
              <a:rPr lang="en-US" dirty="0" smtClean="0"/>
              <a:t/>
            </a:r>
            <a:br>
              <a:rPr lang="en-US" dirty="0" smtClean="0"/>
            </a:br>
            <a:r>
              <a:rPr lang="en-US" dirty="0" smtClean="0"/>
              <a:t>as </a:t>
            </a:r>
            <a:r>
              <a:rPr lang="en-US" dirty="0"/>
              <a:t>Unique Genders</a:t>
            </a:r>
            <a:endParaRPr lang="en-US" dirty="0"/>
          </a:p>
        </p:txBody>
      </p:sp>
      <p:sp>
        <p:nvSpPr>
          <p:cNvPr id="3" name="Content Placeholder 2"/>
          <p:cNvSpPr>
            <a:spLocks noGrp="1"/>
          </p:cNvSpPr>
          <p:nvPr>
            <p:ph idx="1"/>
          </p:nvPr>
        </p:nvSpPr>
        <p:spPr/>
        <p:txBody>
          <a:bodyPr/>
          <a:lstStyle/>
          <a:p>
            <a:r>
              <a:rPr lang="en-US" dirty="0"/>
              <a:t> What steps did the Lord take in making the woman? </a:t>
            </a:r>
          </a:p>
          <a:p>
            <a:r>
              <a:rPr lang="en-US" dirty="0"/>
              <a:t>How did this differ from the way He created the man and the other creatures of the land? </a:t>
            </a:r>
          </a:p>
          <a:p>
            <a:r>
              <a:rPr lang="en-US" dirty="0"/>
              <a:t>What does God’s creating the woman from a part of the man (his rib) say about the relationship God wants for the husband and wife?</a:t>
            </a:r>
          </a:p>
          <a:p>
            <a:endParaRPr lang="en-US" dirty="0"/>
          </a:p>
        </p:txBody>
      </p:sp>
    </p:spTree>
    <p:extLst>
      <p:ext uri="{BB962C8B-B14F-4D97-AF65-F5344CB8AC3E}">
        <p14:creationId xmlns:p14="http://schemas.microsoft.com/office/powerpoint/2010/main" val="197250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 and Woman Created </a:t>
            </a:r>
            <a:br>
              <a:rPr lang="en-US" dirty="0"/>
            </a:br>
            <a:r>
              <a:rPr lang="en-US" dirty="0"/>
              <a:t>as Unique Genders</a:t>
            </a:r>
          </a:p>
        </p:txBody>
      </p:sp>
      <p:sp>
        <p:nvSpPr>
          <p:cNvPr id="3" name="Content Placeholder 2"/>
          <p:cNvSpPr>
            <a:spLocks noGrp="1"/>
          </p:cNvSpPr>
          <p:nvPr>
            <p:ph idx="1"/>
          </p:nvPr>
        </p:nvSpPr>
        <p:spPr/>
        <p:txBody>
          <a:bodyPr/>
          <a:lstStyle/>
          <a:p>
            <a:r>
              <a:rPr lang="en-US" dirty="0"/>
              <a:t>In what ways does our culture challenge God’s distinct design of men and women?</a:t>
            </a:r>
          </a:p>
          <a:p>
            <a:r>
              <a:rPr lang="en-US" dirty="0"/>
              <a:t>How did God bring you together with your spouse?  If you are unmarried, tell about how God brought your parents together.</a:t>
            </a:r>
          </a:p>
          <a:p>
            <a:endParaRPr lang="en-US" dirty="0"/>
          </a:p>
        </p:txBody>
      </p:sp>
    </p:spTree>
    <p:extLst>
      <p:ext uri="{BB962C8B-B14F-4D97-AF65-F5344CB8AC3E}">
        <p14:creationId xmlns:p14="http://schemas.microsoft.com/office/powerpoint/2010/main" val="274244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 and Woman Created </a:t>
            </a:r>
            <a:br>
              <a:rPr lang="en-US" dirty="0"/>
            </a:br>
            <a:r>
              <a:rPr lang="en-US" dirty="0"/>
              <a:t>as Unique Genders</a:t>
            </a:r>
          </a:p>
        </p:txBody>
      </p:sp>
      <p:sp>
        <p:nvSpPr>
          <p:cNvPr id="3" name="Content Placeholder 2"/>
          <p:cNvSpPr>
            <a:spLocks noGrp="1"/>
          </p:cNvSpPr>
          <p:nvPr>
            <p:ph idx="1"/>
          </p:nvPr>
        </p:nvSpPr>
        <p:spPr/>
        <p:txBody>
          <a:bodyPr/>
          <a:lstStyle/>
          <a:p>
            <a:r>
              <a:rPr lang="en-US" dirty="0"/>
              <a:t>Note that God brought Eve to Adam.  What does this suggest about choosing a spouse?</a:t>
            </a:r>
          </a:p>
          <a:p>
            <a:r>
              <a:rPr lang="en-US" dirty="0"/>
              <a:t>On what attributes of God were Adam and Eve forced to trust?  What attributes of God should we likewise be trusting?</a:t>
            </a:r>
          </a:p>
          <a:p>
            <a:endParaRPr lang="en-US" dirty="0"/>
          </a:p>
        </p:txBody>
      </p:sp>
    </p:spTree>
    <p:extLst>
      <p:ext uri="{BB962C8B-B14F-4D97-AF65-F5344CB8AC3E}">
        <p14:creationId xmlns:p14="http://schemas.microsoft.com/office/powerpoint/2010/main" val="93957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Adam’s response to God’s gift</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Genesis 2:23-25 (NIV)  The man said, "This is now bone of my bones and flesh of my flesh; she shall be called 'woman,' for she was taken out of man."  24  For this reason a man will leave his father and mother and be united to his wife, and they will become one flesh.  25  The man and his wife were both naked, and they felt no shame.</a:t>
            </a:r>
          </a:p>
          <a:p>
            <a:pPr marL="0" indent="0" algn="ctr">
              <a:buNone/>
            </a:pPr>
            <a:endParaRPr lang="en-US" dirty="0"/>
          </a:p>
        </p:txBody>
      </p:sp>
      <p:pic>
        <p:nvPicPr>
          <p:cNvPr id="4" name="Picture 3"/>
          <p:cNvPicPr>
            <a:picLocks noChangeAspect="1"/>
          </p:cNvPicPr>
          <p:nvPr/>
        </p:nvPicPr>
        <p:blipFill>
          <a:blip r:embed="rId2"/>
          <a:stretch>
            <a:fillRect/>
          </a:stretch>
        </p:blipFill>
        <p:spPr>
          <a:xfrm>
            <a:off x="5016435" y="5701195"/>
            <a:ext cx="2047619" cy="295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5424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Marriage Is One Man, One Woman, United for Life</a:t>
            </a:r>
            <a:endParaRPr lang="en-US" dirty="0"/>
          </a:p>
        </p:txBody>
      </p:sp>
      <p:sp>
        <p:nvSpPr>
          <p:cNvPr id="3" name="Content Placeholder 2"/>
          <p:cNvSpPr>
            <a:spLocks noGrp="1"/>
          </p:cNvSpPr>
          <p:nvPr>
            <p:ph idx="1"/>
          </p:nvPr>
        </p:nvSpPr>
        <p:spPr/>
        <p:txBody>
          <a:bodyPr/>
          <a:lstStyle/>
          <a:p>
            <a:r>
              <a:rPr lang="en-US" dirty="0"/>
              <a:t>What was Adam’s response when the Lord presented the woman to him? </a:t>
            </a:r>
            <a:endParaRPr lang="en-US" dirty="0" smtClean="0"/>
          </a:p>
          <a:p>
            <a:r>
              <a:rPr lang="en-US" dirty="0"/>
              <a:t>According to these verses, in what ways are man and women similar /  dissimilar?</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02126200"/>
              </p:ext>
            </p:extLst>
          </p:nvPr>
        </p:nvGraphicFramePr>
        <p:xfrm>
          <a:off x="1003608" y="4243451"/>
          <a:ext cx="10214518" cy="1463040"/>
        </p:xfrm>
        <a:graphic>
          <a:graphicData uri="http://schemas.openxmlformats.org/drawingml/2006/table">
            <a:tbl>
              <a:tblPr firstRow="1" bandRow="1">
                <a:tableStyleId>{5C22544A-7EE6-4342-B048-85BDC9FD1C3A}</a:tableStyleId>
              </a:tblPr>
              <a:tblGrid>
                <a:gridCol w="5107259"/>
                <a:gridCol w="5107259"/>
              </a:tblGrid>
              <a:tr h="370840">
                <a:tc>
                  <a:txBody>
                    <a:bodyPr/>
                    <a:lstStyle/>
                    <a:p>
                      <a:pPr algn="ctr"/>
                      <a:r>
                        <a:rPr lang="en-US" sz="2800" dirty="0" smtClean="0"/>
                        <a:t>Similar</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Dissimilar</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800" dirty="0" smtClean="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1122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Marriage Is One Man, One Woman, United for Life</a:t>
            </a:r>
          </a:p>
        </p:txBody>
      </p:sp>
      <p:sp>
        <p:nvSpPr>
          <p:cNvPr id="3" name="Content Placeholder 2"/>
          <p:cNvSpPr>
            <a:spLocks noGrp="1"/>
          </p:cNvSpPr>
          <p:nvPr>
            <p:ph idx="1"/>
          </p:nvPr>
        </p:nvSpPr>
        <p:spPr/>
        <p:txBody>
          <a:bodyPr/>
          <a:lstStyle/>
          <a:p>
            <a:r>
              <a:rPr lang="en-US" dirty="0"/>
              <a:t>Note the phrase “become one flesh.”  We usually think of a sexual union, but what else is implied by “one flesh” or marriage unity?</a:t>
            </a:r>
          </a:p>
          <a:p>
            <a:r>
              <a:rPr lang="en-US" dirty="0"/>
              <a:t>How does this understanding of “oneness” change and grow during the years of a marriage?</a:t>
            </a:r>
          </a:p>
          <a:p>
            <a:r>
              <a:rPr lang="en-US" dirty="0"/>
              <a:t>What are the </a:t>
            </a:r>
            <a:r>
              <a:rPr lang="en-US" i="1" dirty="0"/>
              <a:t>gifts</a:t>
            </a:r>
            <a:r>
              <a:rPr lang="en-US" dirty="0"/>
              <a:t> that result from </a:t>
            </a:r>
            <a:r>
              <a:rPr lang="en-US" i="1" dirty="0"/>
              <a:t>God’s design</a:t>
            </a:r>
            <a:r>
              <a:rPr lang="en-US" dirty="0"/>
              <a:t> of a marital relationship?</a:t>
            </a:r>
          </a:p>
          <a:p>
            <a:endParaRPr lang="en-US" dirty="0"/>
          </a:p>
        </p:txBody>
      </p:sp>
    </p:spTree>
    <p:extLst>
      <p:ext uri="{BB962C8B-B14F-4D97-AF65-F5344CB8AC3E}">
        <p14:creationId xmlns:p14="http://schemas.microsoft.com/office/powerpoint/2010/main" val="102524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838200" y="2129883"/>
            <a:ext cx="10515600" cy="4047080"/>
          </a:xfrm>
        </p:spPr>
        <p:txBody>
          <a:bodyPr/>
          <a:lstStyle/>
          <a:p>
            <a:r>
              <a:rPr lang="en-US" dirty="0"/>
              <a:t>Pray. </a:t>
            </a:r>
          </a:p>
          <a:p>
            <a:pPr lvl="1"/>
            <a:r>
              <a:rPr lang="en-US" dirty="0"/>
              <a:t>If you are married, pray for your spouse daily. </a:t>
            </a:r>
          </a:p>
          <a:p>
            <a:pPr lvl="1"/>
            <a:r>
              <a:rPr lang="en-US" dirty="0"/>
              <a:t>If you’re not married, pray for those who are. </a:t>
            </a:r>
          </a:p>
          <a:p>
            <a:pPr lvl="1"/>
            <a:r>
              <a:rPr lang="en-US" dirty="0"/>
              <a:t>Pray marriages would be lived in ways that honor Christ.</a:t>
            </a:r>
          </a:p>
          <a:p>
            <a:endParaRPr lang="en-US" dirty="0"/>
          </a:p>
        </p:txBody>
      </p:sp>
    </p:spTree>
    <p:extLst>
      <p:ext uri="{BB962C8B-B14F-4D97-AF65-F5344CB8AC3E}">
        <p14:creationId xmlns:p14="http://schemas.microsoft.com/office/powerpoint/2010/main" val="1639576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List. </a:t>
            </a:r>
          </a:p>
          <a:p>
            <a:pPr lvl="1"/>
            <a:r>
              <a:rPr lang="en-US" dirty="0"/>
              <a:t>Make a list of the strengths and qualities your spouse brings to your marriage—those traits that make for a strong marriage. </a:t>
            </a:r>
          </a:p>
          <a:p>
            <a:pPr lvl="1"/>
            <a:r>
              <a:rPr lang="en-US" dirty="0"/>
              <a:t>If you’re not married, list the qualities you would look for in a mate.</a:t>
            </a:r>
          </a:p>
          <a:p>
            <a:endParaRPr lang="en-US" dirty="0"/>
          </a:p>
        </p:txBody>
      </p:sp>
    </p:spTree>
    <p:extLst>
      <p:ext uri="{BB962C8B-B14F-4D97-AF65-F5344CB8AC3E}">
        <p14:creationId xmlns:p14="http://schemas.microsoft.com/office/powerpoint/2010/main" val="2055553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Respect. </a:t>
            </a:r>
          </a:p>
          <a:p>
            <a:pPr lvl="1"/>
            <a:r>
              <a:rPr lang="en-US" dirty="0"/>
              <a:t>Respect all individuals as created in the image of God.</a:t>
            </a:r>
          </a:p>
          <a:p>
            <a:pPr lvl="1"/>
            <a:r>
              <a:rPr lang="en-US" dirty="0"/>
              <a:t>Show grace and compassion to those who disagree with the biblical definition of marriage.</a:t>
            </a:r>
            <a:endParaRPr lang="en-US" dirty="0"/>
          </a:p>
        </p:txBody>
      </p:sp>
    </p:spTree>
    <p:extLst>
      <p:ext uri="{BB962C8B-B14F-4D97-AF65-F5344CB8AC3E}">
        <p14:creationId xmlns:p14="http://schemas.microsoft.com/office/powerpoint/2010/main" val="4208342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3427">
            <a:off x="1727082" y="2454110"/>
            <a:ext cx="3073016" cy="3555555"/>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5675971" y="1393903"/>
            <a:ext cx="5229922" cy="2074127"/>
          </a:xfrm>
          <a:prstGeom prst="wedgeRoundRectCallout">
            <a:avLst>
              <a:gd name="adj1" fmla="val -68527"/>
              <a:gd name="adj2" fmla="val -15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When we have children, we’ll be sure to do the after class Family Activities.  You can find fun things to do at </a:t>
            </a:r>
            <a:r>
              <a:rPr lang="en-US" u="sng" dirty="0">
                <a:latin typeface="Comic Sans MS" panose="030F0702030302020204" pitchFamily="66" charset="0"/>
                <a:hlinkClick r:id="rId3"/>
              </a:rPr>
              <a:t>https://</a:t>
            </a:r>
            <a:r>
              <a:rPr lang="en-US" u="sng" dirty="0" smtClean="0">
                <a:latin typeface="Comic Sans MS" panose="030F0702030302020204" pitchFamily="66" charset="0"/>
                <a:hlinkClick r:id="rId3"/>
              </a:rPr>
              <a:t>tinyurl.com/y9en7bs5</a:t>
            </a:r>
            <a:r>
              <a:rPr lang="en-US" dirty="0" smtClean="0">
                <a:latin typeface="Comic Sans MS" panose="030F0702030302020204" pitchFamily="66" charset="0"/>
              </a:rPr>
              <a:t>  Actually we’ll check it out this week, ourselves.  That Fallen Phrases puzzle looks interesting.</a:t>
            </a:r>
            <a:endParaRPr lang="en-US" dirty="0">
              <a:latin typeface="Comic Sans MS" panose="030F0702030302020204" pitchFamily="66" charset="0"/>
            </a:endParaRPr>
          </a:p>
        </p:txBody>
      </p:sp>
      <p:pic>
        <p:nvPicPr>
          <p:cNvPr id="2050" name="Picture 1"/>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818070">
            <a:off x="6367346" y="4291260"/>
            <a:ext cx="3552283" cy="1334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69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6" name="Picture 5">
            <a:hlinkClick r:id="rId2"/>
          </p:cNvPr>
          <p:cNvPicPr>
            <a:picLocks noChangeAspect="1"/>
          </p:cNvPicPr>
          <p:nvPr/>
        </p:nvPicPr>
        <p:blipFill>
          <a:blip r:embed="rId3"/>
          <a:stretch>
            <a:fillRect/>
          </a:stretch>
        </p:blipFill>
        <p:spPr>
          <a:xfrm>
            <a:off x="2743619" y="1719476"/>
            <a:ext cx="6704762" cy="341904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693226" y="5522026"/>
            <a:ext cx="4833257" cy="523220"/>
          </a:xfrm>
          <a:prstGeom prst="rect">
            <a:avLst/>
          </a:prstGeom>
          <a:noFill/>
        </p:spPr>
        <p:txBody>
          <a:bodyPr wrap="square" rtlCol="0">
            <a:spAutoFit/>
          </a:bodyPr>
          <a:lstStyle/>
          <a:p>
            <a:pPr algn="ctr"/>
            <a:r>
              <a:rPr lang="en-US" sz="2800" dirty="0" smtClean="0">
                <a:hlinkClick r:id="rId2"/>
              </a:rPr>
              <a:t>View Video</a:t>
            </a:r>
            <a:endParaRPr lang="en-US" sz="2800" dirty="0"/>
          </a:p>
        </p:txBody>
      </p:sp>
    </p:spTree>
    <p:extLst>
      <p:ext uri="{BB962C8B-B14F-4D97-AF65-F5344CB8AC3E}">
        <p14:creationId xmlns:p14="http://schemas.microsoft.com/office/powerpoint/2010/main" val="1219769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Marriage </a:t>
            </a:r>
            <a:r>
              <a:rPr lang="en-US" dirty="0" smtClean="0"/>
              <a:t>Is Questioned</a:t>
            </a:r>
            <a:endParaRPr lang="en-US" dirty="0"/>
          </a:p>
        </p:txBody>
      </p:sp>
      <p:sp>
        <p:nvSpPr>
          <p:cNvPr id="3" name="Subtitle 2"/>
          <p:cNvSpPr>
            <a:spLocks noGrp="1"/>
          </p:cNvSpPr>
          <p:nvPr>
            <p:ph type="subTitle" idx="1"/>
          </p:nvPr>
        </p:nvSpPr>
        <p:spPr/>
        <p:txBody>
          <a:bodyPr/>
          <a:lstStyle/>
          <a:p>
            <a:r>
              <a:rPr lang="en-US" dirty="0" smtClean="0"/>
              <a:t>February 10</a:t>
            </a:r>
            <a:endParaRPr lang="en-US" dirty="0"/>
          </a:p>
        </p:txBody>
      </p:sp>
    </p:spTree>
    <p:extLst>
      <p:ext uri="{BB962C8B-B14F-4D97-AF65-F5344CB8AC3E}">
        <p14:creationId xmlns:p14="http://schemas.microsoft.com/office/powerpoint/2010/main" val="2368581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opinion?</a:t>
            </a:r>
            <a:endParaRPr lang="en-US" dirty="0"/>
          </a:p>
        </p:txBody>
      </p:sp>
      <p:sp>
        <p:nvSpPr>
          <p:cNvPr id="3" name="Content Placeholder 2"/>
          <p:cNvSpPr>
            <a:spLocks noGrp="1"/>
          </p:cNvSpPr>
          <p:nvPr>
            <p:ph idx="1"/>
          </p:nvPr>
        </p:nvSpPr>
        <p:spPr/>
        <p:txBody>
          <a:bodyPr/>
          <a:lstStyle/>
          <a:p>
            <a:r>
              <a:rPr lang="en-US" dirty="0"/>
              <a:t>Consider the fill in the blank statement, “Marriage is________.”    What are some ways our current society might complete this statement?</a:t>
            </a:r>
          </a:p>
          <a:p>
            <a:r>
              <a:rPr lang="en-US" dirty="0">
                <a:solidFill>
                  <a:srgbClr val="C00000"/>
                </a:solidFill>
              </a:rPr>
              <a:t>Our culture’s views do not change God’s design for marriage.</a:t>
            </a:r>
          </a:p>
          <a:p>
            <a:pPr lvl="1"/>
            <a:r>
              <a:rPr lang="en-US" dirty="0">
                <a:solidFill>
                  <a:srgbClr val="C00000"/>
                </a:solidFill>
              </a:rPr>
              <a:t>Marriage is between one man and one woman for life.</a:t>
            </a:r>
          </a:p>
          <a:p>
            <a:pPr lvl="1"/>
            <a:r>
              <a:rPr lang="en-US" dirty="0">
                <a:solidFill>
                  <a:srgbClr val="C00000"/>
                </a:solidFill>
              </a:rPr>
              <a:t>Humanity needs marriage – the sacred relationship between one man and one woman</a:t>
            </a:r>
          </a:p>
          <a:p>
            <a:endParaRPr lang="en-US" dirty="0"/>
          </a:p>
        </p:txBody>
      </p:sp>
      <p:grpSp>
        <p:nvGrpSpPr>
          <p:cNvPr id="6" name="Group 5"/>
          <p:cNvGrpSpPr/>
          <p:nvPr/>
        </p:nvGrpSpPr>
        <p:grpSpPr>
          <a:xfrm>
            <a:off x="1923175" y="3573193"/>
            <a:ext cx="8823954" cy="2360734"/>
            <a:chOff x="1923175" y="3573193"/>
            <a:chExt cx="8823954" cy="2360734"/>
          </a:xfrm>
        </p:grpSpPr>
        <p:pic>
          <p:nvPicPr>
            <p:cNvPr id="1026" name="Picture 2" descr="Image result for wedding cou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7405" y="3573193"/>
              <a:ext cx="2138853" cy="2360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rot="431846">
              <a:off x="8366177" y="3819773"/>
              <a:ext cx="2380952" cy="163809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rot="20974973">
              <a:off x="1923175" y="4064120"/>
              <a:ext cx="2380952" cy="157142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23568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what God says about man being alone</a:t>
            </a:r>
            <a:r>
              <a:rPr lang="en-US" dirty="0" smtClean="0"/>
              <a:t>.</a:t>
            </a:r>
            <a:endParaRPr lang="en-US" dirty="0"/>
          </a:p>
        </p:txBody>
      </p:sp>
      <p:sp>
        <p:nvSpPr>
          <p:cNvPr id="3" name="Content Placeholder 2"/>
          <p:cNvSpPr>
            <a:spLocks noGrp="1"/>
          </p:cNvSpPr>
          <p:nvPr>
            <p:ph idx="1"/>
          </p:nvPr>
        </p:nvSpPr>
        <p:spPr>
          <a:xfrm>
            <a:off x="1420838" y="1867828"/>
            <a:ext cx="9510932" cy="4351338"/>
          </a:xfrm>
        </p:spPr>
        <p:txBody>
          <a:bodyPr/>
          <a:lstStyle/>
          <a:p>
            <a:pPr marL="0" indent="0" algn="ctr">
              <a:buNone/>
            </a:pPr>
            <a:r>
              <a:rPr lang="en-US" dirty="0"/>
              <a:t>Genesis 2:18-20 (NIV) The LORD God said, "It is not good for the man to be alone. I will make a helper suitable for him." 19  Now the LORD God had formed out of the ground all the beasts of the field and all the birds of the air. He brought them to the man to see </a:t>
            </a:r>
            <a:endParaRPr lang="en-US" dirty="0"/>
          </a:p>
        </p:txBody>
      </p:sp>
    </p:spTree>
    <p:extLst>
      <p:ext uri="{BB962C8B-B14F-4D97-AF65-F5344CB8AC3E}">
        <p14:creationId xmlns:p14="http://schemas.microsoft.com/office/powerpoint/2010/main" val="46114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what God says about man being alone</a:t>
            </a:r>
            <a:r>
              <a:rPr lang="en-US" dirty="0" smtClean="0"/>
              <a:t>.</a:t>
            </a:r>
            <a:endParaRPr lang="en-US" dirty="0"/>
          </a:p>
        </p:txBody>
      </p:sp>
      <p:sp>
        <p:nvSpPr>
          <p:cNvPr id="3" name="Content Placeholder 2"/>
          <p:cNvSpPr>
            <a:spLocks noGrp="1"/>
          </p:cNvSpPr>
          <p:nvPr>
            <p:ph idx="1"/>
          </p:nvPr>
        </p:nvSpPr>
        <p:spPr>
          <a:xfrm>
            <a:off x="1420838" y="1867828"/>
            <a:ext cx="9510932" cy="4351338"/>
          </a:xfrm>
        </p:spPr>
        <p:txBody>
          <a:bodyPr/>
          <a:lstStyle/>
          <a:p>
            <a:pPr marL="0" indent="0" algn="ctr">
              <a:buNone/>
            </a:pPr>
            <a:r>
              <a:rPr lang="en-US" dirty="0"/>
              <a:t>what he would name them; and whatever the man called each living creature, that was its name. 20  So the man gave names to all the livestock, the birds of the air and all the beasts of the field. But for Adam no suitable helper was found.</a:t>
            </a:r>
            <a:endParaRPr lang="en-US" dirty="0"/>
          </a:p>
        </p:txBody>
      </p:sp>
      <p:pic>
        <p:nvPicPr>
          <p:cNvPr id="4" name="Picture 3"/>
          <p:cNvPicPr>
            <a:picLocks noChangeAspect="1"/>
          </p:cNvPicPr>
          <p:nvPr/>
        </p:nvPicPr>
        <p:blipFill>
          <a:blip r:embed="rId2"/>
          <a:stretch>
            <a:fillRect/>
          </a:stretch>
        </p:blipFill>
        <p:spPr>
          <a:xfrm>
            <a:off x="4982981" y="5377810"/>
            <a:ext cx="2047619" cy="295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192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Marriage Was Designed by God</a:t>
            </a:r>
            <a:endParaRPr lang="en-US" dirty="0"/>
          </a:p>
        </p:txBody>
      </p:sp>
      <p:sp>
        <p:nvSpPr>
          <p:cNvPr id="3" name="Content Placeholder 2"/>
          <p:cNvSpPr>
            <a:spLocks noGrp="1"/>
          </p:cNvSpPr>
          <p:nvPr>
            <p:ph idx="1"/>
          </p:nvPr>
        </p:nvSpPr>
        <p:spPr/>
        <p:txBody>
          <a:bodyPr/>
          <a:lstStyle/>
          <a:p>
            <a:r>
              <a:rPr lang="en-US" dirty="0"/>
              <a:t>What did the Lord God identify as not good as far as the man was concerned? </a:t>
            </a:r>
          </a:p>
          <a:p>
            <a:r>
              <a:rPr lang="en-US" dirty="0"/>
              <a:t>What was one act the man took as part of his assignment to have dominion over other living creatures?</a:t>
            </a:r>
          </a:p>
          <a:p>
            <a:r>
              <a:rPr lang="en-US" dirty="0"/>
              <a:t>The King James Version says God wanted an “help meet” for him?  What does that mean?</a:t>
            </a:r>
          </a:p>
          <a:p>
            <a:endParaRPr lang="en-US" dirty="0"/>
          </a:p>
        </p:txBody>
      </p:sp>
    </p:spTree>
    <p:extLst>
      <p:ext uri="{BB962C8B-B14F-4D97-AF65-F5344CB8AC3E}">
        <p14:creationId xmlns:p14="http://schemas.microsoft.com/office/powerpoint/2010/main" val="116113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Marriage Was Designed by God</a:t>
            </a:r>
          </a:p>
        </p:txBody>
      </p:sp>
      <p:sp>
        <p:nvSpPr>
          <p:cNvPr id="3" name="Content Placeholder 2"/>
          <p:cNvSpPr>
            <a:spLocks noGrp="1"/>
          </p:cNvSpPr>
          <p:nvPr>
            <p:ph idx="1"/>
          </p:nvPr>
        </p:nvSpPr>
        <p:spPr/>
        <p:txBody>
          <a:bodyPr/>
          <a:lstStyle/>
          <a:p>
            <a:r>
              <a:rPr lang="en-US" dirty="0"/>
              <a:t>What does the fact that it was not good for man to be alone tell us about the importance of relationships? </a:t>
            </a:r>
          </a:p>
          <a:p>
            <a:r>
              <a:rPr lang="en-US" dirty="0"/>
              <a:t>What is the value in a spouse who complements but is different than you?</a:t>
            </a:r>
          </a:p>
          <a:p>
            <a:endParaRPr lang="en-US" dirty="0"/>
          </a:p>
        </p:txBody>
      </p:sp>
    </p:spTree>
    <p:extLst>
      <p:ext uri="{BB962C8B-B14F-4D97-AF65-F5344CB8AC3E}">
        <p14:creationId xmlns:p14="http://schemas.microsoft.com/office/powerpoint/2010/main" val="19655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Marriage Was Designed by God</a:t>
            </a:r>
          </a:p>
        </p:txBody>
      </p:sp>
      <p:sp>
        <p:nvSpPr>
          <p:cNvPr id="3" name="Content Placeholder 2"/>
          <p:cNvSpPr>
            <a:spLocks noGrp="1"/>
          </p:cNvSpPr>
          <p:nvPr>
            <p:ph idx="1"/>
          </p:nvPr>
        </p:nvSpPr>
        <p:spPr/>
        <p:txBody>
          <a:bodyPr/>
          <a:lstStyle/>
          <a:p>
            <a:r>
              <a:rPr lang="en-US" dirty="0"/>
              <a:t>Why is it still true that it is not good for us to be alone?</a:t>
            </a:r>
          </a:p>
          <a:p>
            <a:r>
              <a:rPr lang="en-US" dirty="0"/>
              <a:t>How can the God-given need for fellowship be met regardless of our marital status?</a:t>
            </a:r>
          </a:p>
          <a:p>
            <a:endParaRPr lang="en-US" dirty="0"/>
          </a:p>
        </p:txBody>
      </p:sp>
    </p:spTree>
    <p:extLst>
      <p:ext uri="{BB962C8B-B14F-4D97-AF65-F5344CB8AC3E}">
        <p14:creationId xmlns:p14="http://schemas.microsoft.com/office/powerpoint/2010/main" val="18011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Eve’s creation was different</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Genesis 2:21-22 (NIV)  So the LORD God caused the man to fall into a deep sleep; and while he was sleeping, he took one of the man's ribs and closed up the place with flesh.  22  Then the LORD God made a woman from the rib he had taken out of the man, and he brought her to the man.</a:t>
            </a:r>
          </a:p>
          <a:p>
            <a:pPr marL="0" indent="0" algn="ctr">
              <a:buNone/>
            </a:pPr>
            <a:endParaRPr lang="en-US" dirty="0"/>
          </a:p>
        </p:txBody>
      </p:sp>
      <p:pic>
        <p:nvPicPr>
          <p:cNvPr id="4" name="Picture 3"/>
          <p:cNvPicPr>
            <a:picLocks noChangeAspect="1"/>
          </p:cNvPicPr>
          <p:nvPr/>
        </p:nvPicPr>
        <p:blipFill>
          <a:blip r:embed="rId2"/>
          <a:stretch>
            <a:fillRect/>
          </a:stretch>
        </p:blipFill>
        <p:spPr>
          <a:xfrm>
            <a:off x="4982981" y="5377810"/>
            <a:ext cx="2047619" cy="295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2000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49</TotalTime>
  <Words>934</Words>
  <Application>Microsoft Office PowerPoint</Application>
  <PresentationFormat>Widescreen</PresentationFormat>
  <Paragraphs>63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When Marriage Is Questioned</vt:lpstr>
      <vt:lpstr>Introduction</vt:lpstr>
      <vt:lpstr>What’s your opinion?</vt:lpstr>
      <vt:lpstr>Listen for what God says about man being alone.</vt:lpstr>
      <vt:lpstr>Listen for what God says about man being alone.</vt:lpstr>
      <vt:lpstr>Marriage Was Designed by God</vt:lpstr>
      <vt:lpstr>Marriage Was Designed by God</vt:lpstr>
      <vt:lpstr>Marriage Was Designed by God</vt:lpstr>
      <vt:lpstr>Listen for how Eve’s creation was different.</vt:lpstr>
      <vt:lpstr>Man and Woman Created  as Unique Genders</vt:lpstr>
      <vt:lpstr>Man and Woman Created  as Unique Genders</vt:lpstr>
      <vt:lpstr>Man and Woman Created  as Unique Genders</vt:lpstr>
      <vt:lpstr>Listen for Adam’s response to God’s gift.</vt:lpstr>
      <vt:lpstr>Marriage Is One Man, One Woman, United for Life</vt:lpstr>
      <vt:lpstr>Marriage Is One Man, One Woman, United for Life</vt:lpstr>
      <vt:lpstr>Application</vt:lpstr>
      <vt:lpstr>Application</vt:lpstr>
      <vt:lpstr>Application</vt:lpstr>
      <vt:lpstr>Family Activities</vt:lpstr>
      <vt:lpstr>When Marriage Is Questioned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Marriage Is Questioned</dc:title>
  <dc:creator>Steve Armstrong</dc:creator>
  <cp:lastModifiedBy>Steve Armstrong</cp:lastModifiedBy>
  <cp:revision>6</cp:revision>
  <dcterms:created xsi:type="dcterms:W3CDTF">2019-01-25T15:41:17Z</dcterms:created>
  <dcterms:modified xsi:type="dcterms:W3CDTF">2019-01-25T16:30:51Z</dcterms:modified>
</cp:coreProperties>
</file>