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95E7"/>
    <a:srgbClr val="BDB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rgbClr val="BDB2EC">
                  <a:alpha val="96000"/>
                </a:srgbClr>
              </a:gs>
              <a:gs pos="64000">
                <a:srgbClr val="CE95E7">
                  <a:alpha val="87000"/>
                </a:srgbClr>
              </a:gs>
              <a:gs pos="83000">
                <a:schemeClr val="accent1">
                  <a:lumMod val="45000"/>
                  <a:lumOff val="55000"/>
                  <a:alpha val="90000"/>
                </a:schemeClr>
              </a:gs>
              <a:gs pos="100000">
                <a:schemeClr val="accent1">
                  <a:lumMod val="30000"/>
                  <a:lumOff val="70000"/>
                  <a:alpha val="9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acehardware.com/info/index.jsp?categoryId=128339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apbkkoj"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7mlfpo0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Cultures Collide</a:t>
            </a:r>
            <a:endParaRPr lang="en-US" dirty="0"/>
          </a:p>
        </p:txBody>
      </p:sp>
      <p:sp>
        <p:nvSpPr>
          <p:cNvPr id="3" name="Subtitle 2"/>
          <p:cNvSpPr>
            <a:spLocks noGrp="1"/>
          </p:cNvSpPr>
          <p:nvPr>
            <p:ph type="subTitle" idx="1"/>
          </p:nvPr>
        </p:nvSpPr>
        <p:spPr/>
        <p:txBody>
          <a:bodyPr/>
          <a:lstStyle/>
          <a:p>
            <a:r>
              <a:rPr lang="en-US" dirty="0" smtClean="0"/>
              <a:t>January 13</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God the Father</a:t>
            </a:r>
          </a:p>
        </p:txBody>
      </p:sp>
      <p:sp>
        <p:nvSpPr>
          <p:cNvPr id="3" name="Content Placeholder 2"/>
          <p:cNvSpPr>
            <a:spLocks noGrp="1"/>
          </p:cNvSpPr>
          <p:nvPr>
            <p:ph idx="1"/>
          </p:nvPr>
        </p:nvSpPr>
        <p:spPr/>
        <p:txBody>
          <a:bodyPr/>
          <a:lstStyle/>
          <a:p>
            <a:r>
              <a:rPr lang="en-US" dirty="0" smtClean="0"/>
              <a:t>What </a:t>
            </a:r>
            <a:r>
              <a:rPr lang="en-US" dirty="0"/>
              <a:t>does the word “access” imply about the needs of Gentiles and Jews alike and what benefit came to each?</a:t>
            </a:r>
          </a:p>
          <a:p>
            <a:r>
              <a:rPr lang="en-US" dirty="0"/>
              <a:t>What kind of barriers cause hostility in our world?</a:t>
            </a:r>
          </a:p>
          <a:p>
            <a:r>
              <a:rPr lang="en-US" dirty="0"/>
              <a:t>How does what Christ has done bring down these kinds of barriers?</a:t>
            </a:r>
          </a:p>
          <a:p>
            <a:endParaRPr lang="en-US" dirty="0"/>
          </a:p>
        </p:txBody>
      </p:sp>
    </p:spTree>
    <p:extLst>
      <p:ext uri="{BB962C8B-B14F-4D97-AF65-F5344CB8AC3E}">
        <p14:creationId xmlns:p14="http://schemas.microsoft.com/office/powerpoint/2010/main" val="39854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God the Father</a:t>
            </a:r>
          </a:p>
        </p:txBody>
      </p:sp>
      <p:sp>
        <p:nvSpPr>
          <p:cNvPr id="3" name="Content Placeholder 2"/>
          <p:cNvSpPr>
            <a:spLocks noGrp="1"/>
          </p:cNvSpPr>
          <p:nvPr>
            <p:ph idx="1"/>
          </p:nvPr>
        </p:nvSpPr>
        <p:spPr>
          <a:xfrm>
            <a:off x="838200" y="1825625"/>
            <a:ext cx="5304692" cy="4411052"/>
          </a:xfrm>
        </p:spPr>
        <p:txBody>
          <a:bodyPr/>
          <a:lstStyle/>
          <a:p>
            <a:endParaRPr lang="en-US" dirty="0" smtClean="0"/>
          </a:p>
          <a:p>
            <a:r>
              <a:rPr lang="en-US" dirty="0" smtClean="0"/>
              <a:t>What </a:t>
            </a:r>
            <a:r>
              <a:rPr lang="en-US" dirty="0"/>
              <a:t>if this couple showed up to our Small Group next week?  How should churches treat “foreigners and aliens”? </a:t>
            </a:r>
            <a:endParaRPr lang="en-US" dirty="0"/>
          </a:p>
        </p:txBody>
      </p:sp>
      <p:pic>
        <p:nvPicPr>
          <p:cNvPr id="102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6869" t="8259" r="6172" b="17230"/>
          <a:stretch/>
        </p:blipFill>
        <p:spPr bwMode="auto">
          <a:xfrm>
            <a:off x="6541478" y="2036852"/>
            <a:ext cx="4501660" cy="3437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7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foundation described</a:t>
            </a:r>
            <a:r>
              <a:rPr lang="en-US" dirty="0" smtClean="0"/>
              <a:t>.</a:t>
            </a:r>
            <a:endParaRPr lang="en-US" dirty="0"/>
          </a:p>
        </p:txBody>
      </p:sp>
      <p:sp>
        <p:nvSpPr>
          <p:cNvPr id="3" name="Content Placeholder 2"/>
          <p:cNvSpPr>
            <a:spLocks noGrp="1"/>
          </p:cNvSpPr>
          <p:nvPr>
            <p:ph idx="1"/>
          </p:nvPr>
        </p:nvSpPr>
        <p:spPr>
          <a:xfrm>
            <a:off x="990600" y="1813902"/>
            <a:ext cx="9982200" cy="4351338"/>
          </a:xfrm>
        </p:spPr>
        <p:txBody>
          <a:bodyPr/>
          <a:lstStyle/>
          <a:p>
            <a:pPr marL="0" indent="0" algn="ctr">
              <a:buNone/>
            </a:pPr>
            <a:r>
              <a:rPr lang="en-US" dirty="0"/>
              <a:t>Ephesians 2:19-22 (NIV)   Consequently, you are no longer foreigners and aliens, but fellow citizens with God's people and members of God's household,  20  built on the foundation of the apostles and prophets, with Christ Jesus himself as the chief cornerstone.  </a:t>
            </a:r>
            <a:endParaRPr lang="en-US" dirty="0"/>
          </a:p>
        </p:txBody>
      </p:sp>
    </p:spTree>
    <p:extLst>
      <p:ext uri="{BB962C8B-B14F-4D97-AF65-F5344CB8AC3E}">
        <p14:creationId xmlns:p14="http://schemas.microsoft.com/office/powerpoint/2010/main" val="423203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foundation described</a:t>
            </a:r>
            <a:r>
              <a:rPr lang="en-US" dirty="0" smtClean="0"/>
              <a:t>.</a:t>
            </a:r>
            <a:endParaRPr lang="en-US" dirty="0"/>
          </a:p>
        </p:txBody>
      </p:sp>
      <p:sp>
        <p:nvSpPr>
          <p:cNvPr id="3" name="Content Placeholder 2"/>
          <p:cNvSpPr>
            <a:spLocks noGrp="1"/>
          </p:cNvSpPr>
          <p:nvPr>
            <p:ph idx="1"/>
          </p:nvPr>
        </p:nvSpPr>
        <p:spPr>
          <a:xfrm>
            <a:off x="990599" y="2039814"/>
            <a:ext cx="10427677" cy="4125425"/>
          </a:xfrm>
        </p:spPr>
        <p:txBody>
          <a:bodyPr/>
          <a:lstStyle/>
          <a:p>
            <a:pPr marL="0" indent="0" algn="ctr">
              <a:buNone/>
            </a:pPr>
            <a:r>
              <a:rPr lang="en-US" dirty="0" smtClean="0"/>
              <a:t>In </a:t>
            </a:r>
            <a:r>
              <a:rPr lang="en-US" dirty="0"/>
              <a:t>him the whole building is joined together and rises to become a holy temple in the Lord.  22  And in him you too are being built together to become a dwelling in which God lives by his Spirit.</a:t>
            </a:r>
          </a:p>
          <a:p>
            <a:pPr marL="0" indent="0" algn="ctr">
              <a:buNone/>
            </a:pPr>
            <a:endParaRPr lang="en-US" dirty="0"/>
          </a:p>
        </p:txBody>
      </p:sp>
      <p:pic>
        <p:nvPicPr>
          <p:cNvPr id="4" name="Picture 3"/>
          <p:cNvPicPr>
            <a:picLocks noChangeAspect="1"/>
          </p:cNvPicPr>
          <p:nvPr/>
        </p:nvPicPr>
        <p:blipFill>
          <a:blip r:embed="rId2"/>
          <a:stretch>
            <a:fillRect/>
          </a:stretch>
        </p:blipFill>
        <p:spPr>
          <a:xfrm>
            <a:off x="4809158" y="4700953"/>
            <a:ext cx="2539690" cy="310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529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Believers Are One in </a:t>
            </a:r>
            <a:r>
              <a:rPr lang="en-US" dirty="0" smtClean="0"/>
              <a:t>Christ</a:t>
            </a:r>
            <a:endParaRPr lang="en-US" dirty="0"/>
          </a:p>
        </p:txBody>
      </p:sp>
      <p:sp>
        <p:nvSpPr>
          <p:cNvPr id="3" name="Content Placeholder 2"/>
          <p:cNvSpPr>
            <a:spLocks noGrp="1"/>
          </p:cNvSpPr>
          <p:nvPr>
            <p:ph idx="1"/>
          </p:nvPr>
        </p:nvSpPr>
        <p:spPr/>
        <p:txBody>
          <a:bodyPr/>
          <a:lstStyle/>
          <a:p>
            <a:r>
              <a:rPr lang="en-US" dirty="0"/>
              <a:t>In Christ, how did the Gentiles achieve new spiritual and social status</a:t>
            </a:r>
            <a:r>
              <a:rPr lang="en-US" dirty="0" smtClean="0"/>
              <a:t>?</a:t>
            </a:r>
          </a:p>
          <a:p>
            <a:r>
              <a:rPr lang="en-US" dirty="0"/>
              <a:t>On what foundation were the Ephesian believers built? </a:t>
            </a:r>
          </a:p>
          <a:p>
            <a:endParaRPr lang="en-US" dirty="0"/>
          </a:p>
          <a:p>
            <a:endParaRPr lang="en-US" dirty="0"/>
          </a:p>
        </p:txBody>
      </p:sp>
      <p:grpSp>
        <p:nvGrpSpPr>
          <p:cNvPr id="5" name="Group 4"/>
          <p:cNvGrpSpPr/>
          <p:nvPr/>
        </p:nvGrpSpPr>
        <p:grpSpPr>
          <a:xfrm>
            <a:off x="2625969" y="3731114"/>
            <a:ext cx="6869723" cy="2428116"/>
            <a:chOff x="2625969" y="3731114"/>
            <a:chExt cx="6869723" cy="2428116"/>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670" y="3731114"/>
              <a:ext cx="2375022" cy="2428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969" y="3754559"/>
              <a:ext cx="3446585" cy="2400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6" name="Text Box 4"/>
          <p:cNvSpPr txBox="1">
            <a:spLocks noChangeArrowheads="1"/>
          </p:cNvSpPr>
          <p:nvPr/>
        </p:nvSpPr>
        <p:spPr bwMode="auto">
          <a:xfrm>
            <a:off x="4246929" y="6264886"/>
            <a:ext cx="3327400" cy="28575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hlinkClick r:id="rId4"/>
              </a:rPr>
              <a:t>http://www.acehardware.com/info/index.jsp?categoryId=1283397</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6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Believers Are One in Christ</a:t>
            </a:r>
          </a:p>
        </p:txBody>
      </p:sp>
      <p:sp>
        <p:nvSpPr>
          <p:cNvPr id="3" name="Content Placeholder 2"/>
          <p:cNvSpPr>
            <a:spLocks noGrp="1"/>
          </p:cNvSpPr>
          <p:nvPr>
            <p:ph idx="1"/>
          </p:nvPr>
        </p:nvSpPr>
        <p:spPr>
          <a:xfrm>
            <a:off x="861646" y="1532548"/>
            <a:ext cx="10515600" cy="4351338"/>
          </a:xfrm>
        </p:spPr>
        <p:txBody>
          <a:bodyPr/>
          <a:lstStyle/>
          <a:p>
            <a:r>
              <a:rPr lang="en-US" dirty="0"/>
              <a:t>What images did Paul use to describe the union of all believers in Christ? </a:t>
            </a:r>
          </a:p>
          <a:p>
            <a:r>
              <a:rPr lang="en-US" dirty="0"/>
              <a:t>Why do you think the church is slow to embrace ethnic diversity in the body of Christ?</a:t>
            </a:r>
          </a:p>
          <a:p>
            <a:r>
              <a:rPr lang="en-US" dirty="0"/>
              <a:t>How can we focus on what we have in common in Christ over any differences that separate us?</a:t>
            </a:r>
          </a:p>
          <a:p>
            <a:r>
              <a:rPr lang="en-US" dirty="0"/>
              <a:t>What are some practical steps our group can take to positively impact race relations in our community? </a:t>
            </a:r>
          </a:p>
          <a:p>
            <a:endParaRPr lang="en-US" dirty="0"/>
          </a:p>
        </p:txBody>
      </p:sp>
    </p:spTree>
    <p:extLst>
      <p:ext uri="{BB962C8B-B14F-4D97-AF65-F5344CB8AC3E}">
        <p14:creationId xmlns:p14="http://schemas.microsoft.com/office/powerpoint/2010/main" val="26525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297723"/>
            <a:ext cx="10515600" cy="3879240"/>
          </a:xfrm>
        </p:spPr>
        <p:txBody>
          <a:bodyPr/>
          <a:lstStyle/>
          <a:p>
            <a:r>
              <a:rPr lang="en-US" dirty="0"/>
              <a:t>Admit. </a:t>
            </a:r>
          </a:p>
          <a:p>
            <a:pPr lvl="1"/>
            <a:r>
              <a:rPr lang="en-US" dirty="0"/>
              <a:t>Racism still exists. </a:t>
            </a:r>
          </a:p>
          <a:p>
            <a:pPr lvl="1"/>
            <a:r>
              <a:rPr lang="en-US" dirty="0"/>
              <a:t>Confess to God any prejudice you feel toward another person.</a:t>
            </a:r>
          </a:p>
          <a:p>
            <a:endParaRPr lang="en-US" dirty="0"/>
          </a:p>
        </p:txBody>
      </p:sp>
    </p:spTree>
    <p:extLst>
      <p:ext uri="{BB962C8B-B14F-4D97-AF65-F5344CB8AC3E}">
        <p14:creationId xmlns:p14="http://schemas.microsoft.com/office/powerpoint/2010/main" val="227468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Meet. </a:t>
            </a:r>
          </a:p>
          <a:p>
            <a:pPr lvl="1"/>
            <a:r>
              <a:rPr lang="en-US" dirty="0"/>
              <a:t>Get to know your neighbors and coworkers who have a different ethnicity than yours. </a:t>
            </a:r>
          </a:p>
          <a:p>
            <a:pPr lvl="1"/>
            <a:r>
              <a:rPr lang="en-US" dirty="0"/>
              <a:t>Don’t treat them differently— treat them simply as a neighbor or coworker. </a:t>
            </a:r>
          </a:p>
          <a:p>
            <a:pPr lvl="1"/>
            <a:r>
              <a:rPr lang="en-US" dirty="0"/>
              <a:t>You can build bridges by focusing on what you share in common.</a:t>
            </a:r>
          </a:p>
          <a:p>
            <a:endParaRPr lang="en-US" dirty="0"/>
          </a:p>
        </p:txBody>
      </p:sp>
    </p:spTree>
    <p:extLst>
      <p:ext uri="{BB962C8B-B14F-4D97-AF65-F5344CB8AC3E}">
        <p14:creationId xmlns:p14="http://schemas.microsoft.com/office/powerpoint/2010/main" val="315274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1828799"/>
            <a:ext cx="10515600" cy="4348163"/>
          </a:xfrm>
        </p:spPr>
        <p:txBody>
          <a:bodyPr/>
          <a:lstStyle/>
          <a:p>
            <a:r>
              <a:rPr lang="en-US" dirty="0"/>
              <a:t>Invite. </a:t>
            </a:r>
          </a:p>
          <a:p>
            <a:pPr lvl="1"/>
            <a:r>
              <a:rPr lang="en-US" dirty="0"/>
              <a:t>Invite someone of a different race or ethnicity to come with you to your Bible study group. </a:t>
            </a:r>
          </a:p>
          <a:p>
            <a:pPr lvl="1"/>
            <a:r>
              <a:rPr lang="en-US" dirty="0"/>
              <a:t>The smaller group environment is a great way for them to build relationships with other believers.</a:t>
            </a:r>
          </a:p>
          <a:p>
            <a:pPr lvl="1"/>
            <a:endParaRPr lang="en-US" dirty="0"/>
          </a:p>
        </p:txBody>
      </p:sp>
    </p:spTree>
    <p:extLst>
      <p:ext uri="{BB962C8B-B14F-4D97-AF65-F5344CB8AC3E}">
        <p14:creationId xmlns:p14="http://schemas.microsoft.com/office/powerpoint/2010/main" val="2870955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3" y="2086708"/>
            <a:ext cx="2625969" cy="3938954"/>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5251939" y="1934308"/>
            <a:ext cx="4947139" cy="1711569"/>
          </a:xfrm>
          <a:prstGeom prst="wedgeRoundRectCallout">
            <a:avLst>
              <a:gd name="adj1" fmla="val -95241"/>
              <a:gd name="adj2" fmla="val -166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Greetings from India.  On the </a:t>
            </a:r>
            <a:r>
              <a:rPr lang="en-US" smtClean="0">
                <a:latin typeface="Comic Sans MS" panose="030F0702030302020204" pitchFamily="66" charset="0"/>
              </a:rPr>
              <a:t>Family Activities, your </a:t>
            </a:r>
            <a:r>
              <a:rPr lang="en-US" dirty="0" smtClean="0">
                <a:latin typeface="Comic Sans MS" panose="030F0702030302020204" pitchFamily="66" charset="0"/>
              </a:rPr>
              <a:t>family can learn about how God unites all cultures together through Jesus Christ.  Check out the activities at </a:t>
            </a:r>
            <a:br>
              <a:rPr lang="en-US" dirty="0" smtClean="0">
                <a:latin typeface="Comic Sans MS" panose="030F0702030302020204" pitchFamily="66" charset="0"/>
              </a:rPr>
            </a:br>
            <a:r>
              <a:rPr lang="en-US" u="sng" dirty="0">
                <a:latin typeface="Comic Sans MS" panose="030F0702030302020204" pitchFamily="66" charset="0"/>
                <a:hlinkClick r:id="rId3"/>
              </a:rPr>
              <a:t>https://tinyurl.com/yapbkkoj</a:t>
            </a:r>
            <a:endParaRPr lang="en-US" dirty="0">
              <a:latin typeface="Comic Sans MS" panose="030F070203030202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246" y="4009292"/>
            <a:ext cx="1887415" cy="1887415"/>
          </a:xfrm>
          <a:prstGeom prst="rect">
            <a:avLst/>
          </a:prstGeom>
        </p:spPr>
      </p:pic>
    </p:spTree>
    <p:extLst>
      <p:ext uri="{BB962C8B-B14F-4D97-AF65-F5344CB8AC3E}">
        <p14:creationId xmlns:p14="http://schemas.microsoft.com/office/powerpoint/2010/main" val="22671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Video</a:t>
            </a:r>
            <a:endParaRPr lang="en-US" dirty="0"/>
          </a:p>
        </p:txBody>
      </p:sp>
      <p:pic>
        <p:nvPicPr>
          <p:cNvPr id="6" name="Picture 5">
            <a:hlinkClick r:id="rId2"/>
          </p:cNvPr>
          <p:cNvPicPr>
            <a:picLocks noChangeAspect="1"/>
          </p:cNvPicPr>
          <p:nvPr/>
        </p:nvPicPr>
        <p:blipFill>
          <a:blip r:embed="rId3"/>
          <a:stretch>
            <a:fillRect/>
          </a:stretch>
        </p:blipFill>
        <p:spPr>
          <a:xfrm>
            <a:off x="3578423" y="1872798"/>
            <a:ext cx="5347223" cy="326921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98868" y="5569527"/>
            <a:ext cx="4310742" cy="584775"/>
          </a:xfrm>
          <a:prstGeom prst="rect">
            <a:avLst/>
          </a:prstGeom>
          <a:noFill/>
        </p:spPr>
        <p:txBody>
          <a:bodyPr wrap="square" rtlCol="0">
            <a:spAutoFit/>
          </a:bodyPr>
          <a:lstStyle/>
          <a:p>
            <a:pPr algn="ctr"/>
            <a:r>
              <a:rPr lang="en-US" sz="3200" dirty="0" smtClean="0">
                <a:hlinkClick r:id="rId2"/>
              </a:rPr>
              <a:t>View Video</a:t>
            </a:r>
            <a:endParaRPr lang="en-US" sz="3200" dirty="0"/>
          </a:p>
        </p:txBody>
      </p:sp>
    </p:spTree>
    <p:extLst>
      <p:ext uri="{BB962C8B-B14F-4D97-AF65-F5344CB8AC3E}">
        <p14:creationId xmlns:p14="http://schemas.microsoft.com/office/powerpoint/2010/main" val="49888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Cultures Collide</a:t>
            </a:r>
            <a:endParaRPr lang="en-US" dirty="0"/>
          </a:p>
        </p:txBody>
      </p:sp>
      <p:sp>
        <p:nvSpPr>
          <p:cNvPr id="3" name="Subtitle 2"/>
          <p:cNvSpPr>
            <a:spLocks noGrp="1"/>
          </p:cNvSpPr>
          <p:nvPr>
            <p:ph type="subTitle" idx="1"/>
          </p:nvPr>
        </p:nvSpPr>
        <p:spPr/>
        <p:txBody>
          <a:bodyPr/>
          <a:lstStyle/>
          <a:p>
            <a:r>
              <a:rPr lang="en-US" dirty="0" smtClean="0"/>
              <a:t>January 13</a:t>
            </a:r>
            <a:endParaRPr lang="en-US" dirty="0"/>
          </a:p>
        </p:txBody>
      </p:sp>
    </p:spTree>
    <p:extLst>
      <p:ext uri="{BB962C8B-B14F-4D97-AF65-F5344CB8AC3E}">
        <p14:creationId xmlns:p14="http://schemas.microsoft.com/office/powerpoint/2010/main" val="126753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 …</a:t>
            </a:r>
            <a:endParaRPr lang="en-US" dirty="0"/>
          </a:p>
        </p:txBody>
      </p:sp>
      <p:sp>
        <p:nvSpPr>
          <p:cNvPr id="4" name="Content Placeholder 3"/>
          <p:cNvSpPr>
            <a:spLocks noGrp="1"/>
          </p:cNvSpPr>
          <p:nvPr>
            <p:ph idx="1"/>
          </p:nvPr>
        </p:nvSpPr>
        <p:spPr/>
        <p:txBody>
          <a:bodyPr/>
          <a:lstStyle/>
          <a:p>
            <a:r>
              <a:rPr lang="en-US" dirty="0"/>
              <a:t>What do you appreciate most about other  cultures</a:t>
            </a:r>
            <a:r>
              <a:rPr lang="en-US" dirty="0" smtClean="0"/>
              <a:t>?</a:t>
            </a:r>
          </a:p>
          <a:p>
            <a:r>
              <a:rPr lang="en-US" dirty="0">
                <a:solidFill>
                  <a:srgbClr val="C00000"/>
                </a:solidFill>
              </a:rPr>
              <a:t>There are both things we like and things we don’t appreciate about cultures we come in contact with.</a:t>
            </a:r>
          </a:p>
          <a:p>
            <a:pPr lvl="1"/>
            <a:r>
              <a:rPr lang="en-US" dirty="0">
                <a:solidFill>
                  <a:srgbClr val="C00000"/>
                </a:solidFill>
              </a:rPr>
              <a:t>Most of us have varying degrees of negative response to some aspects other cultures.</a:t>
            </a:r>
          </a:p>
          <a:p>
            <a:pPr lvl="1"/>
            <a:r>
              <a:rPr lang="en-US" dirty="0">
                <a:solidFill>
                  <a:srgbClr val="C00000"/>
                </a:solidFill>
              </a:rPr>
              <a:t>However, our relationship with Christ should be result in our unity with one another.</a:t>
            </a:r>
          </a:p>
          <a:p>
            <a:endParaRPr lang="en-US" dirty="0"/>
          </a:p>
          <a:p>
            <a:endParaRPr lang="en-US" dirty="0"/>
          </a:p>
        </p:txBody>
      </p:sp>
      <p:grpSp>
        <p:nvGrpSpPr>
          <p:cNvPr id="8" name="Group 7"/>
          <p:cNvGrpSpPr/>
          <p:nvPr/>
        </p:nvGrpSpPr>
        <p:grpSpPr>
          <a:xfrm>
            <a:off x="1828799" y="3182587"/>
            <a:ext cx="9235074" cy="2327563"/>
            <a:chOff x="1828799" y="3182587"/>
            <a:chExt cx="9235074" cy="232756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08" t="5655" r="6800" b="6226"/>
            <a:stretch/>
          </p:blipFill>
          <p:spPr>
            <a:xfrm rot="21130316">
              <a:off x="1828799" y="3289465"/>
              <a:ext cx="2125684" cy="222068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814" y="3182587"/>
              <a:ext cx="2728896" cy="194979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7474">
              <a:off x="8350172" y="3396423"/>
              <a:ext cx="2713701" cy="197829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891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past spiritual condition</a:t>
            </a:r>
            <a:r>
              <a:rPr lang="en-US" dirty="0" smtClean="0"/>
              <a:t>.</a:t>
            </a:r>
            <a:endParaRPr lang="en-US" dirty="0"/>
          </a:p>
        </p:txBody>
      </p:sp>
      <p:sp>
        <p:nvSpPr>
          <p:cNvPr id="3" name="Content Placeholder 2"/>
          <p:cNvSpPr>
            <a:spLocks noGrp="1"/>
          </p:cNvSpPr>
          <p:nvPr>
            <p:ph idx="1"/>
          </p:nvPr>
        </p:nvSpPr>
        <p:spPr>
          <a:xfrm>
            <a:off x="779583" y="1684948"/>
            <a:ext cx="10732477" cy="4351338"/>
          </a:xfrm>
        </p:spPr>
        <p:txBody>
          <a:bodyPr/>
          <a:lstStyle/>
          <a:p>
            <a:pPr marL="0" indent="0" algn="ctr">
              <a:buNone/>
            </a:pPr>
            <a:r>
              <a:rPr lang="en-US" dirty="0"/>
              <a:t>Ephesians 2:11-12 (NIV)  Therefore, remember that formerly you who are Gentiles by birth and called "uncircumcised" by those who call themselves "the circumcision" (that done in the body by the hands of men)-- 12  remember that at that time you were separate from Christ, excluded from citizenship in Israel and foreigners to the covenants of the promise, without hope and without God in the world.</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78789" y="6049107"/>
            <a:ext cx="2539690" cy="310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834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Divide</a:t>
            </a:r>
            <a:endParaRPr lang="en-US" dirty="0"/>
          </a:p>
        </p:txBody>
      </p:sp>
      <p:sp>
        <p:nvSpPr>
          <p:cNvPr id="3" name="Content Placeholder 2"/>
          <p:cNvSpPr>
            <a:spLocks noGrp="1"/>
          </p:cNvSpPr>
          <p:nvPr>
            <p:ph idx="1"/>
          </p:nvPr>
        </p:nvSpPr>
        <p:spPr/>
        <p:txBody>
          <a:bodyPr/>
          <a:lstStyle/>
          <a:p>
            <a:r>
              <a:rPr lang="en-US" dirty="0"/>
              <a:t>What four </a:t>
            </a:r>
            <a:r>
              <a:rPr lang="en-US" dirty="0" smtClean="0"/>
              <a:t>phrases </a:t>
            </a:r>
            <a:r>
              <a:rPr lang="en-US" dirty="0"/>
              <a:t>did Paul use to describe the spiritual state of the Gentiles in the past, their condition before coming a follower of Jesus?</a:t>
            </a:r>
          </a:p>
          <a:p>
            <a:r>
              <a:rPr lang="en-US" dirty="0"/>
              <a:t>What is the importance of remembering who we were before knowing Christ?</a:t>
            </a:r>
          </a:p>
          <a:p>
            <a:r>
              <a:rPr lang="en-US" dirty="0" smtClean="0"/>
              <a:t>What </a:t>
            </a:r>
            <a:r>
              <a:rPr lang="en-US" dirty="0"/>
              <a:t>kinds of things contribute to someone being “far away” from Jesus Christ today?</a:t>
            </a:r>
          </a:p>
          <a:p>
            <a:endParaRPr lang="en-US" dirty="0"/>
          </a:p>
        </p:txBody>
      </p:sp>
    </p:spTree>
    <p:extLst>
      <p:ext uri="{BB962C8B-B14F-4D97-AF65-F5344CB8AC3E}">
        <p14:creationId xmlns:p14="http://schemas.microsoft.com/office/powerpoint/2010/main" val="41957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Divide</a:t>
            </a:r>
          </a:p>
        </p:txBody>
      </p:sp>
      <p:sp>
        <p:nvSpPr>
          <p:cNvPr id="3" name="Content Placeholder 2"/>
          <p:cNvSpPr>
            <a:spLocks noGrp="1"/>
          </p:cNvSpPr>
          <p:nvPr>
            <p:ph idx="1"/>
          </p:nvPr>
        </p:nvSpPr>
        <p:spPr/>
        <p:txBody>
          <a:bodyPr/>
          <a:lstStyle/>
          <a:p>
            <a:r>
              <a:rPr lang="en-US" dirty="0"/>
              <a:t>For someone struggling with one or more of these problems, what are the disadvantages of living without Christ?</a:t>
            </a:r>
          </a:p>
          <a:p>
            <a:r>
              <a:rPr lang="en-US" dirty="0"/>
              <a:t>What then would be present advantages of living your life </a:t>
            </a:r>
            <a:r>
              <a:rPr lang="en-US" i="1" dirty="0"/>
              <a:t>with</a:t>
            </a:r>
            <a:r>
              <a:rPr lang="en-US" dirty="0"/>
              <a:t> Christ?</a:t>
            </a:r>
          </a:p>
          <a:p>
            <a:r>
              <a:rPr lang="en-US" dirty="0"/>
              <a:t>Why could it be </a:t>
            </a:r>
            <a:r>
              <a:rPr lang="en-US" dirty="0" smtClean="0"/>
              <a:t>beneficial to </a:t>
            </a:r>
            <a:r>
              <a:rPr lang="en-US" dirty="0"/>
              <a:t>look back at your life BC (before Christ) and recall the hopelessness you experienced?</a:t>
            </a:r>
          </a:p>
          <a:p>
            <a:endParaRPr lang="en-US" dirty="0"/>
          </a:p>
        </p:txBody>
      </p:sp>
    </p:spTree>
    <p:extLst>
      <p:ext uri="{BB962C8B-B14F-4D97-AF65-F5344CB8AC3E}">
        <p14:creationId xmlns:p14="http://schemas.microsoft.com/office/powerpoint/2010/main" val="41369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Jesus is our peace</a:t>
            </a:r>
            <a:r>
              <a:rPr lang="en-US" dirty="0" smtClean="0"/>
              <a:t>.</a:t>
            </a:r>
            <a:endParaRPr lang="en-US" dirty="0"/>
          </a:p>
        </p:txBody>
      </p:sp>
      <p:sp>
        <p:nvSpPr>
          <p:cNvPr id="3" name="Content Placeholder 2"/>
          <p:cNvSpPr>
            <a:spLocks noGrp="1"/>
          </p:cNvSpPr>
          <p:nvPr>
            <p:ph idx="1"/>
          </p:nvPr>
        </p:nvSpPr>
        <p:spPr>
          <a:xfrm>
            <a:off x="1336430" y="1825625"/>
            <a:ext cx="9653954" cy="4351338"/>
          </a:xfrm>
        </p:spPr>
        <p:txBody>
          <a:bodyPr/>
          <a:lstStyle/>
          <a:p>
            <a:pPr marL="0" indent="0" algn="ctr">
              <a:buNone/>
            </a:pPr>
            <a:r>
              <a:rPr lang="en-US" dirty="0"/>
              <a:t>Ephesians 2:13-18 (NIV)  But now in Christ Jesus you who once were far away have been brought near through the blood of Christ. 14  For he himself is our peace, who has made the two one and has destroyed the barrier, the dividing wall of hostility, </a:t>
            </a:r>
            <a:endParaRPr lang="en-US" dirty="0"/>
          </a:p>
        </p:txBody>
      </p:sp>
    </p:spTree>
    <p:extLst>
      <p:ext uri="{BB962C8B-B14F-4D97-AF65-F5344CB8AC3E}">
        <p14:creationId xmlns:p14="http://schemas.microsoft.com/office/powerpoint/2010/main" val="25445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Jesus is our peace</a:t>
            </a:r>
            <a:r>
              <a:rPr lang="en-US" dirty="0" smtClean="0"/>
              <a:t>.</a:t>
            </a:r>
            <a:endParaRPr lang="en-US" dirty="0"/>
          </a:p>
        </p:txBody>
      </p:sp>
      <p:sp>
        <p:nvSpPr>
          <p:cNvPr id="3" name="Content Placeholder 2"/>
          <p:cNvSpPr>
            <a:spLocks noGrp="1"/>
          </p:cNvSpPr>
          <p:nvPr>
            <p:ph idx="1"/>
          </p:nvPr>
        </p:nvSpPr>
        <p:spPr>
          <a:xfrm>
            <a:off x="961292" y="1825625"/>
            <a:ext cx="10029092" cy="4351338"/>
          </a:xfrm>
        </p:spPr>
        <p:txBody>
          <a:bodyPr/>
          <a:lstStyle/>
          <a:p>
            <a:pPr marL="0" indent="0" algn="ctr">
              <a:buNone/>
            </a:pPr>
            <a:r>
              <a:rPr lang="en-US" dirty="0"/>
              <a:t>by abolishing in his flesh the law with its commandments and regulations. His purpose was to create in himself one new man out of the two, thus making peace, 16  and in this one body to reconcile both of them to God through the cross, by which he put to death their hostility.</a:t>
            </a:r>
            <a:endParaRPr lang="en-US" dirty="0"/>
          </a:p>
        </p:txBody>
      </p:sp>
      <p:pic>
        <p:nvPicPr>
          <p:cNvPr id="4" name="Picture 3"/>
          <p:cNvPicPr>
            <a:picLocks noChangeAspect="1"/>
          </p:cNvPicPr>
          <p:nvPr/>
        </p:nvPicPr>
        <p:blipFill>
          <a:blip r:embed="rId2"/>
          <a:stretch>
            <a:fillRect/>
          </a:stretch>
        </p:blipFill>
        <p:spPr>
          <a:xfrm>
            <a:off x="4797435" y="5462953"/>
            <a:ext cx="2539690" cy="310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1809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God the Father</a:t>
            </a:r>
            <a:endParaRPr lang="en-US" dirty="0"/>
          </a:p>
        </p:txBody>
      </p:sp>
      <p:sp>
        <p:nvSpPr>
          <p:cNvPr id="3" name="Content Placeholder 2"/>
          <p:cNvSpPr>
            <a:spLocks noGrp="1"/>
          </p:cNvSpPr>
          <p:nvPr>
            <p:ph idx="1"/>
          </p:nvPr>
        </p:nvSpPr>
        <p:spPr/>
        <p:txBody>
          <a:bodyPr/>
          <a:lstStyle/>
          <a:p>
            <a:r>
              <a:rPr lang="en-US" dirty="0"/>
              <a:t>How did Christ’s work on the cross transform the condition of the Gentiles?  </a:t>
            </a:r>
          </a:p>
          <a:p>
            <a:r>
              <a:rPr lang="en-US" dirty="0"/>
              <a:t>How did the enmity between Jews and Gentiles come to an end?  Who changed the past and what difference did He make in the relationship between Gentiles and Jews and in both group’s relationship with God? </a:t>
            </a:r>
          </a:p>
          <a:p>
            <a:endParaRPr lang="en-US" dirty="0"/>
          </a:p>
        </p:txBody>
      </p:sp>
    </p:spTree>
    <p:extLst>
      <p:ext uri="{BB962C8B-B14F-4D97-AF65-F5344CB8AC3E}">
        <p14:creationId xmlns:p14="http://schemas.microsoft.com/office/powerpoint/2010/main" val="1843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272</TotalTime>
  <Words>874</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When Cultures Collide</vt:lpstr>
      <vt:lpstr>Introduction Video</vt:lpstr>
      <vt:lpstr>Consider …</vt:lpstr>
      <vt:lpstr>Listen for past spiritual condition.</vt:lpstr>
      <vt:lpstr>Differences Divide</vt:lpstr>
      <vt:lpstr>Differences Divide</vt:lpstr>
      <vt:lpstr>Listen for how Jesus is our peace.</vt:lpstr>
      <vt:lpstr>Listen for how Jesus is our peace.</vt:lpstr>
      <vt:lpstr>Access to God the Father</vt:lpstr>
      <vt:lpstr>Access to God the Father</vt:lpstr>
      <vt:lpstr>Access to God the Father</vt:lpstr>
      <vt:lpstr>Listen for a foundation described.</vt:lpstr>
      <vt:lpstr>Listen for a foundation described.</vt:lpstr>
      <vt:lpstr>Believers Are One in Christ</vt:lpstr>
      <vt:lpstr>Believers Are One in Christ</vt:lpstr>
      <vt:lpstr>Application</vt:lpstr>
      <vt:lpstr>Application</vt:lpstr>
      <vt:lpstr>Application</vt:lpstr>
      <vt:lpstr>Family Activities</vt:lpstr>
      <vt:lpstr>When Cultures Collide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Cultures Collide</dc:title>
  <dc:creator>Steve Armstrong</dc:creator>
  <cp:lastModifiedBy>Steve Armstrong</cp:lastModifiedBy>
  <cp:revision>11</cp:revision>
  <dcterms:created xsi:type="dcterms:W3CDTF">2018-12-28T15:38:51Z</dcterms:created>
  <dcterms:modified xsi:type="dcterms:W3CDTF">2018-12-28T20:10:52Z</dcterms:modified>
</cp:coreProperties>
</file>