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0" r:id="rId15"/>
    <p:sldId id="269"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79ui97i"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2vstymm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ayGkA-vxrMc"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93969"/>
          </a:xfrm>
        </p:spPr>
        <p:txBody>
          <a:bodyPr/>
          <a:lstStyle/>
          <a:p>
            <a:r>
              <a:rPr lang="en-US" dirty="0"/>
              <a:t>Why Do We Suffer</a:t>
            </a:r>
          </a:p>
        </p:txBody>
      </p:sp>
      <p:sp>
        <p:nvSpPr>
          <p:cNvPr id="3" name="Subtitle 2"/>
          <p:cNvSpPr>
            <a:spLocks noGrp="1"/>
          </p:cNvSpPr>
          <p:nvPr>
            <p:ph type="subTitle" idx="1"/>
          </p:nvPr>
        </p:nvSpPr>
        <p:spPr/>
        <p:txBody>
          <a:bodyPr/>
          <a:lstStyle/>
          <a:p>
            <a:r>
              <a:rPr lang="en-US" dirty="0"/>
              <a:t>October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E3EC-C490-8F6A-277F-C43961D56DF6}"/>
              </a:ext>
            </a:extLst>
          </p:cNvPr>
          <p:cNvSpPr>
            <a:spLocks noGrp="1"/>
          </p:cNvSpPr>
          <p:nvPr>
            <p:ph type="title"/>
          </p:nvPr>
        </p:nvSpPr>
        <p:spPr/>
        <p:txBody>
          <a:bodyPr/>
          <a:lstStyle/>
          <a:p>
            <a:pPr algn="l"/>
            <a:r>
              <a:rPr lang="en-US" dirty="0"/>
              <a:t>Listen for how Job responds to God.</a:t>
            </a:r>
          </a:p>
        </p:txBody>
      </p:sp>
      <p:sp>
        <p:nvSpPr>
          <p:cNvPr id="3" name="Content Placeholder 2">
            <a:extLst>
              <a:ext uri="{FF2B5EF4-FFF2-40B4-BE49-F238E27FC236}">
                <a16:creationId xmlns:a16="http://schemas.microsoft.com/office/drawing/2014/main" id="{4E9A3676-6CB4-5B17-A093-75BA2E669495}"/>
              </a:ext>
            </a:extLst>
          </p:cNvPr>
          <p:cNvSpPr>
            <a:spLocks noGrp="1"/>
          </p:cNvSpPr>
          <p:nvPr>
            <p:ph idx="1"/>
          </p:nvPr>
        </p:nvSpPr>
        <p:spPr>
          <a:xfrm>
            <a:off x="1044133" y="1837200"/>
            <a:ext cx="10103734" cy="4351338"/>
          </a:xfrm>
        </p:spPr>
        <p:txBody>
          <a:bodyPr/>
          <a:lstStyle/>
          <a:p>
            <a:pPr marL="0" indent="0" algn="ctr">
              <a:buNone/>
            </a:pPr>
            <a:r>
              <a:rPr lang="en-US" dirty="0"/>
              <a:t>Job 42:1-3 (NIV)  Then Job replied to the LORD: 2  "I know that you can do all things; no plan of yours can be thwarted. 3  You asked, 'Who is this that obscures my counsel without knowledge?' Surely I spoke of things I did not understand, things too wonderful for me to know.</a:t>
            </a:r>
          </a:p>
        </p:txBody>
      </p:sp>
      <p:pic>
        <p:nvPicPr>
          <p:cNvPr id="4" name="Picture 3">
            <a:extLst>
              <a:ext uri="{FF2B5EF4-FFF2-40B4-BE49-F238E27FC236}">
                <a16:creationId xmlns:a16="http://schemas.microsoft.com/office/drawing/2014/main" id="{3D7047BA-B3F1-BD84-DFCE-CC1F2E0EDDB3}"/>
              </a:ext>
            </a:extLst>
          </p:cNvPr>
          <p:cNvPicPr>
            <a:picLocks noChangeAspect="1"/>
          </p:cNvPicPr>
          <p:nvPr/>
        </p:nvPicPr>
        <p:blipFill>
          <a:blip r:embed="rId2"/>
          <a:stretch>
            <a:fillRect/>
          </a:stretch>
        </p:blipFill>
        <p:spPr>
          <a:xfrm>
            <a:off x="5202522" y="5409072"/>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72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9188-D113-31E4-A25E-1121278A328F}"/>
              </a:ext>
            </a:extLst>
          </p:cNvPr>
          <p:cNvSpPr>
            <a:spLocks noGrp="1"/>
          </p:cNvSpPr>
          <p:nvPr>
            <p:ph type="title"/>
          </p:nvPr>
        </p:nvSpPr>
        <p:spPr/>
        <p:txBody>
          <a:bodyPr/>
          <a:lstStyle/>
          <a:p>
            <a:r>
              <a:rPr lang="en-US" dirty="0"/>
              <a:t>Trust that God Is Sovereign</a:t>
            </a:r>
          </a:p>
        </p:txBody>
      </p:sp>
      <p:sp>
        <p:nvSpPr>
          <p:cNvPr id="3" name="Content Placeholder 2">
            <a:extLst>
              <a:ext uri="{FF2B5EF4-FFF2-40B4-BE49-F238E27FC236}">
                <a16:creationId xmlns:a16="http://schemas.microsoft.com/office/drawing/2014/main" id="{04170F3B-32F8-2DFD-8761-AB51A005D489}"/>
              </a:ext>
            </a:extLst>
          </p:cNvPr>
          <p:cNvSpPr>
            <a:spLocks noGrp="1"/>
          </p:cNvSpPr>
          <p:nvPr>
            <p:ph idx="1"/>
          </p:nvPr>
        </p:nvSpPr>
        <p:spPr/>
        <p:txBody>
          <a:bodyPr/>
          <a:lstStyle/>
          <a:p>
            <a:r>
              <a:rPr lang="en-US" dirty="0"/>
              <a:t>What brought Job to this point of response? </a:t>
            </a:r>
          </a:p>
          <a:p>
            <a:r>
              <a:rPr lang="en-US" dirty="0"/>
              <a:t>What was the essence of Job’s confession concerning the Lord? </a:t>
            </a:r>
          </a:p>
          <a:p>
            <a:r>
              <a:rPr lang="en-US" dirty="0"/>
              <a:t>What realization enabled Job to not yield to these kinds temptations and caused him to repent?</a:t>
            </a:r>
          </a:p>
        </p:txBody>
      </p:sp>
    </p:spTree>
    <p:extLst>
      <p:ext uri="{BB962C8B-B14F-4D97-AF65-F5344CB8AC3E}">
        <p14:creationId xmlns:p14="http://schemas.microsoft.com/office/powerpoint/2010/main" val="6584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AE1E-B131-2C07-6A8D-93A0AC485D16}"/>
              </a:ext>
            </a:extLst>
          </p:cNvPr>
          <p:cNvSpPr>
            <a:spLocks noGrp="1"/>
          </p:cNvSpPr>
          <p:nvPr>
            <p:ph type="title"/>
          </p:nvPr>
        </p:nvSpPr>
        <p:spPr/>
        <p:txBody>
          <a:bodyPr/>
          <a:lstStyle/>
          <a:p>
            <a:r>
              <a:rPr lang="en-US" dirty="0"/>
              <a:t>Trust that God Is Sovereign</a:t>
            </a:r>
          </a:p>
        </p:txBody>
      </p:sp>
      <p:sp>
        <p:nvSpPr>
          <p:cNvPr id="3" name="Content Placeholder 2">
            <a:extLst>
              <a:ext uri="{FF2B5EF4-FFF2-40B4-BE49-F238E27FC236}">
                <a16:creationId xmlns:a16="http://schemas.microsoft.com/office/drawing/2014/main" id="{EED4A639-A2B1-FCB4-4F2A-0160F0711B8E}"/>
              </a:ext>
            </a:extLst>
          </p:cNvPr>
          <p:cNvSpPr>
            <a:spLocks noGrp="1"/>
          </p:cNvSpPr>
          <p:nvPr>
            <p:ph idx="1"/>
          </p:nvPr>
        </p:nvSpPr>
        <p:spPr/>
        <p:txBody>
          <a:bodyPr>
            <a:normAutofit/>
          </a:bodyPr>
          <a:lstStyle/>
          <a:p>
            <a:r>
              <a:rPr lang="en-US" dirty="0">
                <a:solidFill>
                  <a:srgbClr val="C00000"/>
                </a:solidFill>
              </a:rPr>
              <a:t>Consider these strategies to learn to listen to God, rather than dictate to Him?</a:t>
            </a:r>
          </a:p>
          <a:p>
            <a:pPr lvl="1"/>
            <a:r>
              <a:rPr lang="en-US" dirty="0">
                <a:solidFill>
                  <a:srgbClr val="C00000"/>
                </a:solidFill>
              </a:rPr>
              <a:t>When you read His word, consider first the facts that it is stating</a:t>
            </a:r>
          </a:p>
          <a:p>
            <a:pPr lvl="1"/>
            <a:r>
              <a:rPr lang="en-US" dirty="0">
                <a:solidFill>
                  <a:srgbClr val="C00000"/>
                </a:solidFill>
              </a:rPr>
              <a:t>Then think about (maybe even write down) what it means to you</a:t>
            </a:r>
          </a:p>
          <a:p>
            <a:pPr lvl="1"/>
            <a:r>
              <a:rPr lang="en-US" dirty="0">
                <a:solidFill>
                  <a:srgbClr val="C00000"/>
                </a:solidFill>
              </a:rPr>
              <a:t>Now ask God to tell you what you how you should be responding to or applying the Truth that you have found</a:t>
            </a:r>
          </a:p>
          <a:p>
            <a:endParaRPr lang="en-US" dirty="0"/>
          </a:p>
        </p:txBody>
      </p:sp>
    </p:spTree>
    <p:extLst>
      <p:ext uri="{BB962C8B-B14F-4D97-AF65-F5344CB8AC3E}">
        <p14:creationId xmlns:p14="http://schemas.microsoft.com/office/powerpoint/2010/main" val="133849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5C49-708B-9A8B-1462-6A5FE0FF64F8}"/>
              </a:ext>
            </a:extLst>
          </p:cNvPr>
          <p:cNvSpPr>
            <a:spLocks noGrp="1"/>
          </p:cNvSpPr>
          <p:nvPr>
            <p:ph type="title"/>
          </p:nvPr>
        </p:nvSpPr>
        <p:spPr/>
        <p:txBody>
          <a:bodyPr/>
          <a:lstStyle/>
          <a:p>
            <a:r>
              <a:rPr lang="en-US" dirty="0"/>
              <a:t>Trust that God Is Sovereign</a:t>
            </a:r>
          </a:p>
        </p:txBody>
      </p:sp>
      <p:sp>
        <p:nvSpPr>
          <p:cNvPr id="3" name="Content Placeholder 2">
            <a:extLst>
              <a:ext uri="{FF2B5EF4-FFF2-40B4-BE49-F238E27FC236}">
                <a16:creationId xmlns:a16="http://schemas.microsoft.com/office/drawing/2014/main" id="{82173A64-A123-4989-408F-F28330535F8A}"/>
              </a:ext>
            </a:extLst>
          </p:cNvPr>
          <p:cNvSpPr>
            <a:spLocks noGrp="1"/>
          </p:cNvSpPr>
          <p:nvPr>
            <p:ph idx="1"/>
          </p:nvPr>
        </p:nvSpPr>
        <p:spPr/>
        <p:txBody>
          <a:bodyPr/>
          <a:lstStyle/>
          <a:p>
            <a:r>
              <a:rPr lang="en-US" dirty="0"/>
              <a:t>Why is acknowledging the mystery and superiority of God a comfort and encouragement? </a:t>
            </a:r>
          </a:p>
        </p:txBody>
      </p:sp>
      <p:pic>
        <p:nvPicPr>
          <p:cNvPr id="5" name="Picture 4" descr="A statue of a person holding a flute&#10;&#10;Description automatically generated">
            <a:extLst>
              <a:ext uri="{FF2B5EF4-FFF2-40B4-BE49-F238E27FC236}">
                <a16:creationId xmlns:a16="http://schemas.microsoft.com/office/drawing/2014/main" id="{23ECE716-2199-ADA1-7FC3-D5A1AAE04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797" y="3046315"/>
            <a:ext cx="4836406" cy="2874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88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854E-ED6D-861C-C506-90F99A38CF5B}"/>
              </a:ext>
            </a:extLst>
          </p:cNvPr>
          <p:cNvSpPr>
            <a:spLocks noGrp="1"/>
          </p:cNvSpPr>
          <p:nvPr>
            <p:ph type="title"/>
          </p:nvPr>
        </p:nvSpPr>
        <p:spPr/>
        <p:txBody>
          <a:bodyPr/>
          <a:lstStyle/>
          <a:p>
            <a:pPr algn="l"/>
            <a:r>
              <a:rPr lang="en-US" dirty="0"/>
              <a:t>Listen for evidence of Job’s humility.</a:t>
            </a:r>
          </a:p>
        </p:txBody>
      </p:sp>
      <p:sp>
        <p:nvSpPr>
          <p:cNvPr id="3" name="Content Placeholder 2">
            <a:extLst>
              <a:ext uri="{FF2B5EF4-FFF2-40B4-BE49-F238E27FC236}">
                <a16:creationId xmlns:a16="http://schemas.microsoft.com/office/drawing/2014/main" id="{50C9D103-E5C6-AA8C-F2E3-9C7BCE52A446}"/>
              </a:ext>
            </a:extLst>
          </p:cNvPr>
          <p:cNvSpPr>
            <a:spLocks noGrp="1"/>
          </p:cNvSpPr>
          <p:nvPr>
            <p:ph idx="1"/>
          </p:nvPr>
        </p:nvSpPr>
        <p:spPr>
          <a:xfrm>
            <a:off x="1680740" y="1848774"/>
            <a:ext cx="8830519" cy="4351338"/>
          </a:xfrm>
        </p:spPr>
        <p:txBody>
          <a:bodyPr/>
          <a:lstStyle/>
          <a:p>
            <a:pPr marL="0" indent="0" algn="ctr">
              <a:buNone/>
            </a:pPr>
            <a:r>
              <a:rPr lang="en-US" dirty="0"/>
              <a:t>Job 42:4-6 (NIV)   "You said, 'Listen now, and I will speak; I will question you, and you shall answer me.' 5  My ears had heard of you but now my eyes have seen you. 6  Therefore I despise myself and repent in dust and ashes."</a:t>
            </a:r>
          </a:p>
        </p:txBody>
      </p:sp>
      <p:pic>
        <p:nvPicPr>
          <p:cNvPr id="4" name="Picture 3">
            <a:extLst>
              <a:ext uri="{FF2B5EF4-FFF2-40B4-BE49-F238E27FC236}">
                <a16:creationId xmlns:a16="http://schemas.microsoft.com/office/drawing/2014/main" id="{49946583-8CD3-87C6-AB88-BE20EF492EB3}"/>
              </a:ext>
            </a:extLst>
          </p:cNvPr>
          <p:cNvPicPr>
            <a:picLocks noChangeAspect="1"/>
          </p:cNvPicPr>
          <p:nvPr/>
        </p:nvPicPr>
        <p:blipFill>
          <a:blip r:embed="rId2"/>
          <a:stretch>
            <a:fillRect/>
          </a:stretch>
        </p:blipFill>
        <p:spPr>
          <a:xfrm>
            <a:off x="5202522" y="5409072"/>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0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5DA9-0349-7F2F-1B53-5150A7B06442}"/>
              </a:ext>
            </a:extLst>
          </p:cNvPr>
          <p:cNvSpPr>
            <a:spLocks noGrp="1"/>
          </p:cNvSpPr>
          <p:nvPr>
            <p:ph type="title"/>
          </p:nvPr>
        </p:nvSpPr>
        <p:spPr/>
        <p:txBody>
          <a:bodyPr/>
          <a:lstStyle/>
          <a:p>
            <a:r>
              <a:rPr lang="en-US" dirty="0"/>
              <a:t>Experience the Presence of God</a:t>
            </a:r>
          </a:p>
        </p:txBody>
      </p:sp>
      <p:sp>
        <p:nvSpPr>
          <p:cNvPr id="3" name="Content Placeholder 2">
            <a:extLst>
              <a:ext uri="{FF2B5EF4-FFF2-40B4-BE49-F238E27FC236}">
                <a16:creationId xmlns:a16="http://schemas.microsoft.com/office/drawing/2014/main" id="{681643FC-D4D7-521B-3BBE-B32179E328F8}"/>
              </a:ext>
            </a:extLst>
          </p:cNvPr>
          <p:cNvSpPr>
            <a:spLocks noGrp="1"/>
          </p:cNvSpPr>
          <p:nvPr>
            <p:ph idx="1"/>
          </p:nvPr>
        </p:nvSpPr>
        <p:spPr/>
        <p:txBody>
          <a:bodyPr/>
          <a:lstStyle/>
          <a:p>
            <a:r>
              <a:rPr lang="en-US" dirty="0"/>
              <a:t>What two sources of knowledge about God did Job identify? </a:t>
            </a:r>
          </a:p>
          <a:p>
            <a:r>
              <a:rPr lang="en-US" dirty="0"/>
              <a:t>What's the difference between knowing about God and knowing God?</a:t>
            </a:r>
          </a:p>
        </p:txBody>
      </p:sp>
      <p:graphicFrame>
        <p:nvGraphicFramePr>
          <p:cNvPr id="4" name="Table 3">
            <a:extLst>
              <a:ext uri="{FF2B5EF4-FFF2-40B4-BE49-F238E27FC236}">
                <a16:creationId xmlns:a16="http://schemas.microsoft.com/office/drawing/2014/main" id="{15750666-E5C0-ADD0-4D4F-A0489414E5C4}"/>
              </a:ext>
            </a:extLst>
          </p:cNvPr>
          <p:cNvGraphicFramePr>
            <a:graphicFrameLocks noGrp="1"/>
          </p:cNvGraphicFramePr>
          <p:nvPr>
            <p:extLst>
              <p:ext uri="{D42A27DB-BD31-4B8C-83A1-F6EECF244321}">
                <p14:modId xmlns:p14="http://schemas.microsoft.com/office/powerpoint/2010/main" val="3141003656"/>
              </p:ext>
            </p:extLst>
          </p:nvPr>
        </p:nvGraphicFramePr>
        <p:xfrm>
          <a:off x="1376422" y="4249945"/>
          <a:ext cx="9977378" cy="1645920"/>
        </p:xfrm>
        <a:graphic>
          <a:graphicData uri="http://schemas.openxmlformats.org/drawingml/2006/table">
            <a:tbl>
              <a:tblPr firstRow="1" bandRow="1">
                <a:tableStyleId>{5C22544A-7EE6-4342-B048-85BDC9FD1C3A}</a:tableStyleId>
              </a:tblPr>
              <a:tblGrid>
                <a:gridCol w="4988689">
                  <a:extLst>
                    <a:ext uri="{9D8B030D-6E8A-4147-A177-3AD203B41FA5}">
                      <a16:colId xmlns:a16="http://schemas.microsoft.com/office/drawing/2014/main" val="3208923119"/>
                    </a:ext>
                  </a:extLst>
                </a:gridCol>
                <a:gridCol w="4988689">
                  <a:extLst>
                    <a:ext uri="{9D8B030D-6E8A-4147-A177-3AD203B41FA5}">
                      <a16:colId xmlns:a16="http://schemas.microsoft.com/office/drawing/2014/main" val="3635443815"/>
                    </a:ext>
                  </a:extLst>
                </a:gridCol>
              </a:tblGrid>
              <a:tr h="370840">
                <a:tc>
                  <a:txBody>
                    <a:bodyPr/>
                    <a:lstStyle/>
                    <a:p>
                      <a:pPr algn="ctr"/>
                      <a:r>
                        <a:rPr lang="en-US" sz="2400" dirty="0"/>
                        <a:t>Knowing About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Knowing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088084"/>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272035"/>
                  </a:ext>
                </a:extLst>
              </a:tr>
            </a:tbl>
          </a:graphicData>
        </a:graphic>
      </p:graphicFrame>
    </p:spTree>
    <p:extLst>
      <p:ext uri="{BB962C8B-B14F-4D97-AF65-F5344CB8AC3E}">
        <p14:creationId xmlns:p14="http://schemas.microsoft.com/office/powerpoint/2010/main" val="38116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89E3-8DEA-7619-7000-8CB77116AEB1}"/>
              </a:ext>
            </a:extLst>
          </p:cNvPr>
          <p:cNvSpPr>
            <a:spLocks noGrp="1"/>
          </p:cNvSpPr>
          <p:nvPr>
            <p:ph type="title"/>
          </p:nvPr>
        </p:nvSpPr>
        <p:spPr/>
        <p:txBody>
          <a:bodyPr/>
          <a:lstStyle/>
          <a:p>
            <a:r>
              <a:rPr lang="en-US" dirty="0"/>
              <a:t>Experience the Presence of God</a:t>
            </a:r>
          </a:p>
        </p:txBody>
      </p:sp>
      <p:sp>
        <p:nvSpPr>
          <p:cNvPr id="3" name="Content Placeholder 2">
            <a:extLst>
              <a:ext uri="{FF2B5EF4-FFF2-40B4-BE49-F238E27FC236}">
                <a16:creationId xmlns:a16="http://schemas.microsoft.com/office/drawing/2014/main" id="{12B7EF1C-1D10-8DD7-110E-E29D07705C15}"/>
              </a:ext>
            </a:extLst>
          </p:cNvPr>
          <p:cNvSpPr>
            <a:spLocks noGrp="1"/>
          </p:cNvSpPr>
          <p:nvPr>
            <p:ph idx="1"/>
          </p:nvPr>
        </p:nvSpPr>
        <p:spPr/>
        <p:txBody>
          <a:bodyPr/>
          <a:lstStyle/>
          <a:p>
            <a:r>
              <a:rPr lang="en-US" dirty="0"/>
              <a:t>What response did it generate from Job? </a:t>
            </a:r>
          </a:p>
          <a:p>
            <a:r>
              <a:rPr lang="en-US" dirty="0"/>
              <a:t>Now Job is expressing an attitude of faith.  What can we do to express faith in the midst of suffering?</a:t>
            </a:r>
          </a:p>
        </p:txBody>
      </p:sp>
    </p:spTree>
    <p:extLst>
      <p:ext uri="{BB962C8B-B14F-4D97-AF65-F5344CB8AC3E}">
        <p14:creationId xmlns:p14="http://schemas.microsoft.com/office/powerpoint/2010/main" val="144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86C3-1691-B765-FD17-88C126206C5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D417277-B99D-EA69-D7F6-1EDBC6339DCA}"/>
              </a:ext>
            </a:extLst>
          </p:cNvPr>
          <p:cNvSpPr>
            <a:spLocks noGrp="1"/>
          </p:cNvSpPr>
          <p:nvPr>
            <p:ph idx="1"/>
          </p:nvPr>
        </p:nvSpPr>
        <p:spPr>
          <a:xfrm>
            <a:off x="838200" y="1932971"/>
            <a:ext cx="10515600" cy="4243991"/>
          </a:xfrm>
        </p:spPr>
        <p:txBody>
          <a:bodyPr/>
          <a:lstStyle/>
          <a:p>
            <a:r>
              <a:rPr lang="en-US" dirty="0"/>
              <a:t>Confess.</a:t>
            </a:r>
          </a:p>
          <a:p>
            <a:pPr lvl="1"/>
            <a:r>
              <a:rPr lang="en-US" dirty="0"/>
              <a:t>All suffering is not a result of sin, but sin can lead to suffering. </a:t>
            </a:r>
          </a:p>
          <a:p>
            <a:pPr lvl="1"/>
            <a:r>
              <a:rPr lang="en-US" dirty="0"/>
              <a:t>Ask God to reveal any sin in your life. </a:t>
            </a:r>
          </a:p>
          <a:p>
            <a:pPr lvl="1"/>
            <a:r>
              <a:rPr lang="en-US" dirty="0"/>
              <a:t>Confess that and thank Him for His grace and forgiveness.</a:t>
            </a:r>
          </a:p>
          <a:p>
            <a:endParaRPr lang="en-US" dirty="0"/>
          </a:p>
        </p:txBody>
      </p:sp>
    </p:spTree>
    <p:extLst>
      <p:ext uri="{BB962C8B-B14F-4D97-AF65-F5344CB8AC3E}">
        <p14:creationId xmlns:p14="http://schemas.microsoft.com/office/powerpoint/2010/main" val="353142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86C3-1691-B765-FD17-88C126206C5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D417277-B99D-EA69-D7F6-1EDBC6339DCA}"/>
              </a:ext>
            </a:extLst>
          </p:cNvPr>
          <p:cNvSpPr>
            <a:spLocks noGrp="1"/>
          </p:cNvSpPr>
          <p:nvPr>
            <p:ph idx="1"/>
          </p:nvPr>
        </p:nvSpPr>
        <p:spPr>
          <a:xfrm>
            <a:off x="838200" y="2245489"/>
            <a:ext cx="10515600" cy="3931474"/>
          </a:xfrm>
        </p:spPr>
        <p:txBody>
          <a:bodyPr/>
          <a:lstStyle/>
          <a:p>
            <a:r>
              <a:rPr lang="en-US" dirty="0"/>
              <a:t>Honor. </a:t>
            </a:r>
          </a:p>
          <a:p>
            <a:pPr lvl="1"/>
            <a:r>
              <a:rPr lang="en-US" dirty="0"/>
              <a:t>Ask God to show you how He wants to strengthen you during a time of suffering. </a:t>
            </a:r>
          </a:p>
          <a:p>
            <a:pPr lvl="1"/>
            <a:r>
              <a:rPr lang="en-US" dirty="0"/>
              <a:t>While dealing with difficulties, look for ways to honor Christ.</a:t>
            </a:r>
          </a:p>
          <a:p>
            <a:endParaRPr lang="en-US" dirty="0"/>
          </a:p>
        </p:txBody>
      </p:sp>
    </p:spTree>
    <p:extLst>
      <p:ext uri="{BB962C8B-B14F-4D97-AF65-F5344CB8AC3E}">
        <p14:creationId xmlns:p14="http://schemas.microsoft.com/office/powerpoint/2010/main" val="15333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86C3-1691-B765-FD17-88C126206C5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D417277-B99D-EA69-D7F6-1EDBC6339DCA}"/>
              </a:ext>
            </a:extLst>
          </p:cNvPr>
          <p:cNvSpPr>
            <a:spLocks noGrp="1"/>
          </p:cNvSpPr>
          <p:nvPr>
            <p:ph idx="1"/>
          </p:nvPr>
        </p:nvSpPr>
        <p:spPr>
          <a:xfrm>
            <a:off x="838200" y="2257063"/>
            <a:ext cx="10515600" cy="3919900"/>
          </a:xfrm>
        </p:spPr>
        <p:txBody>
          <a:bodyPr/>
          <a:lstStyle/>
          <a:p>
            <a:r>
              <a:rPr lang="en-US" dirty="0"/>
              <a:t>Encourage. </a:t>
            </a:r>
          </a:p>
          <a:p>
            <a:pPr lvl="1"/>
            <a:r>
              <a:rPr lang="en-US" dirty="0"/>
              <a:t>Everyone’s experience with suffering is different. </a:t>
            </a:r>
          </a:p>
          <a:p>
            <a:pPr lvl="1"/>
            <a:r>
              <a:rPr lang="en-US" dirty="0"/>
              <a:t>Share with someone how God helped you, strengthened you, and brought glory to Himself during a time of hardship or suffering. </a:t>
            </a:r>
          </a:p>
          <a:p>
            <a:endParaRPr lang="en-US" dirty="0"/>
          </a:p>
        </p:txBody>
      </p:sp>
    </p:spTree>
    <p:extLst>
      <p:ext uri="{BB962C8B-B14F-4D97-AF65-F5344CB8AC3E}">
        <p14:creationId xmlns:p14="http://schemas.microsoft.com/office/powerpoint/2010/main" val="32755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F8E71-6E7E-C777-650A-A6F31779BCD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2CCA2BE-3107-071F-6522-6EE754448590}"/>
              </a:ext>
            </a:extLst>
          </p:cNvPr>
          <p:cNvGrpSpPr/>
          <p:nvPr/>
        </p:nvGrpSpPr>
        <p:grpSpPr>
          <a:xfrm>
            <a:off x="2849598" y="1690688"/>
            <a:ext cx="6492803" cy="4161682"/>
            <a:chOff x="2849598" y="1690688"/>
            <a:chExt cx="6492803" cy="4161682"/>
          </a:xfrm>
        </p:grpSpPr>
        <p:pic>
          <p:nvPicPr>
            <p:cNvPr id="6" name="Picture 5" descr="A group of white crosses in a cemetery&#10;&#10;Description automatically generated">
              <a:extLst>
                <a:ext uri="{FF2B5EF4-FFF2-40B4-BE49-F238E27FC236}">
                  <a16:creationId xmlns:a16="http://schemas.microsoft.com/office/drawing/2014/main" id="{C7D29113-2021-0B5E-E28D-54DA74E89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3762"/>
              <a:ext cx="5714286" cy="2990476"/>
            </a:xfrm>
            <a:prstGeom prst="rect">
              <a:avLst/>
            </a:prstGeom>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84680818-CD12-2F3E-88EB-639744743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62BF5F83-7E09-E4C6-28B3-62CBDBF5B5FE}"/>
              </a:ext>
            </a:extLst>
          </p:cNvPr>
          <p:cNvSpPr txBox="1"/>
          <p:nvPr/>
        </p:nvSpPr>
        <p:spPr>
          <a:xfrm>
            <a:off x="3859481" y="5852370"/>
            <a:ext cx="4453246" cy="370300"/>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154050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8A4AF-6CEB-CFDD-BB83-43D5692E50E9}"/>
              </a:ext>
            </a:extLst>
          </p:cNvPr>
          <p:cNvSpPr>
            <a:spLocks noGrp="1"/>
          </p:cNvSpPr>
          <p:nvPr>
            <p:ph type="title"/>
          </p:nvPr>
        </p:nvSpPr>
        <p:spPr/>
        <p:txBody>
          <a:bodyPr/>
          <a:lstStyle/>
          <a:p>
            <a:r>
              <a:rPr lang="en-US" dirty="0"/>
              <a:t>Family Activities</a:t>
            </a:r>
          </a:p>
        </p:txBody>
      </p:sp>
      <p:pic>
        <p:nvPicPr>
          <p:cNvPr id="6" name="Picture 5" descr="A close up of a word&#10;&#10;Description automatically generated">
            <a:extLst>
              <a:ext uri="{FF2B5EF4-FFF2-40B4-BE49-F238E27FC236}">
                <a16:creationId xmlns:a16="http://schemas.microsoft.com/office/drawing/2014/main" id="{1269CF10-4732-B10F-63C9-D7A8CE150D0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45215" y="1690688"/>
            <a:ext cx="5984113" cy="426241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cartoon of a person holding her hands up&#10;&#10;Description automatically generated">
            <a:extLst>
              <a:ext uri="{FF2B5EF4-FFF2-40B4-BE49-F238E27FC236}">
                <a16:creationId xmlns:a16="http://schemas.microsoft.com/office/drawing/2014/main" id="{41DE2CDD-BB95-4BAE-FC13-3C07360BB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149" y="1981033"/>
            <a:ext cx="2244132" cy="4511842"/>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5DA9C047-7E93-F62D-82CB-F45890976FCF}"/>
              </a:ext>
            </a:extLst>
          </p:cNvPr>
          <p:cNvSpPr/>
          <p:nvPr/>
        </p:nvSpPr>
        <p:spPr>
          <a:xfrm>
            <a:off x="362672" y="1347537"/>
            <a:ext cx="4076981" cy="3513222"/>
          </a:xfrm>
          <a:prstGeom prst="wedgeRoundRectCallout">
            <a:avLst>
              <a:gd name="adj1" fmla="val 67019"/>
              <a:gd name="adj2" fmla="val -120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says she’s letting you off easy.  No words are backwards or from down to up.  “So you won’t suffer,” she says.  But if you struggle, go to </a:t>
            </a:r>
            <a:r>
              <a:rPr lang="en-US" dirty="0">
                <a:latin typeface="Comic Sans MS" panose="030F0702030302020204" pitchFamily="66" charset="0"/>
                <a:hlinkClick r:id="rId4"/>
              </a:rPr>
              <a:t>https://tinyurl.com/2vstymmc</a:t>
            </a:r>
            <a:r>
              <a:rPr lang="en-US" dirty="0">
                <a:latin typeface="Comic Sans MS" panose="030F0702030302020204" pitchFamily="66" charset="0"/>
              </a:rPr>
              <a:t>  There’s other fun Family Activities also.  Like the crossword for you ladies in the back row, who always </a:t>
            </a:r>
            <a:br>
              <a:rPr lang="en-US" dirty="0">
                <a:latin typeface="Comic Sans MS" panose="030F0702030302020204" pitchFamily="66" charset="0"/>
              </a:rPr>
            </a:br>
            <a:r>
              <a:rPr lang="en-US" dirty="0">
                <a:latin typeface="Comic Sans MS" panose="030F0702030302020204" pitchFamily="66" charset="0"/>
              </a:rPr>
              <a:t>ask about it. </a:t>
            </a:r>
          </a:p>
        </p:txBody>
      </p:sp>
    </p:spTree>
    <p:extLst>
      <p:ext uri="{BB962C8B-B14F-4D97-AF65-F5344CB8AC3E}">
        <p14:creationId xmlns:p14="http://schemas.microsoft.com/office/powerpoint/2010/main" val="205680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93969"/>
          </a:xfrm>
        </p:spPr>
        <p:txBody>
          <a:bodyPr/>
          <a:lstStyle/>
          <a:p>
            <a:r>
              <a:rPr lang="en-US" dirty="0"/>
              <a:t>Why Do We Suffer</a:t>
            </a:r>
          </a:p>
        </p:txBody>
      </p:sp>
      <p:sp>
        <p:nvSpPr>
          <p:cNvPr id="3" name="Subtitle 2"/>
          <p:cNvSpPr>
            <a:spLocks noGrp="1"/>
          </p:cNvSpPr>
          <p:nvPr>
            <p:ph type="subTitle" idx="1"/>
          </p:nvPr>
        </p:nvSpPr>
        <p:spPr/>
        <p:txBody>
          <a:bodyPr/>
          <a:lstStyle/>
          <a:p>
            <a:r>
              <a:rPr lang="en-US" dirty="0"/>
              <a:t>October 29</a:t>
            </a:r>
          </a:p>
        </p:txBody>
      </p:sp>
    </p:spTree>
    <p:extLst>
      <p:ext uri="{BB962C8B-B14F-4D97-AF65-F5344CB8AC3E}">
        <p14:creationId xmlns:p14="http://schemas.microsoft.com/office/powerpoint/2010/main" val="266603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8D4788-25B5-2345-26FE-F7FF7902D539}"/>
              </a:ext>
            </a:extLst>
          </p:cNvPr>
          <p:cNvSpPr>
            <a:spLocks noGrp="1"/>
          </p:cNvSpPr>
          <p:nvPr>
            <p:ph type="title"/>
          </p:nvPr>
        </p:nvSpPr>
        <p:spPr/>
        <p:txBody>
          <a:bodyPr/>
          <a:lstStyle/>
          <a:p>
            <a:r>
              <a:rPr lang="en-US" dirty="0"/>
              <a:t>What about it …</a:t>
            </a:r>
          </a:p>
        </p:txBody>
      </p:sp>
      <p:sp>
        <p:nvSpPr>
          <p:cNvPr id="4" name="Content Placeholder 3">
            <a:extLst>
              <a:ext uri="{FF2B5EF4-FFF2-40B4-BE49-F238E27FC236}">
                <a16:creationId xmlns:a16="http://schemas.microsoft.com/office/drawing/2014/main" id="{9DDAC411-4DB9-9893-1F28-F1ED785A5D3E}"/>
              </a:ext>
            </a:extLst>
          </p:cNvPr>
          <p:cNvSpPr>
            <a:spLocks noGrp="1"/>
          </p:cNvSpPr>
          <p:nvPr>
            <p:ph idx="1"/>
          </p:nvPr>
        </p:nvSpPr>
        <p:spPr/>
        <p:txBody>
          <a:bodyPr>
            <a:normAutofit fontScale="92500" lnSpcReduction="10000"/>
          </a:bodyPr>
          <a:lstStyle/>
          <a:p>
            <a:r>
              <a:rPr lang="en-US" dirty="0"/>
              <a:t>What significant events in your life have helped to shape your view of life and your view of God? </a:t>
            </a:r>
          </a:p>
          <a:p>
            <a:endParaRPr lang="en-US" dirty="0"/>
          </a:p>
          <a:p>
            <a:r>
              <a:rPr lang="en-US" dirty="0">
                <a:solidFill>
                  <a:srgbClr val="C00000"/>
                </a:solidFill>
              </a:rPr>
              <a:t>Most everyone will list an illness or injury which caused suffering to themselves of someone close. </a:t>
            </a:r>
          </a:p>
          <a:p>
            <a:pPr lvl="1"/>
            <a:r>
              <a:rPr lang="en-US" dirty="0">
                <a:solidFill>
                  <a:srgbClr val="C00000"/>
                </a:solidFill>
              </a:rPr>
              <a:t>A song from the 1940’s,  </a:t>
            </a:r>
            <a:br>
              <a:rPr lang="en-US" dirty="0">
                <a:solidFill>
                  <a:srgbClr val="C00000"/>
                </a:solidFill>
              </a:rPr>
            </a:br>
            <a:r>
              <a:rPr lang="en-US" dirty="0">
                <a:solidFill>
                  <a:srgbClr val="C00000"/>
                </a:solidFill>
              </a:rPr>
              <a:t>“</a:t>
            </a:r>
            <a:r>
              <a:rPr lang="en-US" dirty="0">
                <a:solidFill>
                  <a:srgbClr val="C00000"/>
                </a:solidFill>
                <a:hlinkClick r:id="rId2"/>
              </a:rPr>
              <a:t>Into Each Life Some Rain Must Fall</a:t>
            </a:r>
            <a:r>
              <a:rPr lang="en-US" dirty="0">
                <a:solidFill>
                  <a:srgbClr val="C00000"/>
                </a:solidFill>
              </a:rPr>
              <a:t>” expresses this.</a:t>
            </a:r>
          </a:p>
          <a:p>
            <a:pPr lvl="1"/>
            <a:r>
              <a:rPr lang="en-US" dirty="0">
                <a:solidFill>
                  <a:srgbClr val="C00000"/>
                </a:solidFill>
              </a:rPr>
              <a:t>We may not know </a:t>
            </a:r>
            <a:r>
              <a:rPr lang="en-US" i="1" dirty="0">
                <a:solidFill>
                  <a:srgbClr val="C00000"/>
                </a:solidFill>
              </a:rPr>
              <a:t>why</a:t>
            </a:r>
            <a:r>
              <a:rPr lang="en-US" dirty="0">
                <a:solidFill>
                  <a:srgbClr val="C00000"/>
                </a:solidFill>
              </a:rPr>
              <a:t> we suffer, but God meets us in our suffering.</a:t>
            </a:r>
          </a:p>
          <a:p>
            <a:endParaRPr lang="en-US" dirty="0"/>
          </a:p>
        </p:txBody>
      </p:sp>
      <p:grpSp>
        <p:nvGrpSpPr>
          <p:cNvPr id="8" name="Group 7">
            <a:extLst>
              <a:ext uri="{FF2B5EF4-FFF2-40B4-BE49-F238E27FC236}">
                <a16:creationId xmlns:a16="http://schemas.microsoft.com/office/drawing/2014/main" id="{ED5C4598-C1A1-721B-A824-F35F533936D1}"/>
              </a:ext>
            </a:extLst>
          </p:cNvPr>
          <p:cNvGrpSpPr/>
          <p:nvPr/>
        </p:nvGrpSpPr>
        <p:grpSpPr>
          <a:xfrm>
            <a:off x="1912740" y="2881595"/>
            <a:ext cx="7847341" cy="3131343"/>
            <a:chOff x="2225257" y="3113088"/>
            <a:chExt cx="7847341" cy="3131343"/>
          </a:xfrm>
        </p:grpSpPr>
        <p:grpSp>
          <p:nvGrpSpPr>
            <p:cNvPr id="7" name="Group 6">
              <a:extLst>
                <a:ext uri="{FF2B5EF4-FFF2-40B4-BE49-F238E27FC236}">
                  <a16:creationId xmlns:a16="http://schemas.microsoft.com/office/drawing/2014/main" id="{7E20A274-DE48-4762-CF0D-6EC44136A970}"/>
                </a:ext>
              </a:extLst>
            </p:cNvPr>
            <p:cNvGrpSpPr/>
            <p:nvPr/>
          </p:nvGrpSpPr>
          <p:grpSpPr>
            <a:xfrm>
              <a:off x="5322241" y="3353583"/>
              <a:ext cx="2124302" cy="2582883"/>
              <a:chOff x="1683720" y="3230088"/>
              <a:chExt cx="2124302" cy="2582883"/>
            </a:xfrm>
          </p:grpSpPr>
          <p:pic>
            <p:nvPicPr>
              <p:cNvPr id="1026" name="Picture 2" descr="Tombstone clipart">
                <a:extLst>
                  <a:ext uri="{FF2B5EF4-FFF2-40B4-BE49-F238E27FC236}">
                    <a16:creationId xmlns:a16="http://schemas.microsoft.com/office/drawing/2014/main" id="{6EF7C8B4-CECB-465D-6AF3-E033899C25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720" y="3230088"/>
                <a:ext cx="2124302" cy="258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1223AEE-4D97-F48D-0F4D-697917D4D7D3}"/>
                  </a:ext>
                </a:extLst>
              </p:cNvPr>
              <p:cNvPicPr>
                <a:picLocks noChangeAspect="1"/>
              </p:cNvPicPr>
              <p:nvPr/>
            </p:nvPicPr>
            <p:blipFill>
              <a:blip r:embed="rId4"/>
              <a:stretch>
                <a:fillRect/>
              </a:stretch>
            </p:blipFill>
            <p:spPr>
              <a:xfrm>
                <a:off x="1803052" y="4293528"/>
                <a:ext cx="1885638" cy="583663"/>
              </a:xfrm>
              <a:prstGeom prst="rect">
                <a:avLst/>
              </a:prstGeom>
              <a:ln>
                <a:noFill/>
              </a:ln>
              <a:effectLst>
                <a:outerShdw blurRad="292100" dist="139700" dir="2700000" algn="tl" rotWithShape="0">
                  <a:srgbClr val="333333">
                    <a:alpha val="65000"/>
                  </a:srgbClr>
                </a:outerShdw>
              </a:effectLst>
            </p:spPr>
          </p:pic>
        </p:grpSp>
        <p:pic>
          <p:nvPicPr>
            <p:cNvPr id="1028" name="Picture 4" descr="Graduated student clipart">
              <a:extLst>
                <a:ext uri="{FF2B5EF4-FFF2-40B4-BE49-F238E27FC236}">
                  <a16:creationId xmlns:a16="http://schemas.microsoft.com/office/drawing/2014/main" id="{A830F27B-78C9-1934-F4D0-96B84BE722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9037" y="3113088"/>
              <a:ext cx="1003561" cy="306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oldier clipart">
              <a:extLst>
                <a:ext uri="{FF2B5EF4-FFF2-40B4-BE49-F238E27FC236}">
                  <a16:creationId xmlns:a16="http://schemas.microsoft.com/office/drawing/2014/main" id="{0D19C115-BA57-E71F-70F8-BF236F5269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5257" y="3180556"/>
              <a:ext cx="1474490" cy="306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28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7D67-B930-86D5-B80B-3791BE8EF5FA}"/>
              </a:ext>
            </a:extLst>
          </p:cNvPr>
          <p:cNvSpPr>
            <a:spLocks noGrp="1"/>
          </p:cNvSpPr>
          <p:nvPr>
            <p:ph type="title"/>
          </p:nvPr>
        </p:nvSpPr>
        <p:spPr/>
        <p:txBody>
          <a:bodyPr/>
          <a:lstStyle/>
          <a:p>
            <a:pPr algn="l"/>
            <a:r>
              <a:rPr lang="en-US" dirty="0"/>
              <a:t>Listen for Job’s complaint.</a:t>
            </a:r>
          </a:p>
        </p:txBody>
      </p:sp>
      <p:sp>
        <p:nvSpPr>
          <p:cNvPr id="3" name="Content Placeholder 2">
            <a:extLst>
              <a:ext uri="{FF2B5EF4-FFF2-40B4-BE49-F238E27FC236}">
                <a16:creationId xmlns:a16="http://schemas.microsoft.com/office/drawing/2014/main" id="{6D0277DF-1A62-4008-6DB2-150A095F4412}"/>
              </a:ext>
            </a:extLst>
          </p:cNvPr>
          <p:cNvSpPr>
            <a:spLocks noGrp="1"/>
          </p:cNvSpPr>
          <p:nvPr>
            <p:ph idx="1"/>
          </p:nvPr>
        </p:nvSpPr>
        <p:spPr>
          <a:xfrm>
            <a:off x="1794075" y="1837200"/>
            <a:ext cx="8807370" cy="4351338"/>
          </a:xfrm>
        </p:spPr>
        <p:txBody>
          <a:bodyPr/>
          <a:lstStyle/>
          <a:p>
            <a:pPr marL="0" indent="0" algn="ctr">
              <a:buNone/>
            </a:pPr>
            <a:r>
              <a:rPr lang="en-US" dirty="0"/>
              <a:t>Job 30:26-31 (NIV)   Yet when I hoped for good, evil came; when I looked for light, then came darkness. 27  The churning inside me never stops; days of suffering confront me. 28  I go about blackened, but not by the sun; I stand </a:t>
            </a:r>
          </a:p>
        </p:txBody>
      </p:sp>
    </p:spTree>
    <p:extLst>
      <p:ext uri="{BB962C8B-B14F-4D97-AF65-F5344CB8AC3E}">
        <p14:creationId xmlns:p14="http://schemas.microsoft.com/office/powerpoint/2010/main" val="2445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7D67-B930-86D5-B80B-3791BE8EF5FA}"/>
              </a:ext>
            </a:extLst>
          </p:cNvPr>
          <p:cNvSpPr>
            <a:spLocks noGrp="1"/>
          </p:cNvSpPr>
          <p:nvPr>
            <p:ph type="title"/>
          </p:nvPr>
        </p:nvSpPr>
        <p:spPr/>
        <p:txBody>
          <a:bodyPr/>
          <a:lstStyle/>
          <a:p>
            <a:pPr algn="l"/>
            <a:r>
              <a:rPr lang="en-US" dirty="0"/>
              <a:t>Listen for Job’s complaint.</a:t>
            </a:r>
          </a:p>
        </p:txBody>
      </p:sp>
      <p:sp>
        <p:nvSpPr>
          <p:cNvPr id="3" name="Content Placeholder 2">
            <a:extLst>
              <a:ext uri="{FF2B5EF4-FFF2-40B4-BE49-F238E27FC236}">
                <a16:creationId xmlns:a16="http://schemas.microsoft.com/office/drawing/2014/main" id="{6D0277DF-1A62-4008-6DB2-150A095F4412}"/>
              </a:ext>
            </a:extLst>
          </p:cNvPr>
          <p:cNvSpPr>
            <a:spLocks noGrp="1"/>
          </p:cNvSpPr>
          <p:nvPr>
            <p:ph idx="1"/>
          </p:nvPr>
        </p:nvSpPr>
        <p:spPr>
          <a:xfrm>
            <a:off x="1794075" y="1837200"/>
            <a:ext cx="8807370" cy="4351338"/>
          </a:xfrm>
        </p:spPr>
        <p:txBody>
          <a:bodyPr/>
          <a:lstStyle/>
          <a:p>
            <a:pPr marL="0" indent="0" algn="ctr">
              <a:buNone/>
            </a:pPr>
            <a:r>
              <a:rPr lang="en-US" dirty="0"/>
              <a:t>up in the assembly and cry for help. 29  I have become a brother of jackals, a companion of owls. 30  My skin grows black and peels; my body burns with fever. 31  My harp is tuned to mourning, and my flute to the sound of wailing.</a:t>
            </a:r>
          </a:p>
        </p:txBody>
      </p:sp>
      <p:pic>
        <p:nvPicPr>
          <p:cNvPr id="5" name="Picture 4">
            <a:extLst>
              <a:ext uri="{FF2B5EF4-FFF2-40B4-BE49-F238E27FC236}">
                <a16:creationId xmlns:a16="http://schemas.microsoft.com/office/drawing/2014/main" id="{C6919A5B-B31F-86D0-A386-9F270DF87082}"/>
              </a:ext>
            </a:extLst>
          </p:cNvPr>
          <p:cNvPicPr>
            <a:picLocks noChangeAspect="1"/>
          </p:cNvPicPr>
          <p:nvPr/>
        </p:nvPicPr>
        <p:blipFill>
          <a:blip r:embed="rId2"/>
          <a:stretch>
            <a:fillRect/>
          </a:stretch>
        </p:blipFill>
        <p:spPr>
          <a:xfrm>
            <a:off x="5202522" y="5409072"/>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459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919A-5B80-A2FD-B7CE-F644433E5784}"/>
              </a:ext>
            </a:extLst>
          </p:cNvPr>
          <p:cNvSpPr>
            <a:spLocks noGrp="1"/>
          </p:cNvSpPr>
          <p:nvPr>
            <p:ph type="title"/>
          </p:nvPr>
        </p:nvSpPr>
        <p:spPr/>
        <p:txBody>
          <a:bodyPr/>
          <a:lstStyle/>
          <a:p>
            <a:r>
              <a:rPr lang="en-US" dirty="0"/>
              <a:t>We All Experience Suffering</a:t>
            </a:r>
          </a:p>
        </p:txBody>
      </p:sp>
      <p:sp>
        <p:nvSpPr>
          <p:cNvPr id="3" name="Content Placeholder 2">
            <a:extLst>
              <a:ext uri="{FF2B5EF4-FFF2-40B4-BE49-F238E27FC236}">
                <a16:creationId xmlns:a16="http://schemas.microsoft.com/office/drawing/2014/main" id="{EF56BCA0-AED6-4043-E8B0-DF4B18959416}"/>
              </a:ext>
            </a:extLst>
          </p:cNvPr>
          <p:cNvSpPr>
            <a:spLocks noGrp="1"/>
          </p:cNvSpPr>
          <p:nvPr>
            <p:ph idx="1"/>
          </p:nvPr>
        </p:nvSpPr>
        <p:spPr/>
        <p:txBody>
          <a:bodyPr/>
          <a:lstStyle/>
          <a:p>
            <a:r>
              <a:rPr lang="en-US" dirty="0"/>
              <a:t>Before his suffering, where do you suppose Job got his sense of security?</a:t>
            </a:r>
          </a:p>
          <a:p>
            <a:r>
              <a:rPr lang="en-US" dirty="0"/>
              <a:t>What are words and phrases that describe physical suffering?</a:t>
            </a:r>
          </a:p>
          <a:p>
            <a:r>
              <a:rPr lang="en-US" dirty="0"/>
              <a:t>Which words or phrases may be describing emotional and spiritual suffering?</a:t>
            </a:r>
          </a:p>
        </p:txBody>
      </p:sp>
    </p:spTree>
    <p:extLst>
      <p:ext uri="{BB962C8B-B14F-4D97-AF65-F5344CB8AC3E}">
        <p14:creationId xmlns:p14="http://schemas.microsoft.com/office/powerpoint/2010/main" val="1147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F2A-4484-8CFA-C798-4ED0A9B44D1B}"/>
              </a:ext>
            </a:extLst>
          </p:cNvPr>
          <p:cNvSpPr>
            <a:spLocks noGrp="1"/>
          </p:cNvSpPr>
          <p:nvPr>
            <p:ph type="title"/>
          </p:nvPr>
        </p:nvSpPr>
        <p:spPr/>
        <p:txBody>
          <a:bodyPr/>
          <a:lstStyle/>
          <a:p>
            <a:r>
              <a:rPr lang="en-US" dirty="0"/>
              <a:t>We All Experience Suffering</a:t>
            </a:r>
          </a:p>
        </p:txBody>
      </p:sp>
      <p:sp>
        <p:nvSpPr>
          <p:cNvPr id="3" name="Content Placeholder 2">
            <a:extLst>
              <a:ext uri="{FF2B5EF4-FFF2-40B4-BE49-F238E27FC236}">
                <a16:creationId xmlns:a16="http://schemas.microsoft.com/office/drawing/2014/main" id="{2601EEE9-9B9D-CC53-ABC0-512CD77021B2}"/>
              </a:ext>
            </a:extLst>
          </p:cNvPr>
          <p:cNvSpPr>
            <a:spLocks noGrp="1"/>
          </p:cNvSpPr>
          <p:nvPr>
            <p:ph idx="1"/>
          </p:nvPr>
        </p:nvSpPr>
        <p:spPr/>
        <p:txBody>
          <a:bodyPr/>
          <a:lstStyle/>
          <a:p>
            <a:r>
              <a:rPr lang="en-US" dirty="0"/>
              <a:t>What are some ways people try to cope with suffering?</a:t>
            </a:r>
          </a:p>
          <a:p>
            <a:r>
              <a:rPr lang="en-US" dirty="0"/>
              <a:t>How did Job let his circumstances shape his perception of his life?</a:t>
            </a:r>
          </a:p>
          <a:p>
            <a:endParaRPr lang="en-US" dirty="0"/>
          </a:p>
        </p:txBody>
      </p:sp>
    </p:spTree>
    <p:extLst>
      <p:ext uri="{BB962C8B-B14F-4D97-AF65-F5344CB8AC3E}">
        <p14:creationId xmlns:p14="http://schemas.microsoft.com/office/powerpoint/2010/main" val="35251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BCE0-61B7-22B4-007D-1EF8ABCDDF5C}"/>
              </a:ext>
            </a:extLst>
          </p:cNvPr>
          <p:cNvSpPr>
            <a:spLocks noGrp="1"/>
          </p:cNvSpPr>
          <p:nvPr>
            <p:ph type="title"/>
          </p:nvPr>
        </p:nvSpPr>
        <p:spPr/>
        <p:txBody>
          <a:bodyPr/>
          <a:lstStyle/>
          <a:p>
            <a:r>
              <a:rPr lang="en-US" dirty="0"/>
              <a:t>We All Experience Suffering</a:t>
            </a:r>
          </a:p>
        </p:txBody>
      </p:sp>
      <p:sp>
        <p:nvSpPr>
          <p:cNvPr id="3" name="Content Placeholder 2">
            <a:extLst>
              <a:ext uri="{FF2B5EF4-FFF2-40B4-BE49-F238E27FC236}">
                <a16:creationId xmlns:a16="http://schemas.microsoft.com/office/drawing/2014/main" id="{ED83C5D5-51EF-1FB1-791D-BA5619219BE1}"/>
              </a:ext>
            </a:extLst>
          </p:cNvPr>
          <p:cNvSpPr>
            <a:spLocks noGrp="1"/>
          </p:cNvSpPr>
          <p:nvPr>
            <p:ph idx="1"/>
          </p:nvPr>
        </p:nvSpPr>
        <p:spPr>
          <a:xfrm>
            <a:off x="838200" y="2083443"/>
            <a:ext cx="10515600" cy="4093520"/>
          </a:xfrm>
        </p:spPr>
        <p:txBody>
          <a:bodyPr/>
          <a:lstStyle/>
          <a:p>
            <a:r>
              <a:rPr lang="en-US" dirty="0">
                <a:solidFill>
                  <a:srgbClr val="C00000"/>
                </a:solidFill>
              </a:rPr>
              <a:t>Note that Job let his circumstances affect his relationship with God and his relationship with others.</a:t>
            </a:r>
          </a:p>
          <a:p>
            <a:pPr lvl="1"/>
            <a:r>
              <a:rPr lang="en-US" dirty="0">
                <a:solidFill>
                  <a:srgbClr val="C00000"/>
                </a:solidFill>
              </a:rPr>
              <a:t>Questioned God</a:t>
            </a:r>
          </a:p>
          <a:p>
            <a:pPr lvl="1"/>
            <a:r>
              <a:rPr lang="en-US" dirty="0">
                <a:solidFill>
                  <a:srgbClr val="C00000"/>
                </a:solidFill>
              </a:rPr>
              <a:t>Doubted that God had done him right</a:t>
            </a:r>
          </a:p>
          <a:p>
            <a:pPr lvl="1"/>
            <a:r>
              <a:rPr lang="en-US" dirty="0">
                <a:solidFill>
                  <a:srgbClr val="C00000"/>
                </a:solidFill>
              </a:rPr>
              <a:t>Wanted to confront God</a:t>
            </a:r>
          </a:p>
          <a:p>
            <a:endParaRPr lang="en-US" dirty="0"/>
          </a:p>
        </p:txBody>
      </p:sp>
    </p:spTree>
    <p:extLst>
      <p:ext uri="{BB962C8B-B14F-4D97-AF65-F5344CB8AC3E}">
        <p14:creationId xmlns:p14="http://schemas.microsoft.com/office/powerpoint/2010/main" val="65079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810F-693E-A25E-3153-152C8D0A3AA9}"/>
              </a:ext>
            </a:extLst>
          </p:cNvPr>
          <p:cNvSpPr>
            <a:spLocks noGrp="1"/>
          </p:cNvSpPr>
          <p:nvPr>
            <p:ph type="title"/>
          </p:nvPr>
        </p:nvSpPr>
        <p:spPr/>
        <p:txBody>
          <a:bodyPr/>
          <a:lstStyle/>
          <a:p>
            <a:r>
              <a:rPr lang="en-US" dirty="0"/>
              <a:t>We All Experience Suffering</a:t>
            </a:r>
          </a:p>
        </p:txBody>
      </p:sp>
      <p:sp>
        <p:nvSpPr>
          <p:cNvPr id="3" name="Content Placeholder 2">
            <a:extLst>
              <a:ext uri="{FF2B5EF4-FFF2-40B4-BE49-F238E27FC236}">
                <a16:creationId xmlns:a16="http://schemas.microsoft.com/office/drawing/2014/main" id="{E76548DD-9E11-F590-3362-9D42B9E990D0}"/>
              </a:ext>
            </a:extLst>
          </p:cNvPr>
          <p:cNvSpPr>
            <a:spLocks noGrp="1"/>
          </p:cNvSpPr>
          <p:nvPr>
            <p:ph idx="1"/>
          </p:nvPr>
        </p:nvSpPr>
        <p:spPr/>
        <p:txBody>
          <a:bodyPr>
            <a:normAutofit/>
          </a:bodyPr>
          <a:lstStyle/>
          <a:p>
            <a:r>
              <a:rPr lang="en-US" dirty="0"/>
              <a:t>Why do you think Job found his personal suffering so confusing and unfair?</a:t>
            </a:r>
          </a:p>
          <a:p>
            <a:r>
              <a:rPr lang="en-US" dirty="0">
                <a:solidFill>
                  <a:srgbClr val="C00000"/>
                </a:solidFill>
              </a:rPr>
              <a:t>Giving voice to our suffering-making a groaning lament-is sometimes good for us.</a:t>
            </a:r>
          </a:p>
          <a:p>
            <a:pPr lvl="1"/>
            <a:r>
              <a:rPr lang="en-US" dirty="0">
                <a:solidFill>
                  <a:srgbClr val="C00000"/>
                </a:solidFill>
              </a:rPr>
              <a:t>It acknowledges our pain  </a:t>
            </a:r>
          </a:p>
          <a:p>
            <a:pPr lvl="1"/>
            <a:r>
              <a:rPr lang="en-US" dirty="0">
                <a:solidFill>
                  <a:srgbClr val="C00000"/>
                </a:solidFill>
              </a:rPr>
              <a:t>Helps us to remember that suffering is common to all humans, </a:t>
            </a:r>
          </a:p>
          <a:p>
            <a:pPr lvl="1"/>
            <a:r>
              <a:rPr lang="en-US" dirty="0">
                <a:solidFill>
                  <a:srgbClr val="C00000"/>
                </a:solidFill>
              </a:rPr>
              <a:t>It doesn't last forever</a:t>
            </a:r>
          </a:p>
          <a:p>
            <a:endParaRPr lang="en-US" dirty="0"/>
          </a:p>
        </p:txBody>
      </p:sp>
    </p:spTree>
    <p:extLst>
      <p:ext uri="{BB962C8B-B14F-4D97-AF65-F5344CB8AC3E}">
        <p14:creationId xmlns:p14="http://schemas.microsoft.com/office/powerpoint/2010/main" val="28440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195</TotalTime>
  <Words>872</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Why Do We Suffer</vt:lpstr>
      <vt:lpstr>Video Introduction</vt:lpstr>
      <vt:lpstr>What about it …</vt:lpstr>
      <vt:lpstr>Listen for Job’s complaint.</vt:lpstr>
      <vt:lpstr>Listen for Job’s complaint.</vt:lpstr>
      <vt:lpstr>We All Experience Suffering</vt:lpstr>
      <vt:lpstr>We All Experience Suffering</vt:lpstr>
      <vt:lpstr>We All Experience Suffering</vt:lpstr>
      <vt:lpstr>We All Experience Suffering</vt:lpstr>
      <vt:lpstr>Listen for how Job responds to God.</vt:lpstr>
      <vt:lpstr>Trust that God Is Sovereign</vt:lpstr>
      <vt:lpstr>Trust that God Is Sovereign</vt:lpstr>
      <vt:lpstr>Trust that God Is Sovereign</vt:lpstr>
      <vt:lpstr>Listen for evidence of Job’s humility.</vt:lpstr>
      <vt:lpstr>Experience the Presence of God</vt:lpstr>
      <vt:lpstr>Experience the Presence of God</vt:lpstr>
      <vt:lpstr>Application</vt:lpstr>
      <vt:lpstr>Application</vt:lpstr>
      <vt:lpstr>Application</vt:lpstr>
      <vt:lpstr>Family Activities</vt:lpstr>
      <vt:lpstr>Why Do We Suffer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Suffer</dc:title>
  <dc:creator>Armstrong, Stephen (General Math and Science)</dc:creator>
  <cp:lastModifiedBy>Armstrong, Stephen (General Math and Science)</cp:lastModifiedBy>
  <cp:revision>2</cp:revision>
  <dcterms:created xsi:type="dcterms:W3CDTF">2023-10-12T19:23:23Z</dcterms:created>
  <dcterms:modified xsi:type="dcterms:W3CDTF">2023-10-12T22:39:06Z</dcterms:modified>
</cp:coreProperties>
</file>