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7" d="100"/>
          <a:sy n="77" d="100"/>
        </p:scale>
        <p:origin x="12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12/26/2019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12/26/2019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12/26/2019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12/26/2019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12/26/2019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12/26/2019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0" b="-10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12/26/2019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atch.liberty.edu/media/t/0_1vj0hl4z"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s://tinyurl.com/tjffz2k" TargetMode="External"/><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Why Does Suffering Exist?</a:t>
            </a:r>
          </a:p>
        </p:txBody>
      </p:sp>
      <p:sp>
        <p:nvSpPr>
          <p:cNvPr id="3" name="Subtitle 2"/>
          <p:cNvSpPr>
            <a:spLocks noGrp="1"/>
          </p:cNvSpPr>
          <p:nvPr>
            <p:ph type="subTitle" idx="1"/>
          </p:nvPr>
        </p:nvSpPr>
        <p:spPr>
          <a:xfrm>
            <a:off x="1524000" y="3847170"/>
            <a:ext cx="9144000" cy="1410629"/>
          </a:xfrm>
        </p:spPr>
        <p:txBody>
          <a:bodyPr/>
          <a:lstStyle/>
          <a:p>
            <a:r>
              <a:rPr lang="en-US" dirty="0"/>
              <a:t>January 12</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D3762-CCF4-4292-B066-7CC3DE16F139}"/>
              </a:ext>
            </a:extLst>
          </p:cNvPr>
          <p:cNvSpPr>
            <a:spLocks noGrp="1"/>
          </p:cNvSpPr>
          <p:nvPr>
            <p:ph type="title"/>
          </p:nvPr>
        </p:nvSpPr>
        <p:spPr/>
        <p:txBody>
          <a:bodyPr/>
          <a:lstStyle/>
          <a:p>
            <a:r>
              <a:rPr lang="en-US" dirty="0"/>
              <a:t>All Creation Suffers</a:t>
            </a:r>
          </a:p>
        </p:txBody>
      </p:sp>
      <p:sp>
        <p:nvSpPr>
          <p:cNvPr id="3" name="Content Placeholder 2">
            <a:extLst>
              <a:ext uri="{FF2B5EF4-FFF2-40B4-BE49-F238E27FC236}">
                <a16:creationId xmlns:a16="http://schemas.microsoft.com/office/drawing/2014/main" id="{3E9C02FB-FE30-47DE-98F7-249DB8DA368B}"/>
              </a:ext>
            </a:extLst>
          </p:cNvPr>
          <p:cNvSpPr>
            <a:spLocks noGrp="1"/>
          </p:cNvSpPr>
          <p:nvPr>
            <p:ph idx="1"/>
          </p:nvPr>
        </p:nvSpPr>
        <p:spPr/>
        <p:txBody>
          <a:bodyPr/>
          <a:lstStyle/>
          <a:p>
            <a:r>
              <a:rPr lang="en-US" dirty="0"/>
              <a:t>How did Paul describe the difference between his present and his future? </a:t>
            </a:r>
          </a:p>
          <a:p>
            <a:r>
              <a:rPr lang="en-US" dirty="0"/>
              <a:t>How does this contrast help us endure the sufferings we experience?</a:t>
            </a:r>
          </a:p>
          <a:p>
            <a:r>
              <a:rPr lang="en-US" dirty="0"/>
              <a:t>How would you describe the contrast between original creation and our current state?</a:t>
            </a:r>
          </a:p>
          <a:p>
            <a:endParaRPr lang="en-US" dirty="0"/>
          </a:p>
        </p:txBody>
      </p:sp>
      <p:graphicFrame>
        <p:nvGraphicFramePr>
          <p:cNvPr id="4" name="Table 4">
            <a:extLst>
              <a:ext uri="{FF2B5EF4-FFF2-40B4-BE49-F238E27FC236}">
                <a16:creationId xmlns:a16="http://schemas.microsoft.com/office/drawing/2014/main" id="{3ADDC863-7B16-4C20-ABB0-6857FFF6E0A0}"/>
              </a:ext>
            </a:extLst>
          </p:cNvPr>
          <p:cNvGraphicFramePr>
            <a:graphicFrameLocks noGrp="1"/>
          </p:cNvGraphicFramePr>
          <p:nvPr>
            <p:extLst>
              <p:ext uri="{D42A27DB-BD31-4B8C-83A1-F6EECF244321}">
                <p14:modId xmlns:p14="http://schemas.microsoft.com/office/powerpoint/2010/main" val="4273916536"/>
              </p:ext>
            </p:extLst>
          </p:nvPr>
        </p:nvGraphicFramePr>
        <p:xfrm>
          <a:off x="1205282" y="1884586"/>
          <a:ext cx="9880252" cy="2011680"/>
        </p:xfrm>
        <a:graphic>
          <a:graphicData uri="http://schemas.openxmlformats.org/drawingml/2006/table">
            <a:tbl>
              <a:tblPr firstRow="1" bandRow="1">
                <a:tableStyleId>{5C22544A-7EE6-4342-B048-85BDC9FD1C3A}</a:tableStyleId>
              </a:tblPr>
              <a:tblGrid>
                <a:gridCol w="4940126">
                  <a:extLst>
                    <a:ext uri="{9D8B030D-6E8A-4147-A177-3AD203B41FA5}">
                      <a16:colId xmlns:a16="http://schemas.microsoft.com/office/drawing/2014/main" val="2523737510"/>
                    </a:ext>
                  </a:extLst>
                </a:gridCol>
                <a:gridCol w="4940126">
                  <a:extLst>
                    <a:ext uri="{9D8B030D-6E8A-4147-A177-3AD203B41FA5}">
                      <a16:colId xmlns:a16="http://schemas.microsoft.com/office/drawing/2014/main" val="4159891841"/>
                    </a:ext>
                  </a:extLst>
                </a:gridCol>
              </a:tblGrid>
              <a:tr h="370840">
                <a:tc>
                  <a:txBody>
                    <a:bodyPr/>
                    <a:lstStyle/>
                    <a:p>
                      <a:pPr algn="ctr"/>
                      <a:r>
                        <a:rPr lang="en-US" sz="2400" dirty="0"/>
                        <a:t>Original Creation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Current State</a:t>
                      </a:r>
                      <a:br>
                        <a:rPr lang="en-US" sz="2400" dirty="0"/>
                      </a:br>
                      <a:r>
                        <a:rPr lang="en-US" sz="2400" dirty="0"/>
                        <a:t>of Natural Environment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6573355"/>
                  </a:ext>
                </a:extLst>
              </a:tr>
              <a:tr h="370840">
                <a:tc>
                  <a:txBody>
                    <a:bodyPr/>
                    <a:lstStyle/>
                    <a:p>
                      <a:endParaRPr lang="en-US" sz="2400" dirty="0"/>
                    </a:p>
                    <a:p>
                      <a:endParaRPr lang="en-US" sz="2400" dirty="0"/>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136187"/>
                  </a:ext>
                </a:extLst>
              </a:tr>
            </a:tbl>
          </a:graphicData>
        </a:graphic>
      </p:graphicFrame>
    </p:spTree>
    <p:extLst>
      <p:ext uri="{BB962C8B-B14F-4D97-AF65-F5344CB8AC3E}">
        <p14:creationId xmlns:p14="http://schemas.microsoft.com/office/powerpoint/2010/main" val="6579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7BD25-F0C3-44F7-966D-C6A9FD9021DF}"/>
              </a:ext>
            </a:extLst>
          </p:cNvPr>
          <p:cNvSpPr>
            <a:spLocks noGrp="1"/>
          </p:cNvSpPr>
          <p:nvPr>
            <p:ph type="title"/>
          </p:nvPr>
        </p:nvSpPr>
        <p:spPr/>
        <p:txBody>
          <a:bodyPr/>
          <a:lstStyle/>
          <a:p>
            <a:r>
              <a:rPr lang="en-US" dirty="0"/>
              <a:t>All Creation Suffers</a:t>
            </a:r>
          </a:p>
        </p:txBody>
      </p:sp>
      <p:sp>
        <p:nvSpPr>
          <p:cNvPr id="3" name="Content Placeholder 2">
            <a:extLst>
              <a:ext uri="{FF2B5EF4-FFF2-40B4-BE49-F238E27FC236}">
                <a16:creationId xmlns:a16="http://schemas.microsoft.com/office/drawing/2014/main" id="{4B13FBC4-969D-447A-9E8F-8E9417EAC867}"/>
              </a:ext>
            </a:extLst>
          </p:cNvPr>
          <p:cNvSpPr>
            <a:spLocks noGrp="1"/>
          </p:cNvSpPr>
          <p:nvPr>
            <p:ph idx="1"/>
          </p:nvPr>
        </p:nvSpPr>
        <p:spPr/>
        <p:txBody>
          <a:bodyPr/>
          <a:lstStyle/>
          <a:p>
            <a:r>
              <a:rPr lang="en-US" dirty="0"/>
              <a:t>What does the passage say about the future of God’s creation?</a:t>
            </a:r>
          </a:p>
          <a:p>
            <a:r>
              <a:rPr lang="en-US" dirty="0"/>
              <a:t>Why does it help to know that suffering will end?</a:t>
            </a:r>
          </a:p>
          <a:p>
            <a:r>
              <a:rPr lang="en-US" dirty="0"/>
              <a:t>We all experience some futility and some bondage of corruption this side of  heaven.  How do we keep serving God in the midst of it?</a:t>
            </a:r>
          </a:p>
          <a:p>
            <a:endParaRPr lang="en-US" dirty="0"/>
          </a:p>
        </p:txBody>
      </p:sp>
    </p:spTree>
    <p:extLst>
      <p:ext uri="{BB962C8B-B14F-4D97-AF65-F5344CB8AC3E}">
        <p14:creationId xmlns:p14="http://schemas.microsoft.com/office/powerpoint/2010/main" val="21257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01E77-7EBC-428D-A4C0-F300B61AFD51}"/>
              </a:ext>
            </a:extLst>
          </p:cNvPr>
          <p:cNvSpPr>
            <a:spLocks noGrp="1"/>
          </p:cNvSpPr>
          <p:nvPr>
            <p:ph type="title"/>
          </p:nvPr>
        </p:nvSpPr>
        <p:spPr/>
        <p:txBody>
          <a:bodyPr/>
          <a:lstStyle/>
          <a:p>
            <a:pPr algn="l"/>
            <a:r>
              <a:rPr lang="en-US" dirty="0"/>
              <a:t>Listen for how we are rescued from suffering.</a:t>
            </a:r>
          </a:p>
        </p:txBody>
      </p:sp>
      <p:sp>
        <p:nvSpPr>
          <p:cNvPr id="3" name="Content Placeholder 2">
            <a:extLst>
              <a:ext uri="{FF2B5EF4-FFF2-40B4-BE49-F238E27FC236}">
                <a16:creationId xmlns:a16="http://schemas.microsoft.com/office/drawing/2014/main" id="{D5D6B968-42F0-4CB2-A617-98914D4A2F86}"/>
              </a:ext>
            </a:extLst>
          </p:cNvPr>
          <p:cNvSpPr>
            <a:spLocks noGrp="1"/>
          </p:cNvSpPr>
          <p:nvPr>
            <p:ph idx="1"/>
          </p:nvPr>
        </p:nvSpPr>
        <p:spPr>
          <a:xfrm>
            <a:off x="1565753" y="2038567"/>
            <a:ext cx="9124167" cy="4351338"/>
          </a:xfrm>
        </p:spPr>
        <p:txBody>
          <a:bodyPr/>
          <a:lstStyle/>
          <a:p>
            <a:pPr marL="0" indent="0" algn="ctr">
              <a:buNone/>
            </a:pPr>
            <a:r>
              <a:rPr lang="en-US" dirty="0"/>
              <a:t>Romans 8:23-25 (NIV)  Not only so, but we ourselves, who have the firstfruits of the Spirit, groan inwardly as we wait eagerly for our adoption as sons, the redemption of our bodies. 24  For in this hope</a:t>
            </a:r>
          </a:p>
        </p:txBody>
      </p:sp>
    </p:spTree>
    <p:extLst>
      <p:ext uri="{BB962C8B-B14F-4D97-AF65-F5344CB8AC3E}">
        <p14:creationId xmlns:p14="http://schemas.microsoft.com/office/powerpoint/2010/main" val="72991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01E77-7EBC-428D-A4C0-F300B61AFD51}"/>
              </a:ext>
            </a:extLst>
          </p:cNvPr>
          <p:cNvSpPr>
            <a:spLocks noGrp="1"/>
          </p:cNvSpPr>
          <p:nvPr>
            <p:ph type="title"/>
          </p:nvPr>
        </p:nvSpPr>
        <p:spPr/>
        <p:txBody>
          <a:bodyPr/>
          <a:lstStyle/>
          <a:p>
            <a:pPr algn="l"/>
            <a:r>
              <a:rPr lang="en-US" dirty="0"/>
              <a:t>Listen for how we are rescued from suffering.</a:t>
            </a:r>
          </a:p>
        </p:txBody>
      </p:sp>
      <p:sp>
        <p:nvSpPr>
          <p:cNvPr id="3" name="Content Placeholder 2">
            <a:extLst>
              <a:ext uri="{FF2B5EF4-FFF2-40B4-BE49-F238E27FC236}">
                <a16:creationId xmlns:a16="http://schemas.microsoft.com/office/drawing/2014/main" id="{D5D6B968-42F0-4CB2-A617-98914D4A2F86}"/>
              </a:ext>
            </a:extLst>
          </p:cNvPr>
          <p:cNvSpPr>
            <a:spLocks noGrp="1"/>
          </p:cNvSpPr>
          <p:nvPr>
            <p:ph idx="1"/>
          </p:nvPr>
        </p:nvSpPr>
        <p:spPr>
          <a:xfrm>
            <a:off x="1565753" y="2038567"/>
            <a:ext cx="9124167" cy="4351338"/>
          </a:xfrm>
        </p:spPr>
        <p:txBody>
          <a:bodyPr/>
          <a:lstStyle/>
          <a:p>
            <a:pPr marL="0" indent="0" algn="ctr">
              <a:buNone/>
            </a:pPr>
            <a:r>
              <a:rPr lang="en-US" dirty="0"/>
              <a:t>we were saved. But hope that is seen is no hope at all. Who hopes for what he already has? 25  But if we hope for what we do not yet have, we wait for it patiently.</a:t>
            </a:r>
          </a:p>
        </p:txBody>
      </p:sp>
      <p:pic>
        <p:nvPicPr>
          <p:cNvPr id="4" name="Picture 3">
            <a:extLst>
              <a:ext uri="{FF2B5EF4-FFF2-40B4-BE49-F238E27FC236}">
                <a16:creationId xmlns:a16="http://schemas.microsoft.com/office/drawing/2014/main" id="{DACBFEF3-94B7-4A0A-91D7-95AA4E616F95}"/>
              </a:ext>
            </a:extLst>
          </p:cNvPr>
          <p:cNvPicPr>
            <a:picLocks noChangeAspect="1"/>
          </p:cNvPicPr>
          <p:nvPr/>
        </p:nvPicPr>
        <p:blipFill>
          <a:blip r:embed="rId2"/>
          <a:stretch>
            <a:fillRect/>
          </a:stretch>
        </p:blipFill>
        <p:spPr>
          <a:xfrm>
            <a:off x="5041859" y="4758209"/>
            <a:ext cx="2133333" cy="35240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71185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79D0E-8C04-4A75-98C8-20930D5AA3DE}"/>
              </a:ext>
            </a:extLst>
          </p:cNvPr>
          <p:cNvSpPr>
            <a:spLocks noGrp="1"/>
          </p:cNvSpPr>
          <p:nvPr>
            <p:ph type="title"/>
          </p:nvPr>
        </p:nvSpPr>
        <p:spPr/>
        <p:txBody>
          <a:bodyPr/>
          <a:lstStyle/>
          <a:p>
            <a:r>
              <a:rPr lang="en-US" dirty="0"/>
              <a:t>Full Redemption from Suffering</a:t>
            </a:r>
          </a:p>
        </p:txBody>
      </p:sp>
      <p:sp>
        <p:nvSpPr>
          <p:cNvPr id="3" name="Content Placeholder 2">
            <a:extLst>
              <a:ext uri="{FF2B5EF4-FFF2-40B4-BE49-F238E27FC236}">
                <a16:creationId xmlns:a16="http://schemas.microsoft.com/office/drawing/2014/main" id="{0C9A70D0-92B6-41F2-9FD7-4E011EAE01B7}"/>
              </a:ext>
            </a:extLst>
          </p:cNvPr>
          <p:cNvSpPr>
            <a:spLocks noGrp="1"/>
          </p:cNvSpPr>
          <p:nvPr>
            <p:ph idx="1"/>
          </p:nvPr>
        </p:nvSpPr>
        <p:spPr/>
        <p:txBody>
          <a:bodyPr/>
          <a:lstStyle/>
          <a:p>
            <a:r>
              <a:rPr lang="en-US" dirty="0"/>
              <a:t>What do believers have in common with all creation? </a:t>
            </a:r>
          </a:p>
          <a:p>
            <a:r>
              <a:rPr lang="en-US" dirty="0"/>
              <a:t>Paul talks about the “redemption” of our bodies.  What are some synonyms of “redemption”?</a:t>
            </a:r>
          </a:p>
          <a:p>
            <a:r>
              <a:rPr lang="en-US" dirty="0"/>
              <a:t>What does it mean to live in hope? What are some ways the Holy Spirit helps you experience deliverance and redemption from suffering and look forward with hope?</a:t>
            </a:r>
          </a:p>
          <a:p>
            <a:endParaRPr lang="en-US" dirty="0"/>
          </a:p>
        </p:txBody>
      </p:sp>
    </p:spTree>
    <p:extLst>
      <p:ext uri="{BB962C8B-B14F-4D97-AF65-F5344CB8AC3E}">
        <p14:creationId xmlns:p14="http://schemas.microsoft.com/office/powerpoint/2010/main" val="125491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31265-151D-4B3D-9F00-A77E0DC6D566}"/>
              </a:ext>
            </a:extLst>
          </p:cNvPr>
          <p:cNvSpPr>
            <a:spLocks noGrp="1"/>
          </p:cNvSpPr>
          <p:nvPr>
            <p:ph type="title"/>
          </p:nvPr>
        </p:nvSpPr>
        <p:spPr/>
        <p:txBody>
          <a:bodyPr/>
          <a:lstStyle/>
          <a:p>
            <a:r>
              <a:rPr lang="en-US" dirty="0"/>
              <a:t>Full Redemption from Suffering</a:t>
            </a:r>
          </a:p>
        </p:txBody>
      </p:sp>
      <p:sp>
        <p:nvSpPr>
          <p:cNvPr id="3" name="Content Placeholder 2">
            <a:extLst>
              <a:ext uri="{FF2B5EF4-FFF2-40B4-BE49-F238E27FC236}">
                <a16:creationId xmlns:a16="http://schemas.microsoft.com/office/drawing/2014/main" id="{6ACFC4DE-D857-4EF1-9F16-069D9D7198BF}"/>
              </a:ext>
            </a:extLst>
          </p:cNvPr>
          <p:cNvSpPr>
            <a:spLocks noGrp="1"/>
          </p:cNvSpPr>
          <p:nvPr>
            <p:ph idx="1"/>
          </p:nvPr>
        </p:nvSpPr>
        <p:spPr/>
        <p:txBody>
          <a:bodyPr/>
          <a:lstStyle/>
          <a:p>
            <a:r>
              <a:rPr lang="en-US" dirty="0"/>
              <a:t>How does Paul’s description of hope differ from our culture’s use of the word?</a:t>
            </a:r>
          </a:p>
          <a:p>
            <a:r>
              <a:rPr lang="en-US" dirty="0"/>
              <a:t>What hope can we share with people around us?</a:t>
            </a:r>
          </a:p>
          <a:p>
            <a:endParaRPr lang="en-US" dirty="0"/>
          </a:p>
          <a:p>
            <a:endParaRPr lang="en-US" dirty="0"/>
          </a:p>
        </p:txBody>
      </p:sp>
      <p:graphicFrame>
        <p:nvGraphicFramePr>
          <p:cNvPr id="4" name="Table 4">
            <a:extLst>
              <a:ext uri="{FF2B5EF4-FFF2-40B4-BE49-F238E27FC236}">
                <a16:creationId xmlns:a16="http://schemas.microsoft.com/office/drawing/2014/main" id="{C6E7CB4F-2791-4C38-ADA5-F464D7E39E0C}"/>
              </a:ext>
            </a:extLst>
          </p:cNvPr>
          <p:cNvGraphicFramePr>
            <a:graphicFrameLocks noGrp="1"/>
          </p:cNvGraphicFramePr>
          <p:nvPr>
            <p:extLst>
              <p:ext uri="{D42A27DB-BD31-4B8C-83A1-F6EECF244321}">
                <p14:modId xmlns:p14="http://schemas.microsoft.com/office/powerpoint/2010/main" val="1823846215"/>
              </p:ext>
            </p:extLst>
          </p:nvPr>
        </p:nvGraphicFramePr>
        <p:xfrm>
          <a:off x="1155178" y="3137189"/>
          <a:ext cx="9880252" cy="1645920"/>
        </p:xfrm>
        <a:graphic>
          <a:graphicData uri="http://schemas.openxmlformats.org/drawingml/2006/table">
            <a:tbl>
              <a:tblPr firstRow="1" bandRow="1">
                <a:tableStyleId>{5C22544A-7EE6-4342-B048-85BDC9FD1C3A}</a:tableStyleId>
              </a:tblPr>
              <a:tblGrid>
                <a:gridCol w="4940126">
                  <a:extLst>
                    <a:ext uri="{9D8B030D-6E8A-4147-A177-3AD203B41FA5}">
                      <a16:colId xmlns:a16="http://schemas.microsoft.com/office/drawing/2014/main" val="2523737510"/>
                    </a:ext>
                  </a:extLst>
                </a:gridCol>
                <a:gridCol w="4940126">
                  <a:extLst>
                    <a:ext uri="{9D8B030D-6E8A-4147-A177-3AD203B41FA5}">
                      <a16:colId xmlns:a16="http://schemas.microsoft.com/office/drawing/2014/main" val="4159891841"/>
                    </a:ext>
                  </a:extLst>
                </a:gridCol>
              </a:tblGrid>
              <a:tr h="370840">
                <a:tc>
                  <a:txBody>
                    <a:bodyPr/>
                    <a:lstStyle/>
                    <a:p>
                      <a:pPr algn="ctr"/>
                      <a:r>
                        <a:rPr lang="en-US" sz="2400" dirty="0"/>
                        <a:t>“Hope” in Modern Culture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“Hope” as Used by Paul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6573355"/>
                  </a:ext>
                </a:extLst>
              </a:tr>
              <a:tr h="370840">
                <a:tc>
                  <a:txBody>
                    <a:bodyPr/>
                    <a:lstStyle/>
                    <a:p>
                      <a:endParaRPr lang="en-US" sz="2400" dirty="0"/>
                    </a:p>
                    <a:p>
                      <a:endParaRPr lang="en-US" sz="2400" dirty="0"/>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136187"/>
                  </a:ext>
                </a:extLst>
              </a:tr>
            </a:tbl>
          </a:graphicData>
        </a:graphic>
      </p:graphicFrame>
    </p:spTree>
    <p:extLst>
      <p:ext uri="{BB962C8B-B14F-4D97-AF65-F5344CB8AC3E}">
        <p14:creationId xmlns:p14="http://schemas.microsoft.com/office/powerpoint/2010/main" val="37025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43101-4960-4CDD-B223-D1E51D389FFB}"/>
              </a:ext>
            </a:extLst>
          </p:cNvPr>
          <p:cNvSpPr>
            <a:spLocks noGrp="1"/>
          </p:cNvSpPr>
          <p:nvPr>
            <p:ph type="title"/>
          </p:nvPr>
        </p:nvSpPr>
        <p:spPr/>
        <p:txBody>
          <a:bodyPr/>
          <a:lstStyle/>
          <a:p>
            <a:r>
              <a:rPr lang="en-US" dirty="0"/>
              <a:t>Application Video</a:t>
            </a:r>
          </a:p>
        </p:txBody>
      </p:sp>
      <p:pic>
        <p:nvPicPr>
          <p:cNvPr id="5" name="Content Placeholder 4" descr="A picture containing car, monitor, cake, table&#10;&#10;Description automatically generated">
            <a:hlinkClick r:id="rId2"/>
            <a:extLst>
              <a:ext uri="{FF2B5EF4-FFF2-40B4-BE49-F238E27FC236}">
                <a16:creationId xmlns:a16="http://schemas.microsoft.com/office/drawing/2014/main" id="{A0A7A4F8-3DC4-4EE0-B168-02CB9BAEA60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05205" y="1215025"/>
            <a:ext cx="7451894" cy="5375924"/>
          </a:xfrm>
        </p:spPr>
      </p:pic>
      <p:sp>
        <p:nvSpPr>
          <p:cNvPr id="6" name="TextBox 5">
            <a:extLst>
              <a:ext uri="{FF2B5EF4-FFF2-40B4-BE49-F238E27FC236}">
                <a16:creationId xmlns:a16="http://schemas.microsoft.com/office/drawing/2014/main" id="{4FBA33DA-1E1C-4FFB-B7A9-7D80033351A3}"/>
              </a:ext>
            </a:extLst>
          </p:cNvPr>
          <p:cNvSpPr txBox="1"/>
          <p:nvPr/>
        </p:nvSpPr>
        <p:spPr>
          <a:xfrm>
            <a:off x="3507288" y="5862181"/>
            <a:ext cx="5298509" cy="523220"/>
          </a:xfrm>
          <a:prstGeom prst="rect">
            <a:avLst/>
          </a:prstGeom>
          <a:noFill/>
        </p:spPr>
        <p:txBody>
          <a:bodyPr wrap="square" rtlCol="0">
            <a:spAutoFit/>
          </a:bodyPr>
          <a:lstStyle/>
          <a:p>
            <a:pPr algn="ctr"/>
            <a:r>
              <a:rPr lang="en-US" sz="2800" dirty="0">
                <a:hlinkClick r:id="rId2"/>
              </a:rPr>
              <a:t>View Video</a:t>
            </a:r>
            <a:endParaRPr lang="en-US" sz="2800" dirty="0"/>
          </a:p>
        </p:txBody>
      </p:sp>
    </p:spTree>
    <p:extLst>
      <p:ext uri="{BB962C8B-B14F-4D97-AF65-F5344CB8AC3E}">
        <p14:creationId xmlns:p14="http://schemas.microsoft.com/office/powerpoint/2010/main" val="1956760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9F5E-C089-4859-9948-E1F73C06E96F}"/>
              </a:ext>
            </a:extLst>
          </p:cNvPr>
          <p:cNvSpPr>
            <a:spLocks noGrp="1"/>
          </p:cNvSpPr>
          <p:nvPr>
            <p:ph type="title"/>
          </p:nvPr>
        </p:nvSpPr>
        <p:spPr/>
        <p:txBody>
          <a:bodyPr/>
          <a:lstStyle/>
          <a:p>
            <a:r>
              <a:rPr lang="en-US" dirty="0"/>
              <a:t>Application</a:t>
            </a:r>
          </a:p>
        </p:txBody>
      </p:sp>
      <p:sp>
        <p:nvSpPr>
          <p:cNvPr id="4" name="Content Placeholder 3">
            <a:extLst>
              <a:ext uri="{FF2B5EF4-FFF2-40B4-BE49-F238E27FC236}">
                <a16:creationId xmlns:a16="http://schemas.microsoft.com/office/drawing/2014/main" id="{E1E0CEA8-7D11-467E-B4FF-6DC0A7466B7A}"/>
              </a:ext>
            </a:extLst>
          </p:cNvPr>
          <p:cNvSpPr>
            <a:spLocks noGrp="1"/>
          </p:cNvSpPr>
          <p:nvPr>
            <p:ph idx="1"/>
          </p:nvPr>
        </p:nvSpPr>
        <p:spPr>
          <a:xfrm>
            <a:off x="838200" y="2177935"/>
            <a:ext cx="10515600" cy="3999028"/>
          </a:xfrm>
        </p:spPr>
        <p:txBody>
          <a:bodyPr/>
          <a:lstStyle/>
          <a:p>
            <a:r>
              <a:rPr lang="en-US" dirty="0"/>
              <a:t>Acknowledge your sin. </a:t>
            </a:r>
          </a:p>
          <a:p>
            <a:pPr lvl="1"/>
            <a:r>
              <a:rPr lang="en-US" dirty="0"/>
              <a:t>Admit to God that you are a sinner. </a:t>
            </a:r>
          </a:p>
          <a:p>
            <a:pPr lvl="1"/>
            <a:r>
              <a:rPr lang="en-US" dirty="0"/>
              <a:t>While you may live with the consequences of past sin, you can be forgiven and look forward to a future in Christ that will ultimately be free of suffering.</a:t>
            </a:r>
          </a:p>
          <a:p>
            <a:endParaRPr lang="en-US" dirty="0"/>
          </a:p>
        </p:txBody>
      </p:sp>
    </p:spTree>
    <p:extLst>
      <p:ext uri="{BB962C8B-B14F-4D97-AF65-F5344CB8AC3E}">
        <p14:creationId xmlns:p14="http://schemas.microsoft.com/office/powerpoint/2010/main" val="4155695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9F5E-C089-4859-9948-E1F73C06E96F}"/>
              </a:ext>
            </a:extLst>
          </p:cNvPr>
          <p:cNvSpPr>
            <a:spLocks noGrp="1"/>
          </p:cNvSpPr>
          <p:nvPr>
            <p:ph type="title"/>
          </p:nvPr>
        </p:nvSpPr>
        <p:spPr/>
        <p:txBody>
          <a:bodyPr/>
          <a:lstStyle/>
          <a:p>
            <a:r>
              <a:rPr lang="en-US" dirty="0"/>
              <a:t>Application</a:t>
            </a:r>
          </a:p>
        </p:txBody>
      </p:sp>
      <p:sp>
        <p:nvSpPr>
          <p:cNvPr id="4" name="Content Placeholder 3">
            <a:extLst>
              <a:ext uri="{FF2B5EF4-FFF2-40B4-BE49-F238E27FC236}">
                <a16:creationId xmlns:a16="http://schemas.microsoft.com/office/drawing/2014/main" id="{E1E0CEA8-7D11-467E-B4FF-6DC0A7466B7A}"/>
              </a:ext>
            </a:extLst>
          </p:cNvPr>
          <p:cNvSpPr>
            <a:spLocks noGrp="1"/>
          </p:cNvSpPr>
          <p:nvPr>
            <p:ph idx="1"/>
          </p:nvPr>
        </p:nvSpPr>
        <p:spPr>
          <a:xfrm>
            <a:off x="838200" y="2141951"/>
            <a:ext cx="10515600" cy="4035012"/>
          </a:xfrm>
        </p:spPr>
        <p:txBody>
          <a:bodyPr/>
          <a:lstStyle/>
          <a:p>
            <a:r>
              <a:rPr lang="en-US" dirty="0"/>
              <a:t>Look to God. </a:t>
            </a:r>
          </a:p>
          <a:p>
            <a:pPr lvl="1"/>
            <a:r>
              <a:rPr lang="en-US" dirty="0"/>
              <a:t>As you “groan with hope” and look to the future, make a list of the ways God can use your current situation to deepen your walk with Him.</a:t>
            </a:r>
          </a:p>
          <a:p>
            <a:pPr marL="0" indent="0">
              <a:buNone/>
            </a:pPr>
            <a:endParaRPr lang="en-US" dirty="0"/>
          </a:p>
          <a:p>
            <a:endParaRPr lang="en-US" dirty="0"/>
          </a:p>
        </p:txBody>
      </p:sp>
    </p:spTree>
    <p:extLst>
      <p:ext uri="{BB962C8B-B14F-4D97-AF65-F5344CB8AC3E}">
        <p14:creationId xmlns:p14="http://schemas.microsoft.com/office/powerpoint/2010/main" val="118731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9F5E-C089-4859-9948-E1F73C06E96F}"/>
              </a:ext>
            </a:extLst>
          </p:cNvPr>
          <p:cNvSpPr>
            <a:spLocks noGrp="1"/>
          </p:cNvSpPr>
          <p:nvPr>
            <p:ph type="title"/>
          </p:nvPr>
        </p:nvSpPr>
        <p:spPr/>
        <p:txBody>
          <a:bodyPr/>
          <a:lstStyle/>
          <a:p>
            <a:r>
              <a:rPr lang="en-US" dirty="0"/>
              <a:t>Application</a:t>
            </a:r>
          </a:p>
        </p:txBody>
      </p:sp>
      <p:sp>
        <p:nvSpPr>
          <p:cNvPr id="4" name="Content Placeholder 3">
            <a:extLst>
              <a:ext uri="{FF2B5EF4-FFF2-40B4-BE49-F238E27FC236}">
                <a16:creationId xmlns:a16="http://schemas.microsoft.com/office/drawing/2014/main" id="{E1E0CEA8-7D11-467E-B4FF-6DC0A7466B7A}"/>
              </a:ext>
            </a:extLst>
          </p:cNvPr>
          <p:cNvSpPr>
            <a:spLocks noGrp="1"/>
          </p:cNvSpPr>
          <p:nvPr>
            <p:ph idx="1"/>
          </p:nvPr>
        </p:nvSpPr>
        <p:spPr>
          <a:xfrm>
            <a:off x="838200" y="2167003"/>
            <a:ext cx="10515600" cy="4009960"/>
          </a:xfrm>
        </p:spPr>
        <p:txBody>
          <a:bodyPr/>
          <a:lstStyle/>
          <a:p>
            <a:r>
              <a:rPr lang="en-US" dirty="0"/>
              <a:t>Share your hope. </a:t>
            </a:r>
          </a:p>
          <a:p>
            <a:pPr lvl="1"/>
            <a:r>
              <a:rPr lang="en-US" dirty="0"/>
              <a:t>As you encounter others who are suffering, allow God to use your suffering to help others. </a:t>
            </a:r>
          </a:p>
          <a:p>
            <a:pPr lvl="1"/>
            <a:r>
              <a:rPr lang="en-US" dirty="0"/>
              <a:t>Be aware of opportunities to help and encourage others who are suffering.</a:t>
            </a:r>
          </a:p>
          <a:p>
            <a:endParaRPr lang="en-US" dirty="0"/>
          </a:p>
        </p:txBody>
      </p:sp>
    </p:spTree>
    <p:extLst>
      <p:ext uri="{BB962C8B-B14F-4D97-AF65-F5344CB8AC3E}">
        <p14:creationId xmlns:p14="http://schemas.microsoft.com/office/powerpoint/2010/main" val="1677023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D0A9B-5861-44DB-BF75-6D86323FECE6}"/>
              </a:ext>
            </a:extLst>
          </p:cNvPr>
          <p:cNvSpPr>
            <a:spLocks noGrp="1"/>
          </p:cNvSpPr>
          <p:nvPr>
            <p:ph type="title"/>
          </p:nvPr>
        </p:nvSpPr>
        <p:spPr/>
        <p:txBody>
          <a:bodyPr/>
          <a:lstStyle/>
          <a:p>
            <a:r>
              <a:rPr lang="en-US" dirty="0"/>
              <a:t>Think about it …</a:t>
            </a:r>
          </a:p>
        </p:txBody>
      </p:sp>
      <p:sp>
        <p:nvSpPr>
          <p:cNvPr id="3" name="Content Placeholder 2">
            <a:extLst>
              <a:ext uri="{FF2B5EF4-FFF2-40B4-BE49-F238E27FC236}">
                <a16:creationId xmlns:a16="http://schemas.microsoft.com/office/drawing/2014/main" id="{8A9A92CB-C64B-459B-97C2-510CC86E5ADC}"/>
              </a:ext>
            </a:extLst>
          </p:cNvPr>
          <p:cNvSpPr>
            <a:spLocks noGrp="1"/>
          </p:cNvSpPr>
          <p:nvPr>
            <p:ph idx="1"/>
          </p:nvPr>
        </p:nvSpPr>
        <p:spPr/>
        <p:txBody>
          <a:bodyPr/>
          <a:lstStyle/>
          <a:p>
            <a:r>
              <a:rPr lang="en-US" dirty="0"/>
              <a:t>What’s your favorite way to relax and recover after a hard day?</a:t>
            </a:r>
          </a:p>
          <a:p>
            <a:r>
              <a:rPr lang="en-US" dirty="0">
                <a:solidFill>
                  <a:srgbClr val="C00000"/>
                </a:solidFill>
              </a:rPr>
              <a:t>Everyone occasionally has a difficult day at work – physically, mentally, or emotionally.</a:t>
            </a:r>
          </a:p>
          <a:p>
            <a:pPr lvl="1"/>
            <a:r>
              <a:rPr lang="en-US" dirty="0">
                <a:solidFill>
                  <a:srgbClr val="C00000"/>
                </a:solidFill>
              </a:rPr>
              <a:t>Life also can also bring tragedies and grief.</a:t>
            </a:r>
          </a:p>
          <a:p>
            <a:pPr lvl="1"/>
            <a:r>
              <a:rPr lang="en-US" dirty="0">
                <a:solidFill>
                  <a:srgbClr val="C00000"/>
                </a:solidFill>
              </a:rPr>
              <a:t>Today we consider why suffering is a part of living in a fallen world.</a:t>
            </a:r>
          </a:p>
          <a:p>
            <a:endParaRPr lang="en-US" dirty="0"/>
          </a:p>
          <a:p>
            <a:endParaRPr lang="en-US" dirty="0"/>
          </a:p>
        </p:txBody>
      </p:sp>
      <p:grpSp>
        <p:nvGrpSpPr>
          <p:cNvPr id="9" name="Group 8">
            <a:extLst>
              <a:ext uri="{FF2B5EF4-FFF2-40B4-BE49-F238E27FC236}">
                <a16:creationId xmlns:a16="http://schemas.microsoft.com/office/drawing/2014/main" id="{CA0741E0-49F6-45FF-8E8B-62E028CCDAF6}"/>
              </a:ext>
            </a:extLst>
          </p:cNvPr>
          <p:cNvGrpSpPr/>
          <p:nvPr/>
        </p:nvGrpSpPr>
        <p:grpSpPr>
          <a:xfrm>
            <a:off x="1033152" y="2637581"/>
            <a:ext cx="10166362" cy="4220419"/>
            <a:chOff x="1033152" y="2637581"/>
            <a:chExt cx="10166362" cy="4220419"/>
          </a:xfrm>
        </p:grpSpPr>
        <p:pic>
          <p:nvPicPr>
            <p:cNvPr id="5" name="Picture 4">
              <a:extLst>
                <a:ext uri="{FF2B5EF4-FFF2-40B4-BE49-F238E27FC236}">
                  <a16:creationId xmlns:a16="http://schemas.microsoft.com/office/drawing/2014/main" id="{DAD7DFEA-AA2D-4250-862F-42A7C22155E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52632" y1="59530" x2="52632" y2="59530"/>
                          <a14:foregroundMark x1="42936" y1="62663" x2="42936" y2="62663"/>
                          <a14:foregroundMark x1="52355" y1="59269" x2="52355" y2="59269"/>
                          <a14:foregroundMark x1="42659" y1="61880" x2="42659" y2="61880"/>
                          <a14:foregroundMark x1="51524" y1="59530" x2="51524" y2="59530"/>
                          <a14:foregroundMark x1="48199" y1="60574" x2="48199" y2="60574"/>
                        </a14:backgroundRemoval>
                      </a14:imgEffect>
                    </a14:imgLayer>
                  </a14:imgProps>
                </a:ext>
              </a:extLst>
            </a:blip>
            <a:stretch>
              <a:fillRect/>
            </a:stretch>
          </p:blipFill>
          <p:spPr>
            <a:xfrm flipH="1">
              <a:off x="7761419" y="3210381"/>
              <a:ext cx="3438095" cy="3647619"/>
            </a:xfrm>
            <a:prstGeom prst="rect">
              <a:avLst/>
            </a:prstGeom>
            <a:ln>
              <a:noFill/>
            </a:ln>
            <a:effectLst>
              <a:outerShdw blurRad="292100" dist="139700" dir="2700000" algn="tl" rotWithShape="0">
                <a:srgbClr val="333333">
                  <a:alpha val="65000"/>
                </a:srgbClr>
              </a:outerShdw>
            </a:effectLst>
          </p:spPr>
        </p:pic>
        <p:pic>
          <p:nvPicPr>
            <p:cNvPr id="7" name="Picture 6" descr="A picture containing clock&#10;&#10;Description automatically generated">
              <a:extLst>
                <a:ext uri="{FF2B5EF4-FFF2-40B4-BE49-F238E27FC236}">
                  <a16:creationId xmlns:a16="http://schemas.microsoft.com/office/drawing/2014/main" id="{818BB3D5-1909-4B75-A6D4-857D0E6668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152" y="3562599"/>
              <a:ext cx="3730827" cy="1865414"/>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E39DD921-27CB-42AC-A47D-663FA56B18EB}"/>
                </a:ext>
              </a:extLst>
            </p:cNvPr>
            <p:cNvPicPr>
              <a:picLocks noChangeAspect="1"/>
            </p:cNvPicPr>
            <p:nvPr/>
          </p:nvPicPr>
          <p:blipFill>
            <a:blip r:embed="rId5">
              <a:duotone>
                <a:prstClr val="black"/>
                <a:schemeClr val="accent6">
                  <a:tint val="45000"/>
                  <a:satMod val="400000"/>
                </a:schemeClr>
              </a:duotone>
            </a:blip>
            <a:stretch>
              <a:fillRect/>
            </a:stretch>
          </p:blipFill>
          <p:spPr>
            <a:xfrm>
              <a:off x="4823453" y="2637581"/>
              <a:ext cx="3447619" cy="2342857"/>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9881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45F1ED-8216-4D80-A328-4AAE7C92C506}"/>
              </a:ext>
            </a:extLst>
          </p:cNvPr>
          <p:cNvSpPr>
            <a:spLocks noGrp="1"/>
          </p:cNvSpPr>
          <p:nvPr>
            <p:ph type="title"/>
          </p:nvPr>
        </p:nvSpPr>
        <p:spPr/>
        <p:txBody>
          <a:bodyPr/>
          <a:lstStyle/>
          <a:p>
            <a:r>
              <a:rPr lang="en-US" dirty="0"/>
              <a:t>Family Activities</a:t>
            </a:r>
          </a:p>
        </p:txBody>
      </p:sp>
      <p:pic>
        <p:nvPicPr>
          <p:cNvPr id="6" name="Picture 5" descr="A picture containing drawing&#10;&#10;Description automatically generated">
            <a:extLst>
              <a:ext uri="{FF2B5EF4-FFF2-40B4-BE49-F238E27FC236}">
                <a16:creationId xmlns:a16="http://schemas.microsoft.com/office/drawing/2014/main" id="{89F12570-9769-4CD0-9596-851C2D4702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7445" y="2435159"/>
            <a:ext cx="2713797" cy="4004942"/>
          </a:xfrm>
          <a:prstGeom prst="rect">
            <a:avLst/>
          </a:prstGeom>
          <a:ln>
            <a:noFill/>
          </a:ln>
          <a:effectLst>
            <a:outerShdw blurRad="292100" dist="139700" dir="2700000" algn="tl" rotWithShape="0">
              <a:srgbClr val="333333">
                <a:alpha val="65000"/>
              </a:srgbClr>
            </a:outerShdw>
          </a:effectLst>
        </p:spPr>
      </p:pic>
      <p:sp>
        <p:nvSpPr>
          <p:cNvPr id="7" name="Speech Bubble: Rectangle with Corners Rounded 6">
            <a:extLst>
              <a:ext uri="{FF2B5EF4-FFF2-40B4-BE49-F238E27FC236}">
                <a16:creationId xmlns:a16="http://schemas.microsoft.com/office/drawing/2014/main" id="{A9D6EAAB-D9EA-4DAD-9D74-9681E449C8C8}"/>
              </a:ext>
            </a:extLst>
          </p:cNvPr>
          <p:cNvSpPr/>
          <p:nvPr/>
        </p:nvSpPr>
        <p:spPr>
          <a:xfrm>
            <a:off x="1678487" y="2555309"/>
            <a:ext cx="1528176" cy="613775"/>
          </a:xfrm>
          <a:prstGeom prst="wedgeRoundRectCallout">
            <a:avLst>
              <a:gd name="adj1" fmla="val 47982"/>
              <a:gd name="adj2" fmla="val 9679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Humph!</a:t>
            </a:r>
          </a:p>
        </p:txBody>
      </p:sp>
      <p:sp>
        <p:nvSpPr>
          <p:cNvPr id="8" name="Speech Bubble: Rectangle with Corners Rounded 7">
            <a:extLst>
              <a:ext uri="{FF2B5EF4-FFF2-40B4-BE49-F238E27FC236}">
                <a16:creationId xmlns:a16="http://schemas.microsoft.com/office/drawing/2014/main" id="{3B014026-A3F6-43C3-8F1D-2E791D432A5D}"/>
              </a:ext>
            </a:extLst>
          </p:cNvPr>
          <p:cNvSpPr/>
          <p:nvPr/>
        </p:nvSpPr>
        <p:spPr>
          <a:xfrm>
            <a:off x="6125229" y="2317315"/>
            <a:ext cx="4709786" cy="1492683"/>
          </a:xfrm>
          <a:prstGeom prst="wedgeRoundRectCallout">
            <a:avLst>
              <a:gd name="adj1" fmla="val -74093"/>
              <a:gd name="adj2" fmla="val -726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Don’t act like the Word Search Lady.  The Crossword Puzzle is on this week’s handout … just for you.  </a:t>
            </a:r>
            <a:r>
              <a:rPr lang="en-US" i="1" dirty="0">
                <a:latin typeface="Comic Sans MS" panose="030F0702030302020204" pitchFamily="66" charset="0"/>
              </a:rPr>
              <a:t>And</a:t>
            </a:r>
            <a:r>
              <a:rPr lang="en-US" dirty="0">
                <a:latin typeface="Comic Sans MS" panose="030F0702030302020204" pitchFamily="66" charset="0"/>
              </a:rPr>
              <a:t> there are other things to see and do at </a:t>
            </a:r>
            <a:r>
              <a:rPr lang="en-US" u="sng" dirty="0">
                <a:latin typeface="Comic Sans MS" panose="030F0702030302020204" pitchFamily="66" charset="0"/>
                <a:hlinkClick r:id="rId3"/>
              </a:rPr>
              <a:t>https://tinyurl.com/tjffz2k</a:t>
            </a:r>
            <a:endParaRPr lang="en-US" dirty="0">
              <a:latin typeface="Comic Sans MS" panose="030F0702030302020204" pitchFamily="66" charset="0"/>
            </a:endParaRPr>
          </a:p>
        </p:txBody>
      </p:sp>
      <p:pic>
        <p:nvPicPr>
          <p:cNvPr id="9" name="Picture 8">
            <a:extLst>
              <a:ext uri="{FF2B5EF4-FFF2-40B4-BE49-F238E27FC236}">
                <a16:creationId xmlns:a16="http://schemas.microsoft.com/office/drawing/2014/main" id="{A81EA98E-F7E6-40F4-A128-312734ACD306}"/>
              </a:ext>
            </a:extLst>
          </p:cNvPr>
          <p:cNvPicPr>
            <a:picLocks noChangeAspect="1"/>
          </p:cNvPicPr>
          <p:nvPr/>
        </p:nvPicPr>
        <p:blipFill>
          <a:blip r:embed="rId4"/>
          <a:stretch>
            <a:fillRect/>
          </a:stretch>
        </p:blipFill>
        <p:spPr>
          <a:xfrm rot="875696">
            <a:off x="7010413" y="4398480"/>
            <a:ext cx="2304762" cy="13428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56963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Why Does Suffering Exist?</a:t>
            </a:r>
          </a:p>
        </p:txBody>
      </p:sp>
      <p:sp>
        <p:nvSpPr>
          <p:cNvPr id="3" name="Subtitle 2"/>
          <p:cNvSpPr>
            <a:spLocks noGrp="1"/>
          </p:cNvSpPr>
          <p:nvPr>
            <p:ph type="subTitle" idx="1"/>
          </p:nvPr>
        </p:nvSpPr>
        <p:spPr>
          <a:xfrm>
            <a:off x="1524000" y="3847170"/>
            <a:ext cx="9144000" cy="1410629"/>
          </a:xfrm>
        </p:spPr>
        <p:txBody>
          <a:bodyPr/>
          <a:lstStyle/>
          <a:p>
            <a:r>
              <a:rPr lang="en-US" dirty="0"/>
              <a:t>January 12</a:t>
            </a:r>
          </a:p>
        </p:txBody>
      </p:sp>
    </p:spTree>
    <p:extLst>
      <p:ext uri="{BB962C8B-B14F-4D97-AF65-F5344CB8AC3E}">
        <p14:creationId xmlns:p14="http://schemas.microsoft.com/office/powerpoint/2010/main" val="2168983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ECAE7-946B-486E-8B93-0984ACAD17F2}"/>
              </a:ext>
            </a:extLst>
          </p:cNvPr>
          <p:cNvSpPr>
            <a:spLocks noGrp="1"/>
          </p:cNvSpPr>
          <p:nvPr>
            <p:ph type="title"/>
          </p:nvPr>
        </p:nvSpPr>
        <p:spPr/>
        <p:txBody>
          <a:bodyPr/>
          <a:lstStyle/>
          <a:p>
            <a:r>
              <a:rPr lang="en-US" dirty="0"/>
              <a:t>Consequences of Sin</a:t>
            </a:r>
            <a:br>
              <a:rPr lang="en-US" dirty="0"/>
            </a:br>
            <a:r>
              <a:rPr lang="en-US" dirty="0"/>
              <a:t>Hardship and Pain</a:t>
            </a:r>
          </a:p>
        </p:txBody>
      </p:sp>
      <p:sp>
        <p:nvSpPr>
          <p:cNvPr id="3" name="Content Placeholder 2">
            <a:extLst>
              <a:ext uri="{FF2B5EF4-FFF2-40B4-BE49-F238E27FC236}">
                <a16:creationId xmlns:a16="http://schemas.microsoft.com/office/drawing/2014/main" id="{DE09A381-8D3E-4907-925D-D2BC27DC5814}"/>
              </a:ext>
            </a:extLst>
          </p:cNvPr>
          <p:cNvSpPr>
            <a:spLocks noGrp="1"/>
          </p:cNvSpPr>
          <p:nvPr>
            <p:ph idx="1"/>
          </p:nvPr>
        </p:nvSpPr>
        <p:spPr/>
        <p:txBody>
          <a:bodyPr/>
          <a:lstStyle/>
          <a:p>
            <a:r>
              <a:rPr lang="en-US" dirty="0"/>
              <a:t>What are some synonyms for “consequences”</a:t>
            </a:r>
          </a:p>
          <a:p>
            <a:endParaRPr lang="en-US" dirty="0"/>
          </a:p>
          <a:p>
            <a:r>
              <a:rPr lang="en-US" dirty="0"/>
              <a:t>Listen for consequences of sin.</a:t>
            </a:r>
          </a:p>
          <a:p>
            <a:endParaRPr lang="en-US" dirty="0"/>
          </a:p>
          <a:p>
            <a:endParaRPr lang="en-US" dirty="0"/>
          </a:p>
        </p:txBody>
      </p:sp>
      <p:pic>
        <p:nvPicPr>
          <p:cNvPr id="4" name="Picture 3">
            <a:extLst>
              <a:ext uri="{FF2B5EF4-FFF2-40B4-BE49-F238E27FC236}">
                <a16:creationId xmlns:a16="http://schemas.microsoft.com/office/drawing/2014/main" id="{67C69043-0C68-4EDE-8111-A0E74D4845ED}"/>
              </a:ext>
            </a:extLst>
          </p:cNvPr>
          <p:cNvPicPr>
            <a:picLocks noChangeAspect="1"/>
          </p:cNvPicPr>
          <p:nvPr/>
        </p:nvPicPr>
        <p:blipFill>
          <a:blip r:embed="rId2"/>
          <a:stretch>
            <a:fillRect/>
          </a:stretch>
        </p:blipFill>
        <p:spPr>
          <a:xfrm>
            <a:off x="5093415" y="3028180"/>
            <a:ext cx="2380952" cy="23047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2258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subTnLst>
                                    <p:animClr clrSpc="rgb" dir="cw">
                                      <p:cBhvr override="childStyle">
                                        <p:cTn dur="1" fill="hold" display="0" masterRel="nextClick" afterEffect="1"/>
                                        <p:tgtEl>
                                          <p:spTgt spid="2"/>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58C8E-A081-4152-9FF5-8A7F9DD2BE17}"/>
              </a:ext>
            </a:extLst>
          </p:cNvPr>
          <p:cNvSpPr>
            <a:spLocks noGrp="1"/>
          </p:cNvSpPr>
          <p:nvPr>
            <p:ph type="title"/>
          </p:nvPr>
        </p:nvSpPr>
        <p:spPr/>
        <p:txBody>
          <a:bodyPr/>
          <a:lstStyle/>
          <a:p>
            <a:pPr algn="l"/>
            <a:r>
              <a:rPr lang="en-US" dirty="0"/>
              <a:t>Listen for consequences of sin.</a:t>
            </a:r>
          </a:p>
        </p:txBody>
      </p:sp>
      <p:sp>
        <p:nvSpPr>
          <p:cNvPr id="3" name="Content Placeholder 2">
            <a:extLst>
              <a:ext uri="{FF2B5EF4-FFF2-40B4-BE49-F238E27FC236}">
                <a16:creationId xmlns:a16="http://schemas.microsoft.com/office/drawing/2014/main" id="{DA5ED359-4289-46F0-8684-957A061FE574}"/>
              </a:ext>
            </a:extLst>
          </p:cNvPr>
          <p:cNvSpPr>
            <a:spLocks noGrp="1"/>
          </p:cNvSpPr>
          <p:nvPr>
            <p:ph idx="1"/>
          </p:nvPr>
        </p:nvSpPr>
        <p:spPr>
          <a:xfrm>
            <a:off x="950934" y="1525000"/>
            <a:ext cx="9921658" cy="4351338"/>
          </a:xfrm>
        </p:spPr>
        <p:txBody>
          <a:bodyPr/>
          <a:lstStyle/>
          <a:p>
            <a:pPr marL="0" indent="0" algn="ctr">
              <a:buNone/>
            </a:pPr>
            <a:r>
              <a:rPr lang="en-US" dirty="0"/>
              <a:t>Genesis 3:16-19 (NIV)   To the woman he said, "I will greatly increase your pains in childbearing; with pain you will give birth to children. Your desire will be for your husband, and he will rule over you." 17  To Adam he said, "Because you listened to your wife and ate from the tree about which I commanded you, 'You must not eat of it,' "Cursed is the </a:t>
            </a:r>
          </a:p>
        </p:txBody>
      </p:sp>
    </p:spTree>
    <p:extLst>
      <p:ext uri="{BB962C8B-B14F-4D97-AF65-F5344CB8AC3E}">
        <p14:creationId xmlns:p14="http://schemas.microsoft.com/office/powerpoint/2010/main" val="3128357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58C8E-A081-4152-9FF5-8A7F9DD2BE17}"/>
              </a:ext>
            </a:extLst>
          </p:cNvPr>
          <p:cNvSpPr>
            <a:spLocks noGrp="1"/>
          </p:cNvSpPr>
          <p:nvPr>
            <p:ph type="title"/>
          </p:nvPr>
        </p:nvSpPr>
        <p:spPr/>
        <p:txBody>
          <a:bodyPr/>
          <a:lstStyle/>
          <a:p>
            <a:pPr algn="l"/>
            <a:r>
              <a:rPr lang="en-US" dirty="0"/>
              <a:t>Listen for consequences of sin.</a:t>
            </a:r>
          </a:p>
        </p:txBody>
      </p:sp>
      <p:sp>
        <p:nvSpPr>
          <p:cNvPr id="3" name="Content Placeholder 2">
            <a:extLst>
              <a:ext uri="{FF2B5EF4-FFF2-40B4-BE49-F238E27FC236}">
                <a16:creationId xmlns:a16="http://schemas.microsoft.com/office/drawing/2014/main" id="{DA5ED359-4289-46F0-8684-957A061FE574}"/>
              </a:ext>
            </a:extLst>
          </p:cNvPr>
          <p:cNvSpPr>
            <a:spLocks noGrp="1"/>
          </p:cNvSpPr>
          <p:nvPr>
            <p:ph idx="1"/>
          </p:nvPr>
        </p:nvSpPr>
        <p:spPr>
          <a:xfrm>
            <a:off x="1063669" y="1562578"/>
            <a:ext cx="9921658" cy="4351338"/>
          </a:xfrm>
        </p:spPr>
        <p:txBody>
          <a:bodyPr/>
          <a:lstStyle/>
          <a:p>
            <a:pPr marL="0" indent="0" algn="ctr">
              <a:buNone/>
            </a:pPr>
            <a:r>
              <a:rPr lang="en-US" dirty="0"/>
              <a:t>ground because of you; through painful toil you will eat of it all the days of your life. 18  It will produce thorns and thistles for you, and you will eat the plants of the field. 19  By the sweat of your brow you will eat your food until you return to the ground, since from it you were taken; for dust you are and to dust you will return."</a:t>
            </a:r>
          </a:p>
        </p:txBody>
      </p:sp>
      <p:pic>
        <p:nvPicPr>
          <p:cNvPr id="6" name="Picture 5">
            <a:extLst>
              <a:ext uri="{FF2B5EF4-FFF2-40B4-BE49-F238E27FC236}">
                <a16:creationId xmlns:a16="http://schemas.microsoft.com/office/drawing/2014/main" id="{B805A953-63C3-47D9-961C-E82F69F820E2}"/>
              </a:ext>
            </a:extLst>
          </p:cNvPr>
          <p:cNvPicPr>
            <a:picLocks noChangeAspect="1"/>
          </p:cNvPicPr>
          <p:nvPr/>
        </p:nvPicPr>
        <p:blipFill>
          <a:blip r:embed="rId2"/>
          <a:stretch>
            <a:fillRect/>
          </a:stretch>
        </p:blipFill>
        <p:spPr>
          <a:xfrm>
            <a:off x="4941651" y="5584927"/>
            <a:ext cx="2133333" cy="35240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0274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BC5D8-DABD-4C8E-9B15-D9702B451E2F}"/>
              </a:ext>
            </a:extLst>
          </p:cNvPr>
          <p:cNvSpPr>
            <a:spLocks noGrp="1"/>
          </p:cNvSpPr>
          <p:nvPr>
            <p:ph type="title"/>
          </p:nvPr>
        </p:nvSpPr>
        <p:spPr/>
        <p:txBody>
          <a:bodyPr/>
          <a:lstStyle/>
          <a:p>
            <a:r>
              <a:rPr lang="en-US" dirty="0"/>
              <a:t>Consequences of Sin</a:t>
            </a:r>
            <a:br>
              <a:rPr lang="en-US" dirty="0"/>
            </a:br>
            <a:r>
              <a:rPr lang="en-US" dirty="0"/>
              <a:t>Hardship and Pain</a:t>
            </a:r>
          </a:p>
        </p:txBody>
      </p:sp>
      <p:sp>
        <p:nvSpPr>
          <p:cNvPr id="3" name="Content Placeholder 2">
            <a:extLst>
              <a:ext uri="{FF2B5EF4-FFF2-40B4-BE49-F238E27FC236}">
                <a16:creationId xmlns:a16="http://schemas.microsoft.com/office/drawing/2014/main" id="{AB7D25CF-6DE4-491A-9A61-71DA0E7CFFB2}"/>
              </a:ext>
            </a:extLst>
          </p:cNvPr>
          <p:cNvSpPr>
            <a:spLocks noGrp="1"/>
          </p:cNvSpPr>
          <p:nvPr>
            <p:ph idx="1"/>
          </p:nvPr>
        </p:nvSpPr>
        <p:spPr/>
        <p:txBody>
          <a:bodyPr/>
          <a:lstStyle/>
          <a:p>
            <a:r>
              <a:rPr lang="en-US" dirty="0"/>
              <a:t>What do we learn about the effects of sin from these verses? How did God punish the man and the woman? </a:t>
            </a:r>
          </a:p>
          <a:p>
            <a:r>
              <a:rPr lang="en-US" dirty="0"/>
              <a:t>What emotions do you experience when you read these verses?</a:t>
            </a:r>
          </a:p>
          <a:p>
            <a:r>
              <a:rPr lang="en-US" dirty="0"/>
              <a:t>How do the curses given to the man and woman affect twenty-first century humanity?   How does this original sin affect us on a daily basis?</a:t>
            </a:r>
          </a:p>
          <a:p>
            <a:endParaRPr lang="en-US" dirty="0"/>
          </a:p>
          <a:p>
            <a:endParaRPr lang="en-US" dirty="0"/>
          </a:p>
        </p:txBody>
      </p:sp>
      <p:graphicFrame>
        <p:nvGraphicFramePr>
          <p:cNvPr id="4" name="Table 4">
            <a:extLst>
              <a:ext uri="{FF2B5EF4-FFF2-40B4-BE49-F238E27FC236}">
                <a16:creationId xmlns:a16="http://schemas.microsoft.com/office/drawing/2014/main" id="{B1F2AC6D-C9F1-4BC4-B6DF-F152F1F23058}"/>
              </a:ext>
            </a:extLst>
          </p:cNvPr>
          <p:cNvGraphicFramePr>
            <a:graphicFrameLocks noGrp="1"/>
          </p:cNvGraphicFramePr>
          <p:nvPr>
            <p:extLst>
              <p:ext uri="{D42A27DB-BD31-4B8C-83A1-F6EECF244321}">
                <p14:modId xmlns:p14="http://schemas.microsoft.com/office/powerpoint/2010/main" val="2580711182"/>
              </p:ext>
            </p:extLst>
          </p:nvPr>
        </p:nvGraphicFramePr>
        <p:xfrm>
          <a:off x="1230334" y="3550548"/>
          <a:ext cx="9880252" cy="1280160"/>
        </p:xfrm>
        <a:graphic>
          <a:graphicData uri="http://schemas.openxmlformats.org/drawingml/2006/table">
            <a:tbl>
              <a:tblPr firstRow="1" bandRow="1">
                <a:tableStyleId>{5C22544A-7EE6-4342-B048-85BDC9FD1C3A}</a:tableStyleId>
              </a:tblPr>
              <a:tblGrid>
                <a:gridCol w="4940126">
                  <a:extLst>
                    <a:ext uri="{9D8B030D-6E8A-4147-A177-3AD203B41FA5}">
                      <a16:colId xmlns:a16="http://schemas.microsoft.com/office/drawing/2014/main" val="2523737510"/>
                    </a:ext>
                  </a:extLst>
                </a:gridCol>
                <a:gridCol w="4940126">
                  <a:extLst>
                    <a:ext uri="{9D8B030D-6E8A-4147-A177-3AD203B41FA5}">
                      <a16:colId xmlns:a16="http://schemas.microsoft.com/office/drawing/2014/main" val="4159891841"/>
                    </a:ext>
                  </a:extLst>
                </a:gridCol>
              </a:tblGrid>
              <a:tr h="370840">
                <a:tc>
                  <a:txBody>
                    <a:bodyPr/>
                    <a:lstStyle/>
                    <a:p>
                      <a:pPr algn="ctr"/>
                      <a:r>
                        <a:rPr lang="en-US" sz="2400" dirty="0"/>
                        <a:t>The Man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The Woman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6573355"/>
                  </a:ext>
                </a:extLst>
              </a:tr>
              <a:tr h="370840">
                <a:tc>
                  <a:txBody>
                    <a:bodyPr/>
                    <a:lstStyle/>
                    <a:p>
                      <a:endParaRPr lang="en-US" sz="2400" dirty="0"/>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136187"/>
                  </a:ext>
                </a:extLst>
              </a:tr>
            </a:tbl>
          </a:graphicData>
        </a:graphic>
      </p:graphicFrame>
    </p:spTree>
    <p:extLst>
      <p:ext uri="{BB962C8B-B14F-4D97-AF65-F5344CB8AC3E}">
        <p14:creationId xmlns:p14="http://schemas.microsoft.com/office/powerpoint/2010/main" val="298234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FD90A-B81D-4AEF-92B7-6B2E8200F951}"/>
              </a:ext>
            </a:extLst>
          </p:cNvPr>
          <p:cNvSpPr>
            <a:spLocks noGrp="1"/>
          </p:cNvSpPr>
          <p:nvPr>
            <p:ph type="title"/>
          </p:nvPr>
        </p:nvSpPr>
        <p:spPr/>
        <p:txBody>
          <a:bodyPr/>
          <a:lstStyle/>
          <a:p>
            <a:r>
              <a:rPr lang="en-US" dirty="0"/>
              <a:t>Consequences of Sin</a:t>
            </a:r>
            <a:br>
              <a:rPr lang="en-US" dirty="0"/>
            </a:br>
            <a:r>
              <a:rPr lang="en-US" dirty="0"/>
              <a:t>Hardship and Pain</a:t>
            </a:r>
          </a:p>
        </p:txBody>
      </p:sp>
      <p:sp>
        <p:nvSpPr>
          <p:cNvPr id="3" name="Content Placeholder 2">
            <a:extLst>
              <a:ext uri="{FF2B5EF4-FFF2-40B4-BE49-F238E27FC236}">
                <a16:creationId xmlns:a16="http://schemas.microsoft.com/office/drawing/2014/main" id="{BC05A2B4-D8C9-427F-92D4-49A2EBA8E5F7}"/>
              </a:ext>
            </a:extLst>
          </p:cNvPr>
          <p:cNvSpPr>
            <a:spLocks noGrp="1"/>
          </p:cNvSpPr>
          <p:nvPr>
            <p:ph idx="1"/>
          </p:nvPr>
        </p:nvSpPr>
        <p:spPr/>
        <p:txBody>
          <a:bodyPr/>
          <a:lstStyle/>
          <a:p>
            <a:r>
              <a:rPr lang="en-US" dirty="0"/>
              <a:t>Adam and Eve in the garden (then thrown out) experienced consequences as they chose to sin.  What consequences of sin do people experience when they choose to sin?</a:t>
            </a:r>
          </a:p>
          <a:p>
            <a:r>
              <a:rPr lang="en-US" dirty="0"/>
              <a:t>What surprises you about the way people respond to sin’s consequences?</a:t>
            </a:r>
          </a:p>
          <a:p>
            <a:r>
              <a:rPr lang="en-US" dirty="0"/>
              <a:t>What can long time Christians do to help people understand that sin has consequences?</a:t>
            </a:r>
          </a:p>
          <a:p>
            <a:endParaRPr lang="en-US" dirty="0"/>
          </a:p>
        </p:txBody>
      </p:sp>
    </p:spTree>
    <p:extLst>
      <p:ext uri="{BB962C8B-B14F-4D97-AF65-F5344CB8AC3E}">
        <p14:creationId xmlns:p14="http://schemas.microsoft.com/office/powerpoint/2010/main" val="300762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4A3E0-9C92-497E-B8D0-28A95D70A6A2}"/>
              </a:ext>
            </a:extLst>
          </p:cNvPr>
          <p:cNvSpPr>
            <a:spLocks noGrp="1"/>
          </p:cNvSpPr>
          <p:nvPr>
            <p:ph type="title"/>
          </p:nvPr>
        </p:nvSpPr>
        <p:spPr/>
        <p:txBody>
          <a:bodyPr/>
          <a:lstStyle/>
          <a:p>
            <a:pPr algn="l"/>
            <a:r>
              <a:rPr lang="en-US" dirty="0"/>
              <a:t>Listen for the effect of sin on creation.</a:t>
            </a:r>
          </a:p>
        </p:txBody>
      </p:sp>
      <p:sp>
        <p:nvSpPr>
          <p:cNvPr id="3" name="Content Placeholder 2">
            <a:extLst>
              <a:ext uri="{FF2B5EF4-FFF2-40B4-BE49-F238E27FC236}">
                <a16:creationId xmlns:a16="http://schemas.microsoft.com/office/drawing/2014/main" id="{BDC379AE-3A11-4FCB-8DFE-B14421DA3294}"/>
              </a:ext>
            </a:extLst>
          </p:cNvPr>
          <p:cNvSpPr>
            <a:spLocks noGrp="1"/>
          </p:cNvSpPr>
          <p:nvPr>
            <p:ph idx="1"/>
          </p:nvPr>
        </p:nvSpPr>
        <p:spPr/>
        <p:txBody>
          <a:bodyPr/>
          <a:lstStyle/>
          <a:p>
            <a:pPr marL="0" indent="0" algn="ctr">
              <a:buNone/>
            </a:pPr>
            <a:r>
              <a:rPr lang="en-US" dirty="0"/>
              <a:t>Romans 8:18-22 (NIV)  I consider that our present sufferings are not worth comparing with the glory that will be revealed in us. 19  The creation waits in eager expectation for the sons of God to be revealed. 20  For the creation was subjected to frustration, not by its own choice, but by the will of the one who subjected it, in hope </a:t>
            </a:r>
          </a:p>
        </p:txBody>
      </p:sp>
    </p:spTree>
    <p:extLst>
      <p:ext uri="{BB962C8B-B14F-4D97-AF65-F5344CB8AC3E}">
        <p14:creationId xmlns:p14="http://schemas.microsoft.com/office/powerpoint/2010/main" val="77528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4A3E0-9C92-497E-B8D0-28A95D70A6A2}"/>
              </a:ext>
            </a:extLst>
          </p:cNvPr>
          <p:cNvSpPr>
            <a:spLocks noGrp="1"/>
          </p:cNvSpPr>
          <p:nvPr>
            <p:ph type="title"/>
          </p:nvPr>
        </p:nvSpPr>
        <p:spPr/>
        <p:txBody>
          <a:bodyPr/>
          <a:lstStyle/>
          <a:p>
            <a:pPr algn="l"/>
            <a:r>
              <a:rPr lang="en-US" dirty="0"/>
              <a:t>Listen for the effect of sin on creation.</a:t>
            </a:r>
          </a:p>
        </p:txBody>
      </p:sp>
      <p:sp>
        <p:nvSpPr>
          <p:cNvPr id="3" name="Content Placeholder 2">
            <a:extLst>
              <a:ext uri="{FF2B5EF4-FFF2-40B4-BE49-F238E27FC236}">
                <a16:creationId xmlns:a16="http://schemas.microsoft.com/office/drawing/2014/main" id="{BDC379AE-3A11-4FCB-8DFE-B14421DA3294}"/>
              </a:ext>
            </a:extLst>
          </p:cNvPr>
          <p:cNvSpPr>
            <a:spLocks noGrp="1"/>
          </p:cNvSpPr>
          <p:nvPr>
            <p:ph idx="1"/>
          </p:nvPr>
        </p:nvSpPr>
        <p:spPr/>
        <p:txBody>
          <a:bodyPr/>
          <a:lstStyle/>
          <a:p>
            <a:pPr marL="0" indent="0" algn="ctr">
              <a:buNone/>
            </a:pPr>
            <a:r>
              <a:rPr lang="en-US" dirty="0"/>
              <a:t> that the creation itself will be liberated from its bondage to decay and brought into the glorious freedom of the children of God. 22  We know that the whole creation has been groaning as in the pains of childbirth right up to the present time.</a:t>
            </a:r>
          </a:p>
        </p:txBody>
      </p:sp>
      <p:pic>
        <p:nvPicPr>
          <p:cNvPr id="4" name="Picture 3">
            <a:extLst>
              <a:ext uri="{FF2B5EF4-FFF2-40B4-BE49-F238E27FC236}">
                <a16:creationId xmlns:a16="http://schemas.microsoft.com/office/drawing/2014/main" id="{98DD3C23-466F-41E3-932A-5721437FFC4E}"/>
              </a:ext>
            </a:extLst>
          </p:cNvPr>
          <p:cNvPicPr>
            <a:picLocks noChangeAspect="1"/>
          </p:cNvPicPr>
          <p:nvPr/>
        </p:nvPicPr>
        <p:blipFill>
          <a:blip r:embed="rId2"/>
          <a:stretch>
            <a:fillRect/>
          </a:stretch>
        </p:blipFill>
        <p:spPr>
          <a:xfrm>
            <a:off x="5104490" y="5184094"/>
            <a:ext cx="2133333" cy="35240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662538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67</TotalTime>
  <Words>1010</Words>
  <Application>Microsoft Office PowerPoint</Application>
  <PresentationFormat>Widescreen</PresentationFormat>
  <Paragraphs>72</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Comic Sans MS</vt:lpstr>
      <vt:lpstr>Office Theme</vt:lpstr>
      <vt:lpstr>Why Does Suffering Exist?</vt:lpstr>
      <vt:lpstr>Think about it …</vt:lpstr>
      <vt:lpstr>Consequences of Sin Hardship and Pain</vt:lpstr>
      <vt:lpstr>Listen for consequences of sin.</vt:lpstr>
      <vt:lpstr>Listen for consequences of sin.</vt:lpstr>
      <vt:lpstr>Consequences of Sin Hardship and Pain</vt:lpstr>
      <vt:lpstr>Consequences of Sin Hardship and Pain</vt:lpstr>
      <vt:lpstr>Listen for the effect of sin on creation.</vt:lpstr>
      <vt:lpstr>Listen for the effect of sin on creation.</vt:lpstr>
      <vt:lpstr>All Creation Suffers</vt:lpstr>
      <vt:lpstr>All Creation Suffers</vt:lpstr>
      <vt:lpstr>Listen for how we are rescued from suffering.</vt:lpstr>
      <vt:lpstr>Listen for how we are rescued from suffering.</vt:lpstr>
      <vt:lpstr>Full Redemption from Suffering</vt:lpstr>
      <vt:lpstr>Full Redemption from Suffering</vt:lpstr>
      <vt:lpstr>Application Video</vt:lpstr>
      <vt:lpstr>Application</vt:lpstr>
      <vt:lpstr>Application</vt:lpstr>
      <vt:lpstr>Application</vt:lpstr>
      <vt:lpstr>Family Activities</vt:lpstr>
      <vt:lpstr>Why Does Suffering Exist?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Does Suffering Exist?</dc:title>
  <dc:creator>Steve Armstrong</dc:creator>
  <cp:lastModifiedBy>Steve Armstrong</cp:lastModifiedBy>
  <cp:revision>8</cp:revision>
  <dcterms:created xsi:type="dcterms:W3CDTF">2019-12-26T16:28:16Z</dcterms:created>
  <dcterms:modified xsi:type="dcterms:W3CDTF">2019-12-26T17:36:14Z</dcterms:modified>
</cp:coreProperties>
</file>