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3" autoAdjust="0"/>
    <p:restoredTop sz="94660"/>
  </p:normalViewPr>
  <p:slideViewPr>
    <p:cSldViewPr snapToGrid="0">
      <p:cViewPr varScale="1">
        <p:scale>
          <a:sx n="83" d="100"/>
          <a:sy n="83" d="100"/>
        </p:scale>
        <p:origin x="2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unt5xkj"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hyperlink" Target="https://tinyurl.com/r83e4r2p" TargetMode="Externa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10842"/>
          </a:xfrm>
        </p:spPr>
        <p:txBody>
          <a:bodyPr/>
          <a:lstStyle/>
          <a:p>
            <a:r>
              <a:rPr lang="en-US" dirty="0"/>
              <a:t>Wisdom from God</a:t>
            </a:r>
          </a:p>
        </p:txBody>
      </p:sp>
      <p:sp>
        <p:nvSpPr>
          <p:cNvPr id="3" name="Subtitle 2"/>
          <p:cNvSpPr>
            <a:spLocks noGrp="1"/>
          </p:cNvSpPr>
          <p:nvPr>
            <p:ph type="subTitle" idx="1"/>
          </p:nvPr>
        </p:nvSpPr>
        <p:spPr/>
        <p:txBody>
          <a:bodyPr/>
          <a:lstStyle/>
          <a:p>
            <a:r>
              <a:rPr lang="en-US" dirty="0"/>
              <a:t>July 26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890E-B442-621C-E021-9187F8889624}"/>
              </a:ext>
            </a:extLst>
          </p:cNvPr>
          <p:cNvSpPr>
            <a:spLocks noGrp="1"/>
          </p:cNvSpPr>
          <p:nvPr>
            <p:ph type="title"/>
          </p:nvPr>
        </p:nvSpPr>
        <p:spPr/>
        <p:txBody>
          <a:bodyPr/>
          <a:lstStyle/>
          <a:p>
            <a:r>
              <a:rPr lang="en-US" dirty="0"/>
              <a:t>Worldly Wisdom – Foolishness </a:t>
            </a:r>
          </a:p>
        </p:txBody>
      </p:sp>
      <p:sp>
        <p:nvSpPr>
          <p:cNvPr id="3" name="Content Placeholder 2">
            <a:extLst>
              <a:ext uri="{FF2B5EF4-FFF2-40B4-BE49-F238E27FC236}">
                <a16:creationId xmlns:a16="http://schemas.microsoft.com/office/drawing/2014/main" id="{7DB016FF-930E-FEBA-F81D-98950BBD488C}"/>
              </a:ext>
            </a:extLst>
          </p:cNvPr>
          <p:cNvSpPr>
            <a:spLocks noGrp="1"/>
          </p:cNvSpPr>
          <p:nvPr>
            <p:ph idx="1"/>
          </p:nvPr>
        </p:nvSpPr>
        <p:spPr/>
        <p:txBody>
          <a:bodyPr/>
          <a:lstStyle/>
          <a:p>
            <a:r>
              <a:rPr lang="en-US" dirty="0"/>
              <a:t>If God's wisdom often runs contrary to worldly wisdom, how can we become better at recognizing which voice we're listening to?</a:t>
            </a:r>
          </a:p>
          <a:p>
            <a:endParaRPr lang="en-US" dirty="0"/>
          </a:p>
        </p:txBody>
      </p:sp>
      <p:pic>
        <p:nvPicPr>
          <p:cNvPr id="4" name="Picture 3" descr="Open Bible">
            <a:extLst>
              <a:ext uri="{FF2B5EF4-FFF2-40B4-BE49-F238E27FC236}">
                <a16:creationId xmlns:a16="http://schemas.microsoft.com/office/drawing/2014/main" id="{EB29CB67-4549-0D47-EE6D-348F5D8BBA04}"/>
              </a:ext>
            </a:extLst>
          </p:cNvPr>
          <p:cNvPicPr>
            <a:picLocks noChangeAspect="1"/>
          </p:cNvPicPr>
          <p:nvPr/>
        </p:nvPicPr>
        <p:blipFill>
          <a:blip r:embed="rId2"/>
          <a:stretch>
            <a:fillRect/>
          </a:stretch>
        </p:blipFill>
        <p:spPr>
          <a:xfrm>
            <a:off x="3711132" y="3885739"/>
            <a:ext cx="4055480" cy="2160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555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D797D-3588-6A89-6D4F-7A64712A16CA}"/>
              </a:ext>
            </a:extLst>
          </p:cNvPr>
          <p:cNvSpPr>
            <a:spLocks noGrp="1"/>
          </p:cNvSpPr>
          <p:nvPr>
            <p:ph type="title"/>
          </p:nvPr>
        </p:nvSpPr>
        <p:spPr/>
        <p:txBody>
          <a:bodyPr/>
          <a:lstStyle/>
          <a:p>
            <a:r>
              <a:rPr lang="en-US" dirty="0"/>
              <a:t>Worldly Wisdom – Foolishness </a:t>
            </a:r>
          </a:p>
        </p:txBody>
      </p:sp>
      <p:sp>
        <p:nvSpPr>
          <p:cNvPr id="3" name="Content Placeholder 2">
            <a:extLst>
              <a:ext uri="{FF2B5EF4-FFF2-40B4-BE49-F238E27FC236}">
                <a16:creationId xmlns:a16="http://schemas.microsoft.com/office/drawing/2014/main" id="{FE600D81-BD8D-139E-4C94-627775075170}"/>
              </a:ext>
            </a:extLst>
          </p:cNvPr>
          <p:cNvSpPr>
            <a:spLocks noGrp="1"/>
          </p:cNvSpPr>
          <p:nvPr>
            <p:ph idx="1"/>
          </p:nvPr>
        </p:nvSpPr>
        <p:spPr/>
        <p:txBody>
          <a:bodyPr/>
          <a:lstStyle/>
          <a:p>
            <a:r>
              <a:rPr lang="en-US" dirty="0"/>
              <a:t>Consider Deuteronomy 6:6-7 (NIV) </a:t>
            </a:r>
            <a:r>
              <a:rPr lang="en-US" sz="3200" i="1" dirty="0">
                <a:solidFill>
                  <a:srgbClr val="C00000"/>
                </a:solidFill>
              </a:rPr>
              <a:t>These commandments that I give you today are to be upon your hearts.  Impress them on your children. Talk about them when you sit at home and when you walk along the road, when you lie down and when you get up.</a:t>
            </a:r>
          </a:p>
          <a:p>
            <a:r>
              <a:rPr lang="en-US" dirty="0"/>
              <a:t>How would following this command help both child and parent?</a:t>
            </a:r>
          </a:p>
        </p:txBody>
      </p:sp>
    </p:spTree>
    <p:extLst>
      <p:ext uri="{BB962C8B-B14F-4D97-AF65-F5344CB8AC3E}">
        <p14:creationId xmlns:p14="http://schemas.microsoft.com/office/powerpoint/2010/main" val="13767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867C-319A-2CD2-0CB3-8AB49B156A43}"/>
              </a:ext>
            </a:extLst>
          </p:cNvPr>
          <p:cNvSpPr>
            <a:spLocks noGrp="1"/>
          </p:cNvSpPr>
          <p:nvPr>
            <p:ph type="title"/>
          </p:nvPr>
        </p:nvSpPr>
        <p:spPr/>
        <p:txBody>
          <a:bodyPr>
            <a:normAutofit/>
          </a:bodyPr>
          <a:lstStyle/>
          <a:p>
            <a:pPr algn="l"/>
            <a:r>
              <a:rPr lang="en-US" dirty="0"/>
              <a:t>Listen for how God’s “mystery” is discovered.</a:t>
            </a:r>
          </a:p>
        </p:txBody>
      </p:sp>
      <p:sp>
        <p:nvSpPr>
          <p:cNvPr id="3" name="Content Placeholder 2">
            <a:extLst>
              <a:ext uri="{FF2B5EF4-FFF2-40B4-BE49-F238E27FC236}">
                <a16:creationId xmlns:a16="http://schemas.microsoft.com/office/drawing/2014/main" id="{D3B98FA9-D1F0-91C4-7CA2-519B82E4ACD7}"/>
              </a:ext>
            </a:extLst>
          </p:cNvPr>
          <p:cNvSpPr>
            <a:spLocks noGrp="1"/>
          </p:cNvSpPr>
          <p:nvPr>
            <p:ph idx="1"/>
          </p:nvPr>
        </p:nvSpPr>
        <p:spPr>
          <a:xfrm>
            <a:off x="1489758" y="2141537"/>
            <a:ext cx="9212484" cy="4351338"/>
          </a:xfrm>
        </p:spPr>
        <p:txBody>
          <a:bodyPr/>
          <a:lstStyle/>
          <a:p>
            <a:pPr marL="0" indent="0" algn="ctr">
              <a:buNone/>
            </a:pPr>
            <a:r>
              <a:rPr lang="en-US" dirty="0"/>
              <a:t>1 Corinthians 2:9-11 (NIV)  However, as it is written: "No eye has seen, no ear has heard, no mind has conceived what God has prepared for those who love him"-- 10  but God has revealed it to us by his Spirit.</a:t>
            </a:r>
          </a:p>
        </p:txBody>
      </p:sp>
    </p:spTree>
    <p:extLst>
      <p:ext uri="{BB962C8B-B14F-4D97-AF65-F5344CB8AC3E}">
        <p14:creationId xmlns:p14="http://schemas.microsoft.com/office/powerpoint/2010/main" val="255008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AAB45-1D3F-9C3B-6C53-EB658F3E3A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4970F-5C68-9501-8E34-920C16F730EC}"/>
              </a:ext>
            </a:extLst>
          </p:cNvPr>
          <p:cNvSpPr>
            <a:spLocks noGrp="1"/>
          </p:cNvSpPr>
          <p:nvPr>
            <p:ph type="title"/>
          </p:nvPr>
        </p:nvSpPr>
        <p:spPr/>
        <p:txBody>
          <a:bodyPr>
            <a:normAutofit/>
          </a:bodyPr>
          <a:lstStyle/>
          <a:p>
            <a:pPr algn="l"/>
            <a:r>
              <a:rPr lang="en-US" dirty="0"/>
              <a:t>Listen for how God’s “mystery” is discovered.</a:t>
            </a:r>
          </a:p>
        </p:txBody>
      </p:sp>
      <p:sp>
        <p:nvSpPr>
          <p:cNvPr id="3" name="Content Placeholder 2">
            <a:extLst>
              <a:ext uri="{FF2B5EF4-FFF2-40B4-BE49-F238E27FC236}">
                <a16:creationId xmlns:a16="http://schemas.microsoft.com/office/drawing/2014/main" id="{A83C4C96-8D36-A895-FA4D-4307F8D446B5}"/>
              </a:ext>
            </a:extLst>
          </p:cNvPr>
          <p:cNvSpPr>
            <a:spLocks noGrp="1"/>
          </p:cNvSpPr>
          <p:nvPr>
            <p:ph idx="1"/>
          </p:nvPr>
        </p:nvSpPr>
        <p:spPr>
          <a:xfrm>
            <a:off x="1896560" y="2060514"/>
            <a:ext cx="8398880" cy="4351338"/>
          </a:xfrm>
        </p:spPr>
        <p:txBody>
          <a:bodyPr/>
          <a:lstStyle/>
          <a:p>
            <a:pPr marL="0" indent="0" algn="ctr">
              <a:buNone/>
            </a:pPr>
            <a:r>
              <a:rPr lang="en-US" dirty="0"/>
              <a:t>The Spirit searches all things, even the deep things of God. 11  For who among men knows the thoughts of a man except the man's spirit within him? In the same way no one knows the thoughts of God except the Spirit of God.</a:t>
            </a:r>
          </a:p>
          <a:p>
            <a:pPr marL="0" indent="0" algn="ctr">
              <a:buNone/>
            </a:pPr>
            <a:endParaRPr lang="en-US" dirty="0"/>
          </a:p>
        </p:txBody>
      </p:sp>
      <p:pic>
        <p:nvPicPr>
          <p:cNvPr id="5" name="Picture 4">
            <a:extLst>
              <a:ext uri="{FF2B5EF4-FFF2-40B4-BE49-F238E27FC236}">
                <a16:creationId xmlns:a16="http://schemas.microsoft.com/office/drawing/2014/main" id="{E9550347-17CB-A947-6AEF-64CDDE3FE967}"/>
              </a:ext>
            </a:extLst>
          </p:cNvPr>
          <p:cNvPicPr>
            <a:picLocks noChangeAspect="1"/>
          </p:cNvPicPr>
          <p:nvPr/>
        </p:nvPicPr>
        <p:blipFill>
          <a:blip r:embed="rId2"/>
          <a:stretch>
            <a:fillRect/>
          </a:stretch>
        </p:blipFill>
        <p:spPr>
          <a:xfrm>
            <a:off x="5157905" y="5555441"/>
            <a:ext cx="1876190" cy="2380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5620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EFC5-D006-1416-4A9A-4E679B058DA5}"/>
              </a:ext>
            </a:extLst>
          </p:cNvPr>
          <p:cNvSpPr>
            <a:spLocks noGrp="1"/>
          </p:cNvSpPr>
          <p:nvPr>
            <p:ph type="title"/>
          </p:nvPr>
        </p:nvSpPr>
        <p:spPr/>
        <p:txBody>
          <a:bodyPr/>
          <a:lstStyle/>
          <a:p>
            <a:r>
              <a:rPr lang="en-US" dirty="0"/>
              <a:t>The Spirit Reveals the Mind of God</a:t>
            </a:r>
          </a:p>
        </p:txBody>
      </p:sp>
      <p:sp>
        <p:nvSpPr>
          <p:cNvPr id="3" name="Content Placeholder 2">
            <a:extLst>
              <a:ext uri="{FF2B5EF4-FFF2-40B4-BE49-F238E27FC236}">
                <a16:creationId xmlns:a16="http://schemas.microsoft.com/office/drawing/2014/main" id="{CE4F44FD-3876-7F2E-FED8-73E2BE636B59}"/>
              </a:ext>
            </a:extLst>
          </p:cNvPr>
          <p:cNvSpPr>
            <a:spLocks noGrp="1"/>
          </p:cNvSpPr>
          <p:nvPr>
            <p:ph idx="1"/>
          </p:nvPr>
        </p:nvSpPr>
        <p:spPr/>
        <p:txBody>
          <a:bodyPr/>
          <a:lstStyle/>
          <a:p>
            <a:r>
              <a:rPr lang="en-US" dirty="0"/>
              <a:t>What is the essence of verse 9 and why is verse 10a essential to understanding Paul’s intent? </a:t>
            </a:r>
          </a:p>
          <a:p>
            <a:endParaRPr lang="en-US" dirty="0"/>
          </a:p>
        </p:txBody>
      </p:sp>
      <p:sp>
        <p:nvSpPr>
          <p:cNvPr id="4" name="TextBox 3">
            <a:extLst>
              <a:ext uri="{FF2B5EF4-FFF2-40B4-BE49-F238E27FC236}">
                <a16:creationId xmlns:a16="http://schemas.microsoft.com/office/drawing/2014/main" id="{EAAA6BE7-FE3A-5F2C-A462-DA4F549532CE}"/>
              </a:ext>
            </a:extLst>
          </p:cNvPr>
          <p:cNvSpPr txBox="1"/>
          <p:nvPr/>
        </p:nvSpPr>
        <p:spPr>
          <a:xfrm>
            <a:off x="1539433" y="3429000"/>
            <a:ext cx="8947230" cy="2062103"/>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However, as it is written: "No eye has seen, no ear has heard, no mind has conceived what God has prepared for those who love him"--  but God has revealed it to us by his Spirit.</a:t>
            </a:r>
          </a:p>
        </p:txBody>
      </p:sp>
    </p:spTree>
    <p:extLst>
      <p:ext uri="{BB962C8B-B14F-4D97-AF65-F5344CB8AC3E}">
        <p14:creationId xmlns:p14="http://schemas.microsoft.com/office/powerpoint/2010/main" val="50847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439A-E11F-4F4B-ED8D-E13A9B30CA55}"/>
              </a:ext>
            </a:extLst>
          </p:cNvPr>
          <p:cNvSpPr>
            <a:spLocks noGrp="1"/>
          </p:cNvSpPr>
          <p:nvPr>
            <p:ph type="title"/>
          </p:nvPr>
        </p:nvSpPr>
        <p:spPr/>
        <p:txBody>
          <a:bodyPr/>
          <a:lstStyle/>
          <a:p>
            <a:r>
              <a:rPr lang="en-US" dirty="0"/>
              <a:t>The Spirit Reveals the Mind of God</a:t>
            </a:r>
          </a:p>
        </p:txBody>
      </p:sp>
      <p:sp>
        <p:nvSpPr>
          <p:cNvPr id="3" name="Content Placeholder 2">
            <a:extLst>
              <a:ext uri="{FF2B5EF4-FFF2-40B4-BE49-F238E27FC236}">
                <a16:creationId xmlns:a16="http://schemas.microsoft.com/office/drawing/2014/main" id="{C89DFDEB-4630-7914-E180-ECFE0CAA4706}"/>
              </a:ext>
            </a:extLst>
          </p:cNvPr>
          <p:cNvSpPr>
            <a:spLocks noGrp="1"/>
          </p:cNvSpPr>
          <p:nvPr>
            <p:ph idx="1"/>
          </p:nvPr>
        </p:nvSpPr>
        <p:spPr/>
        <p:txBody>
          <a:bodyPr/>
          <a:lstStyle/>
          <a:p>
            <a:r>
              <a:rPr lang="en-US" dirty="0"/>
              <a:t>Who enables us to know and understand the things of God? </a:t>
            </a:r>
          </a:p>
          <a:p>
            <a:r>
              <a:rPr lang="en-US" dirty="0"/>
              <a:t>Why is the Spirit capable of making known the things of God to us?</a:t>
            </a:r>
          </a:p>
          <a:p>
            <a:endParaRPr lang="en-US" dirty="0"/>
          </a:p>
        </p:txBody>
      </p:sp>
    </p:spTree>
    <p:extLst>
      <p:ext uri="{BB962C8B-B14F-4D97-AF65-F5344CB8AC3E}">
        <p14:creationId xmlns:p14="http://schemas.microsoft.com/office/powerpoint/2010/main" val="261502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A52B-B2C1-B81B-A1D9-B91D31A824C5}"/>
              </a:ext>
            </a:extLst>
          </p:cNvPr>
          <p:cNvSpPr>
            <a:spLocks noGrp="1"/>
          </p:cNvSpPr>
          <p:nvPr>
            <p:ph type="title"/>
          </p:nvPr>
        </p:nvSpPr>
        <p:spPr/>
        <p:txBody>
          <a:bodyPr/>
          <a:lstStyle/>
          <a:p>
            <a:r>
              <a:rPr lang="en-US" dirty="0"/>
              <a:t>The Spirit Reveals the Mind of God</a:t>
            </a:r>
          </a:p>
        </p:txBody>
      </p:sp>
      <p:sp>
        <p:nvSpPr>
          <p:cNvPr id="3" name="Content Placeholder 2">
            <a:extLst>
              <a:ext uri="{FF2B5EF4-FFF2-40B4-BE49-F238E27FC236}">
                <a16:creationId xmlns:a16="http://schemas.microsoft.com/office/drawing/2014/main" id="{53B71530-C261-A8A1-2D00-60B05FADC88B}"/>
              </a:ext>
            </a:extLst>
          </p:cNvPr>
          <p:cNvSpPr>
            <a:spLocks noGrp="1"/>
          </p:cNvSpPr>
          <p:nvPr>
            <p:ph idx="1"/>
          </p:nvPr>
        </p:nvSpPr>
        <p:spPr/>
        <p:txBody>
          <a:bodyPr/>
          <a:lstStyle/>
          <a:p>
            <a:r>
              <a:rPr lang="en-US" dirty="0"/>
              <a:t>Why do people often fail to see God’s purpose for them? </a:t>
            </a:r>
          </a:p>
          <a:p>
            <a:r>
              <a:rPr lang="en-US" dirty="0"/>
              <a:t>How can we discern whether it’s the Holy Spirit who is speaking to and leading us?</a:t>
            </a:r>
          </a:p>
          <a:p>
            <a:endParaRPr lang="en-US" dirty="0"/>
          </a:p>
        </p:txBody>
      </p:sp>
      <p:pic>
        <p:nvPicPr>
          <p:cNvPr id="4" name="Picture 3" descr="Holy spirit">
            <a:extLst>
              <a:ext uri="{FF2B5EF4-FFF2-40B4-BE49-F238E27FC236}">
                <a16:creationId xmlns:a16="http://schemas.microsoft.com/office/drawing/2014/main" id="{B981177A-2264-D737-44D1-E1C95BF274E5}"/>
              </a:ext>
            </a:extLst>
          </p:cNvPr>
          <p:cNvPicPr>
            <a:picLocks noChangeAspect="1"/>
          </p:cNvPicPr>
          <p:nvPr/>
        </p:nvPicPr>
        <p:blipFill>
          <a:blip r:embed="rId2"/>
          <a:stretch>
            <a:fillRect/>
          </a:stretch>
        </p:blipFill>
        <p:spPr>
          <a:xfrm>
            <a:off x="5064399" y="4350598"/>
            <a:ext cx="2063202" cy="16479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930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48A5-4FFD-1F50-9938-C9E76E047200}"/>
              </a:ext>
            </a:extLst>
          </p:cNvPr>
          <p:cNvSpPr>
            <a:spLocks noGrp="1"/>
          </p:cNvSpPr>
          <p:nvPr>
            <p:ph type="title"/>
          </p:nvPr>
        </p:nvSpPr>
        <p:spPr/>
        <p:txBody>
          <a:bodyPr/>
          <a:lstStyle/>
          <a:p>
            <a:pPr algn="l"/>
            <a:r>
              <a:rPr lang="en-US" dirty="0"/>
              <a:t>Listen for more foolishness.</a:t>
            </a:r>
          </a:p>
        </p:txBody>
      </p:sp>
      <p:sp>
        <p:nvSpPr>
          <p:cNvPr id="3" name="Content Placeholder 2">
            <a:extLst>
              <a:ext uri="{FF2B5EF4-FFF2-40B4-BE49-F238E27FC236}">
                <a16:creationId xmlns:a16="http://schemas.microsoft.com/office/drawing/2014/main" id="{FA4DB138-DB2A-260A-EB32-BC97FDCD4699}"/>
              </a:ext>
            </a:extLst>
          </p:cNvPr>
          <p:cNvSpPr>
            <a:spLocks noGrp="1"/>
          </p:cNvSpPr>
          <p:nvPr>
            <p:ph idx="1"/>
          </p:nvPr>
        </p:nvSpPr>
        <p:spPr>
          <a:xfrm>
            <a:off x="1632030" y="1987670"/>
            <a:ext cx="9455552" cy="4351338"/>
          </a:xfrm>
        </p:spPr>
        <p:txBody>
          <a:bodyPr/>
          <a:lstStyle/>
          <a:p>
            <a:pPr marL="0" indent="0" algn="ctr">
              <a:buNone/>
            </a:pPr>
            <a:r>
              <a:rPr lang="en-US" dirty="0"/>
              <a:t>1 Corinthians 2:12-16 (NIV)   We have not received the spirit of the world but the Spirit who is from God, that we may understand what God has freely given us. 13  This is what we speak, not in words taught us by human wisdom but in words taught</a:t>
            </a:r>
          </a:p>
        </p:txBody>
      </p:sp>
    </p:spTree>
    <p:extLst>
      <p:ext uri="{BB962C8B-B14F-4D97-AF65-F5344CB8AC3E}">
        <p14:creationId xmlns:p14="http://schemas.microsoft.com/office/powerpoint/2010/main" val="6420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3F924-6827-CAAF-0FC2-53A56D73E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D1841-C570-89B3-0252-216A62C77C90}"/>
              </a:ext>
            </a:extLst>
          </p:cNvPr>
          <p:cNvSpPr>
            <a:spLocks noGrp="1"/>
          </p:cNvSpPr>
          <p:nvPr>
            <p:ph type="title"/>
          </p:nvPr>
        </p:nvSpPr>
        <p:spPr/>
        <p:txBody>
          <a:bodyPr/>
          <a:lstStyle/>
          <a:p>
            <a:pPr algn="l"/>
            <a:r>
              <a:rPr lang="en-US" dirty="0"/>
              <a:t>Listen for more foolishness.</a:t>
            </a:r>
          </a:p>
        </p:txBody>
      </p:sp>
      <p:sp>
        <p:nvSpPr>
          <p:cNvPr id="3" name="Content Placeholder 2">
            <a:extLst>
              <a:ext uri="{FF2B5EF4-FFF2-40B4-BE49-F238E27FC236}">
                <a16:creationId xmlns:a16="http://schemas.microsoft.com/office/drawing/2014/main" id="{78CAD298-D5EC-77C3-19DD-119805475F8B}"/>
              </a:ext>
            </a:extLst>
          </p:cNvPr>
          <p:cNvSpPr>
            <a:spLocks noGrp="1"/>
          </p:cNvSpPr>
          <p:nvPr>
            <p:ph idx="1"/>
          </p:nvPr>
        </p:nvSpPr>
        <p:spPr>
          <a:xfrm>
            <a:off x="1385103" y="2010820"/>
            <a:ext cx="9421793" cy="4351338"/>
          </a:xfrm>
        </p:spPr>
        <p:txBody>
          <a:bodyPr/>
          <a:lstStyle/>
          <a:p>
            <a:pPr marL="0" indent="0" algn="ctr">
              <a:buNone/>
            </a:pPr>
            <a:r>
              <a:rPr lang="en-US" dirty="0"/>
              <a:t>by the Spirit, expressing spiritual truths in spiritual words. 14  The man without the Spirit does not accept the things that come from the Spirit of God, for they are foolishness to him, and he cannot understand them, because they are spiritually </a:t>
            </a:r>
          </a:p>
        </p:txBody>
      </p:sp>
    </p:spTree>
    <p:extLst>
      <p:ext uri="{BB962C8B-B14F-4D97-AF65-F5344CB8AC3E}">
        <p14:creationId xmlns:p14="http://schemas.microsoft.com/office/powerpoint/2010/main" val="2267652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A4B78-E131-2B7A-04E9-6B9422B463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73E53-672C-E581-81E6-67D63DF164DA}"/>
              </a:ext>
            </a:extLst>
          </p:cNvPr>
          <p:cNvSpPr>
            <a:spLocks noGrp="1"/>
          </p:cNvSpPr>
          <p:nvPr>
            <p:ph type="title"/>
          </p:nvPr>
        </p:nvSpPr>
        <p:spPr/>
        <p:txBody>
          <a:bodyPr/>
          <a:lstStyle/>
          <a:p>
            <a:pPr algn="l"/>
            <a:r>
              <a:rPr lang="en-US" dirty="0"/>
              <a:t>Listen for more foolishness.</a:t>
            </a:r>
          </a:p>
        </p:txBody>
      </p:sp>
      <p:sp>
        <p:nvSpPr>
          <p:cNvPr id="3" name="Content Placeholder 2">
            <a:extLst>
              <a:ext uri="{FF2B5EF4-FFF2-40B4-BE49-F238E27FC236}">
                <a16:creationId xmlns:a16="http://schemas.microsoft.com/office/drawing/2014/main" id="{8806FCC6-E966-020A-65AA-F6B7C32305A9}"/>
              </a:ext>
            </a:extLst>
          </p:cNvPr>
          <p:cNvSpPr>
            <a:spLocks noGrp="1"/>
          </p:cNvSpPr>
          <p:nvPr>
            <p:ph idx="1"/>
          </p:nvPr>
        </p:nvSpPr>
        <p:spPr>
          <a:xfrm>
            <a:off x="1745848" y="2033969"/>
            <a:ext cx="8700304" cy="4351338"/>
          </a:xfrm>
        </p:spPr>
        <p:txBody>
          <a:bodyPr/>
          <a:lstStyle/>
          <a:p>
            <a:pPr marL="0" indent="0" algn="ctr">
              <a:buNone/>
            </a:pPr>
            <a:r>
              <a:rPr lang="en-US" dirty="0"/>
              <a:t>discerned. 15  The spiritual man makes judgments about all things, but he himself is not subject to any man's judgment: 16  "For who has known the mind of the Lord that he may instruct him?" But we have the mind of Christ.</a:t>
            </a:r>
          </a:p>
          <a:p>
            <a:pPr marL="0" indent="0" algn="ctr">
              <a:buNone/>
            </a:pPr>
            <a:endParaRPr lang="en-US" dirty="0"/>
          </a:p>
        </p:txBody>
      </p:sp>
      <p:pic>
        <p:nvPicPr>
          <p:cNvPr id="5" name="Picture 4">
            <a:extLst>
              <a:ext uri="{FF2B5EF4-FFF2-40B4-BE49-F238E27FC236}">
                <a16:creationId xmlns:a16="http://schemas.microsoft.com/office/drawing/2014/main" id="{97835DF2-28D1-98B0-D840-78C863FF78F7}"/>
              </a:ext>
            </a:extLst>
          </p:cNvPr>
          <p:cNvPicPr>
            <a:picLocks noChangeAspect="1"/>
          </p:cNvPicPr>
          <p:nvPr/>
        </p:nvPicPr>
        <p:blipFill>
          <a:blip r:embed="rId2"/>
          <a:stretch>
            <a:fillRect/>
          </a:stretch>
        </p:blipFill>
        <p:spPr>
          <a:xfrm>
            <a:off x="5157905" y="5555441"/>
            <a:ext cx="1876190" cy="2380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896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044A-EA36-6FC8-F1A4-52CC8A2D2857}"/>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B4382BB8-9154-1289-4A7B-66DC936511A9}"/>
              </a:ext>
            </a:extLst>
          </p:cNvPr>
          <p:cNvGrpSpPr/>
          <p:nvPr/>
        </p:nvGrpSpPr>
        <p:grpSpPr>
          <a:xfrm>
            <a:off x="2849598" y="1579418"/>
            <a:ext cx="6492803" cy="4272952"/>
            <a:chOff x="2849598" y="1579418"/>
            <a:chExt cx="6492803" cy="4272952"/>
          </a:xfrm>
        </p:grpSpPr>
        <p:pic>
          <p:nvPicPr>
            <p:cNvPr id="4" name="Picture 3">
              <a:extLst>
                <a:ext uri="{FF2B5EF4-FFF2-40B4-BE49-F238E27FC236}">
                  <a16:creationId xmlns:a16="http://schemas.microsoft.com/office/drawing/2014/main" id="{1C38BBB0-9733-9C67-55C9-4E30B3A9875B}"/>
                </a:ext>
              </a:extLst>
            </p:cNvPr>
            <p:cNvPicPr>
              <a:picLocks noChangeAspect="1"/>
            </p:cNvPicPr>
            <p:nvPr/>
          </p:nvPicPr>
          <p:blipFill>
            <a:blip r:embed="rId2"/>
            <a:stretch>
              <a:fillRect/>
            </a:stretch>
          </p:blipFill>
          <p:spPr>
            <a:xfrm>
              <a:off x="3238857" y="1843285"/>
              <a:ext cx="5714286" cy="3171429"/>
            </a:xfrm>
            <a:prstGeom prst="rect">
              <a:avLst/>
            </a:prstGeom>
            <a:ln>
              <a:noFill/>
            </a:ln>
            <a:effectLst>
              <a:outerShdw blurRad="292100" dist="139700" dir="2700000" algn="tl" rotWithShape="0">
                <a:srgbClr val="333333">
                  <a:alpha val="65000"/>
                </a:srgbClr>
              </a:outerShdw>
            </a:effectLst>
          </p:spPr>
        </p:pic>
        <p:pic>
          <p:nvPicPr>
            <p:cNvPr id="6" name="Picture 5">
              <a:hlinkClick r:id="rId3"/>
              <a:extLst>
                <a:ext uri="{FF2B5EF4-FFF2-40B4-BE49-F238E27FC236}">
                  <a16:creationId xmlns:a16="http://schemas.microsoft.com/office/drawing/2014/main" id="{581A1915-D450-4067-3C88-05987D971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79418"/>
              <a:ext cx="6492803" cy="427295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C65CE421-34B6-759D-FC23-586260070406}"/>
              </a:ext>
            </a:extLst>
          </p:cNvPr>
          <p:cNvSpPr txBox="1"/>
          <p:nvPr/>
        </p:nvSpPr>
        <p:spPr>
          <a:xfrm>
            <a:off x="4251366" y="5852370"/>
            <a:ext cx="3550722"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710112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FD16-EEE9-E9F0-BE34-ABFD4F0F332F}"/>
              </a:ext>
            </a:extLst>
          </p:cNvPr>
          <p:cNvSpPr>
            <a:spLocks noGrp="1"/>
          </p:cNvSpPr>
          <p:nvPr>
            <p:ph type="title"/>
          </p:nvPr>
        </p:nvSpPr>
        <p:spPr/>
        <p:txBody>
          <a:bodyPr/>
          <a:lstStyle/>
          <a:p>
            <a:r>
              <a:rPr lang="en-US" dirty="0"/>
              <a:t>Depend on the Holy Spirit</a:t>
            </a:r>
          </a:p>
        </p:txBody>
      </p:sp>
      <p:sp>
        <p:nvSpPr>
          <p:cNvPr id="3" name="Content Placeholder 2">
            <a:extLst>
              <a:ext uri="{FF2B5EF4-FFF2-40B4-BE49-F238E27FC236}">
                <a16:creationId xmlns:a16="http://schemas.microsoft.com/office/drawing/2014/main" id="{DC243887-FD69-5343-C272-E39CDD24FA33}"/>
              </a:ext>
            </a:extLst>
          </p:cNvPr>
          <p:cNvSpPr>
            <a:spLocks noGrp="1"/>
          </p:cNvSpPr>
          <p:nvPr>
            <p:ph idx="1"/>
          </p:nvPr>
        </p:nvSpPr>
        <p:spPr/>
        <p:txBody>
          <a:bodyPr>
            <a:normAutofit lnSpcReduction="10000"/>
          </a:bodyPr>
          <a:lstStyle/>
          <a:p>
            <a:r>
              <a:rPr lang="en-US" dirty="0">
                <a:solidFill>
                  <a:srgbClr val="C00000"/>
                </a:solidFill>
              </a:rPr>
              <a:t>Note the characteristics of the wisdom that the Spirit teaches us.</a:t>
            </a:r>
          </a:p>
          <a:p>
            <a:pPr lvl="1"/>
            <a:r>
              <a:rPr lang="en-US" dirty="0">
                <a:solidFill>
                  <a:srgbClr val="C00000"/>
                </a:solidFill>
              </a:rPr>
              <a:t>Spiritual Truth has its own vocabulary</a:t>
            </a:r>
          </a:p>
          <a:p>
            <a:pPr lvl="1"/>
            <a:r>
              <a:rPr lang="en-US" dirty="0">
                <a:solidFill>
                  <a:srgbClr val="C00000"/>
                </a:solidFill>
              </a:rPr>
              <a:t>It is not human wisdom</a:t>
            </a:r>
          </a:p>
          <a:p>
            <a:pPr lvl="1"/>
            <a:r>
              <a:rPr lang="en-US" dirty="0">
                <a:solidFill>
                  <a:srgbClr val="C00000"/>
                </a:solidFill>
              </a:rPr>
              <a:t>It is God’s wisdom</a:t>
            </a:r>
          </a:p>
          <a:p>
            <a:pPr lvl="1"/>
            <a:r>
              <a:rPr lang="en-US" dirty="0">
                <a:solidFill>
                  <a:srgbClr val="C00000"/>
                </a:solidFill>
              </a:rPr>
              <a:t>It is not so much a case of the persuasion of logic or debate</a:t>
            </a:r>
          </a:p>
          <a:p>
            <a:pPr lvl="1"/>
            <a:r>
              <a:rPr lang="en-US" dirty="0">
                <a:solidFill>
                  <a:srgbClr val="C00000"/>
                </a:solidFill>
              </a:rPr>
              <a:t>It is Truth that is revealed by God, that we accept by faith, because God said it</a:t>
            </a:r>
          </a:p>
          <a:p>
            <a:endParaRPr lang="en-US" dirty="0"/>
          </a:p>
        </p:txBody>
      </p:sp>
    </p:spTree>
    <p:extLst>
      <p:ext uri="{BB962C8B-B14F-4D97-AF65-F5344CB8AC3E}">
        <p14:creationId xmlns:p14="http://schemas.microsoft.com/office/powerpoint/2010/main" val="242056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AC0B-CBA3-53ED-BC1E-2E8268CEB582}"/>
              </a:ext>
            </a:extLst>
          </p:cNvPr>
          <p:cNvSpPr>
            <a:spLocks noGrp="1"/>
          </p:cNvSpPr>
          <p:nvPr>
            <p:ph type="title"/>
          </p:nvPr>
        </p:nvSpPr>
        <p:spPr/>
        <p:txBody>
          <a:bodyPr/>
          <a:lstStyle/>
          <a:p>
            <a:r>
              <a:rPr lang="en-US" dirty="0"/>
              <a:t>Depend on the Holy Spirit</a:t>
            </a:r>
          </a:p>
        </p:txBody>
      </p:sp>
      <p:sp>
        <p:nvSpPr>
          <p:cNvPr id="3" name="Content Placeholder 2">
            <a:extLst>
              <a:ext uri="{FF2B5EF4-FFF2-40B4-BE49-F238E27FC236}">
                <a16:creationId xmlns:a16="http://schemas.microsoft.com/office/drawing/2014/main" id="{5B488348-C3CB-6899-6462-3CBA620DFF82}"/>
              </a:ext>
            </a:extLst>
          </p:cNvPr>
          <p:cNvSpPr>
            <a:spLocks noGrp="1"/>
          </p:cNvSpPr>
          <p:nvPr>
            <p:ph idx="1"/>
          </p:nvPr>
        </p:nvSpPr>
        <p:spPr/>
        <p:txBody>
          <a:bodyPr/>
          <a:lstStyle/>
          <a:p>
            <a:r>
              <a:rPr lang="en-US" dirty="0"/>
              <a:t>According to this passage, how are spiritual and unspiritual people different? </a:t>
            </a:r>
          </a:p>
          <a:p>
            <a:endParaRPr lang="en-US" dirty="0"/>
          </a:p>
        </p:txBody>
      </p:sp>
      <p:graphicFrame>
        <p:nvGraphicFramePr>
          <p:cNvPr id="5" name="Table 4">
            <a:extLst>
              <a:ext uri="{FF2B5EF4-FFF2-40B4-BE49-F238E27FC236}">
                <a16:creationId xmlns:a16="http://schemas.microsoft.com/office/drawing/2014/main" id="{1A3410A8-037C-AEF3-A8AC-5C575C69F72F}"/>
              </a:ext>
            </a:extLst>
          </p:cNvPr>
          <p:cNvGraphicFramePr>
            <a:graphicFrameLocks noGrp="1"/>
          </p:cNvGraphicFramePr>
          <p:nvPr>
            <p:extLst>
              <p:ext uri="{D42A27DB-BD31-4B8C-83A1-F6EECF244321}">
                <p14:modId xmlns:p14="http://schemas.microsoft.com/office/powerpoint/2010/main" val="3441162539"/>
              </p:ext>
            </p:extLst>
          </p:nvPr>
        </p:nvGraphicFramePr>
        <p:xfrm>
          <a:off x="1382531" y="3429000"/>
          <a:ext cx="9426938" cy="1889760"/>
        </p:xfrm>
        <a:graphic>
          <a:graphicData uri="http://schemas.openxmlformats.org/drawingml/2006/table">
            <a:tbl>
              <a:tblPr firstRow="1" bandRow="1">
                <a:tableStyleId>{5C22544A-7EE6-4342-B048-85BDC9FD1C3A}</a:tableStyleId>
              </a:tblPr>
              <a:tblGrid>
                <a:gridCol w="4713469">
                  <a:extLst>
                    <a:ext uri="{9D8B030D-6E8A-4147-A177-3AD203B41FA5}">
                      <a16:colId xmlns:a16="http://schemas.microsoft.com/office/drawing/2014/main" val="3072384720"/>
                    </a:ext>
                  </a:extLst>
                </a:gridCol>
                <a:gridCol w="4713469">
                  <a:extLst>
                    <a:ext uri="{9D8B030D-6E8A-4147-A177-3AD203B41FA5}">
                      <a16:colId xmlns:a16="http://schemas.microsoft.com/office/drawing/2014/main" val="1361742820"/>
                    </a:ext>
                  </a:extLst>
                </a:gridCol>
              </a:tblGrid>
              <a:tr h="370840">
                <a:tc>
                  <a:txBody>
                    <a:bodyPr/>
                    <a:lstStyle/>
                    <a:p>
                      <a:pPr algn="ctr"/>
                      <a:r>
                        <a:rPr lang="en-US" sz="2800" dirty="0"/>
                        <a:t>Spiritual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Unspiritual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98256"/>
                  </a:ext>
                </a:extLst>
              </a:tr>
              <a:tr h="687408">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9467802"/>
                  </a:ext>
                </a:extLst>
              </a:tr>
            </a:tbl>
          </a:graphicData>
        </a:graphic>
      </p:graphicFrame>
    </p:spTree>
    <p:extLst>
      <p:ext uri="{BB962C8B-B14F-4D97-AF65-F5344CB8AC3E}">
        <p14:creationId xmlns:p14="http://schemas.microsoft.com/office/powerpoint/2010/main" val="3056373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526CB-C23F-BC20-EDA1-002B56A1743A}"/>
              </a:ext>
            </a:extLst>
          </p:cNvPr>
          <p:cNvSpPr>
            <a:spLocks noGrp="1"/>
          </p:cNvSpPr>
          <p:nvPr>
            <p:ph type="title"/>
          </p:nvPr>
        </p:nvSpPr>
        <p:spPr/>
        <p:txBody>
          <a:bodyPr/>
          <a:lstStyle/>
          <a:p>
            <a:r>
              <a:rPr lang="en-US" dirty="0"/>
              <a:t>Depend on the Holy Spirit</a:t>
            </a:r>
          </a:p>
        </p:txBody>
      </p:sp>
      <p:sp>
        <p:nvSpPr>
          <p:cNvPr id="3" name="Content Placeholder 2">
            <a:extLst>
              <a:ext uri="{FF2B5EF4-FFF2-40B4-BE49-F238E27FC236}">
                <a16:creationId xmlns:a16="http://schemas.microsoft.com/office/drawing/2014/main" id="{9D0AE378-0627-9495-64B1-EED9A9A2C86D}"/>
              </a:ext>
            </a:extLst>
          </p:cNvPr>
          <p:cNvSpPr>
            <a:spLocks noGrp="1"/>
          </p:cNvSpPr>
          <p:nvPr>
            <p:ph idx="1"/>
          </p:nvPr>
        </p:nvSpPr>
        <p:spPr/>
        <p:txBody>
          <a:bodyPr/>
          <a:lstStyle/>
          <a:p>
            <a:r>
              <a:rPr lang="en-US" dirty="0"/>
              <a:t>What does it mean to have the mind of Christ? </a:t>
            </a:r>
          </a:p>
          <a:p>
            <a:r>
              <a:rPr lang="en-US" dirty="0"/>
              <a:t>How can you know if you have the mind of Christ? </a:t>
            </a:r>
          </a:p>
          <a:p>
            <a:endParaRPr lang="en-US" dirty="0"/>
          </a:p>
        </p:txBody>
      </p:sp>
      <p:pic>
        <p:nvPicPr>
          <p:cNvPr id="4" name="Picture 3" descr="Free ai generated jesus disciples illustration">
            <a:extLst>
              <a:ext uri="{FF2B5EF4-FFF2-40B4-BE49-F238E27FC236}">
                <a16:creationId xmlns:a16="http://schemas.microsoft.com/office/drawing/2014/main" id="{47AEA4CE-BBDB-3EC4-BAB2-5A1E4112CD59}"/>
              </a:ext>
            </a:extLst>
          </p:cNvPr>
          <p:cNvPicPr>
            <a:picLocks noChangeAspect="1"/>
          </p:cNvPicPr>
          <p:nvPr/>
        </p:nvPicPr>
        <p:blipFill>
          <a:blip r:embed="rId2"/>
          <a:stretch>
            <a:fillRect/>
          </a:stretch>
        </p:blipFill>
        <p:spPr>
          <a:xfrm>
            <a:off x="3956601" y="3597905"/>
            <a:ext cx="4041505" cy="23080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536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E8A57-046D-F19B-B9AA-883E5E8C3BB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B26FDBA-0695-7EFD-5D2A-6AFE10E3D086}"/>
              </a:ext>
            </a:extLst>
          </p:cNvPr>
          <p:cNvSpPr>
            <a:spLocks noGrp="1"/>
          </p:cNvSpPr>
          <p:nvPr>
            <p:ph idx="1"/>
          </p:nvPr>
        </p:nvSpPr>
        <p:spPr>
          <a:xfrm>
            <a:off x="838200" y="2045544"/>
            <a:ext cx="10515600" cy="4351338"/>
          </a:xfrm>
        </p:spPr>
        <p:txBody>
          <a:bodyPr/>
          <a:lstStyle/>
          <a:p>
            <a:r>
              <a:rPr lang="en-US" dirty="0"/>
              <a:t>Submit. </a:t>
            </a:r>
          </a:p>
          <a:p>
            <a:pPr lvl="1"/>
            <a:r>
              <a:rPr lang="en-US" sz="3600" dirty="0"/>
              <a:t>Evaluate your life and consider if you are living in dependence on the Holy Spirit. </a:t>
            </a:r>
          </a:p>
          <a:p>
            <a:pPr lvl="1"/>
            <a:r>
              <a:rPr lang="en-US" sz="3600" dirty="0"/>
              <a:t>Ask God to fill you with His Holy Spirit (Eph. 5:18) and guide your thoughts and actions.</a:t>
            </a:r>
          </a:p>
          <a:p>
            <a:endParaRPr lang="en-US" dirty="0"/>
          </a:p>
        </p:txBody>
      </p:sp>
    </p:spTree>
    <p:extLst>
      <p:ext uri="{BB962C8B-B14F-4D97-AF65-F5344CB8AC3E}">
        <p14:creationId xmlns:p14="http://schemas.microsoft.com/office/powerpoint/2010/main" val="375427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03B12-9DB0-980E-8F31-55FABEEA6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866371-C294-80D7-A891-57BED8555FA7}"/>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8FB43AC-25F0-CDB9-756C-4E8021921332}"/>
              </a:ext>
            </a:extLst>
          </p:cNvPr>
          <p:cNvSpPr>
            <a:spLocks noGrp="1"/>
          </p:cNvSpPr>
          <p:nvPr>
            <p:ph idx="1"/>
          </p:nvPr>
        </p:nvSpPr>
        <p:spPr/>
        <p:txBody>
          <a:bodyPr>
            <a:normAutofit/>
          </a:bodyPr>
          <a:lstStyle/>
          <a:p>
            <a:r>
              <a:rPr lang="en-US" dirty="0"/>
              <a:t>Examine. </a:t>
            </a:r>
          </a:p>
          <a:p>
            <a:pPr lvl="1"/>
            <a:r>
              <a:rPr lang="en-US" dirty="0"/>
              <a:t>If you are facing a decision and need counsel, look to Scripture and examine passages that address that issue. </a:t>
            </a:r>
          </a:p>
          <a:p>
            <a:pPr lvl="1"/>
            <a:r>
              <a:rPr lang="en-US" dirty="0"/>
              <a:t>Contrast what Scripture says with the counsel the world might offer. </a:t>
            </a:r>
          </a:p>
          <a:p>
            <a:pPr lvl="1"/>
            <a:r>
              <a:rPr lang="en-US" dirty="0"/>
              <a:t>Determine to follow the wisdom God has given through His Word.</a:t>
            </a:r>
          </a:p>
          <a:p>
            <a:endParaRPr lang="en-US" dirty="0"/>
          </a:p>
        </p:txBody>
      </p:sp>
    </p:spTree>
    <p:extLst>
      <p:ext uri="{BB962C8B-B14F-4D97-AF65-F5344CB8AC3E}">
        <p14:creationId xmlns:p14="http://schemas.microsoft.com/office/powerpoint/2010/main" val="4129291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11AF3-7982-82B3-D131-26054B11BC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2F9F6-D8C9-A7DB-D1C2-DF3DAD8E2D1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6209217-37AF-7FF1-A0D2-E588ECB8CB25}"/>
              </a:ext>
            </a:extLst>
          </p:cNvPr>
          <p:cNvSpPr>
            <a:spLocks noGrp="1"/>
          </p:cNvSpPr>
          <p:nvPr>
            <p:ph idx="1"/>
          </p:nvPr>
        </p:nvSpPr>
        <p:spPr/>
        <p:txBody>
          <a:bodyPr/>
          <a:lstStyle/>
          <a:p>
            <a:r>
              <a:rPr lang="en-US" dirty="0"/>
              <a:t>Share. </a:t>
            </a:r>
          </a:p>
          <a:p>
            <a:pPr lvl="1"/>
            <a:r>
              <a:rPr lang="en-US" sz="3600" dirty="0"/>
              <a:t>Tell others in your group the insights God has given you.</a:t>
            </a:r>
          </a:p>
          <a:p>
            <a:pPr lvl="1"/>
            <a:r>
              <a:rPr lang="en-US" sz="3600" dirty="0"/>
              <a:t>As God’s Spirit gives you discernment, He may desire for you to be a conduit of His wisdom to others</a:t>
            </a:r>
          </a:p>
        </p:txBody>
      </p:sp>
    </p:spTree>
    <p:extLst>
      <p:ext uri="{BB962C8B-B14F-4D97-AF65-F5344CB8AC3E}">
        <p14:creationId xmlns:p14="http://schemas.microsoft.com/office/powerpoint/2010/main" val="3584450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E8D3-90A1-1F47-63AC-9F4C102D1888}"/>
              </a:ext>
            </a:extLst>
          </p:cNvPr>
          <p:cNvSpPr>
            <a:spLocks noGrp="1"/>
          </p:cNvSpPr>
          <p:nvPr>
            <p:ph type="title"/>
          </p:nvPr>
        </p:nvSpPr>
        <p:spPr>
          <a:xfrm>
            <a:off x="6354473" y="365125"/>
            <a:ext cx="4337823" cy="1325563"/>
          </a:xfrm>
        </p:spPr>
        <p:txBody>
          <a:bodyPr/>
          <a:lstStyle/>
          <a:p>
            <a:pPr algn="r"/>
            <a:r>
              <a:rPr lang="en-US" dirty="0"/>
              <a:t>Family Activities</a:t>
            </a:r>
          </a:p>
        </p:txBody>
      </p:sp>
      <p:pic>
        <p:nvPicPr>
          <p:cNvPr id="6" name="Picture 5">
            <a:extLst>
              <a:ext uri="{FF2B5EF4-FFF2-40B4-BE49-F238E27FC236}">
                <a16:creationId xmlns:a16="http://schemas.microsoft.com/office/drawing/2014/main" id="{FC110990-1567-E930-9142-2C47C38663C0}"/>
              </a:ext>
            </a:extLst>
          </p:cNvPr>
          <p:cNvPicPr>
            <a:picLocks noChangeAspect="1"/>
          </p:cNvPicPr>
          <p:nvPr/>
        </p:nvPicPr>
        <p:blipFill>
          <a:blip r:embed="rId2">
            <a:clrChange>
              <a:clrFrom>
                <a:srgbClr val="FF0000"/>
              </a:clrFrom>
              <a:clrTo>
                <a:srgbClr val="FF0000">
                  <a:alpha val="0"/>
                </a:srgbClr>
              </a:clrTo>
            </a:clrChange>
            <a:duotone>
              <a:prstClr val="black"/>
              <a:schemeClr val="accent5">
                <a:tint val="45000"/>
                <a:satMod val="400000"/>
              </a:schemeClr>
            </a:duotone>
          </a:blip>
          <a:stretch>
            <a:fillRect/>
          </a:stretch>
        </p:blipFill>
        <p:spPr>
          <a:xfrm>
            <a:off x="5393803" y="1435260"/>
            <a:ext cx="5556967" cy="5624138"/>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10" name="Picture 9">
            <a:extLst>
              <a:ext uri="{FF2B5EF4-FFF2-40B4-BE49-F238E27FC236}">
                <a16:creationId xmlns:a16="http://schemas.microsoft.com/office/drawing/2014/main" id="{DA749109-F23D-D486-F72B-3A6796637BD2}"/>
              </a:ext>
            </a:extLst>
          </p:cNvPr>
          <p:cNvPicPr>
            <a:picLocks noChangeAspect="1"/>
          </p:cNvPicPr>
          <p:nvPr/>
        </p:nvPicPr>
        <p:blipFill>
          <a:blip r:embed="rId3"/>
          <a:stretch>
            <a:fillRect/>
          </a:stretch>
        </p:blipFill>
        <p:spPr>
          <a:xfrm>
            <a:off x="341540" y="3602621"/>
            <a:ext cx="3386971" cy="3061504"/>
          </a:xfrm>
          <a:prstGeom prst="rect">
            <a:avLst/>
          </a:prstGeom>
          <a:ln>
            <a:noFill/>
          </a:ln>
          <a:effectLst>
            <a:outerShdw blurRad="292100" dist="139700" dir="2700000" algn="tl" rotWithShape="0">
              <a:srgbClr val="333333">
                <a:alpha val="65000"/>
              </a:srgbClr>
            </a:outerShdw>
          </a:effectLst>
        </p:spPr>
      </p:pic>
      <p:pic>
        <p:nvPicPr>
          <p:cNvPr id="11" name="Picture 10" descr="Doodle Speech Bubble">
            <a:extLst>
              <a:ext uri="{FF2B5EF4-FFF2-40B4-BE49-F238E27FC236}">
                <a16:creationId xmlns:a16="http://schemas.microsoft.com/office/drawing/2014/main" id="{3D416E9E-8A68-3C18-FB63-981AD8DB9AF1}"/>
              </a:ext>
            </a:extLst>
          </p:cNvPr>
          <p:cNvPicPr>
            <a:picLocks noChangeAspect="1"/>
          </p:cNvPicPr>
          <p:nvPr/>
        </p:nvPicPr>
        <p:blipFill>
          <a:blip r:embed="rId4"/>
          <a:stretch>
            <a:fillRect/>
          </a:stretch>
        </p:blipFill>
        <p:spPr>
          <a:xfrm flipH="1">
            <a:off x="1777711" y="193875"/>
            <a:ext cx="5005051" cy="3527981"/>
          </a:xfrm>
          <a:prstGeom prst="rect">
            <a:avLst/>
          </a:prstGeom>
        </p:spPr>
      </p:pic>
      <p:sp>
        <p:nvSpPr>
          <p:cNvPr id="12" name="TextBox 11">
            <a:extLst>
              <a:ext uri="{FF2B5EF4-FFF2-40B4-BE49-F238E27FC236}">
                <a16:creationId xmlns:a16="http://schemas.microsoft.com/office/drawing/2014/main" id="{6D4E13A9-D7AE-3ADB-2A80-43316D96DB21}"/>
              </a:ext>
            </a:extLst>
          </p:cNvPr>
          <p:cNvSpPr txBox="1"/>
          <p:nvPr/>
        </p:nvSpPr>
        <p:spPr>
          <a:xfrm>
            <a:off x="2329195" y="879675"/>
            <a:ext cx="3842795" cy="2031325"/>
          </a:xfrm>
          <a:prstGeom prst="rect">
            <a:avLst/>
          </a:prstGeom>
          <a:noFill/>
        </p:spPr>
        <p:txBody>
          <a:bodyPr wrap="square" rtlCol="0">
            <a:spAutoFit/>
          </a:bodyPr>
          <a:lstStyle/>
          <a:p>
            <a:pPr algn="ctr"/>
            <a:r>
              <a:rPr lang="en-US" dirty="0" err="1">
                <a:latin typeface="Comic Sans MS" panose="030F0702030302020204" pitchFamily="66" charset="0"/>
              </a:rPr>
              <a:t>Whooo</a:t>
            </a:r>
            <a:r>
              <a:rPr lang="en-US" dirty="0">
                <a:latin typeface="Comic Sans MS" panose="030F0702030302020204" pitchFamily="66" charset="0"/>
              </a:rPr>
              <a:t> … is looking</a:t>
            </a:r>
            <a:br>
              <a:rPr lang="en-US" dirty="0">
                <a:latin typeface="Comic Sans MS" panose="030F0702030302020204" pitchFamily="66" charset="0"/>
              </a:rPr>
            </a:br>
            <a:r>
              <a:rPr lang="en-US" dirty="0">
                <a:latin typeface="Comic Sans MS" panose="030F0702030302020204" pitchFamily="66" charset="0"/>
              </a:rPr>
              <a:t>for wisdom?  Look in the </a:t>
            </a:r>
            <a:br>
              <a:rPr lang="en-US" dirty="0">
                <a:latin typeface="Comic Sans MS" panose="030F0702030302020204" pitchFamily="66" charset="0"/>
              </a:rPr>
            </a:br>
            <a:r>
              <a:rPr lang="en-US" dirty="0">
                <a:latin typeface="Comic Sans MS" panose="030F0702030302020204" pitchFamily="66" charset="0"/>
              </a:rPr>
              <a:t>Bible passage for the words in the clue phrases.  Help is available (along with the color page) at </a:t>
            </a:r>
            <a:br>
              <a:rPr lang="en-US" dirty="0">
                <a:latin typeface="Comic Sans MS" panose="030F0702030302020204" pitchFamily="66" charset="0"/>
              </a:rPr>
            </a:br>
            <a:r>
              <a:rPr lang="en-US" dirty="0">
                <a:latin typeface="Comic Sans MS" panose="030F0702030302020204" pitchFamily="66" charset="0"/>
                <a:hlinkClick r:id="rId5"/>
              </a:rPr>
              <a:t>https://tinyurl.com/r83e4r2p</a:t>
            </a:r>
            <a:r>
              <a:rPr lang="en-US" dirty="0">
                <a:latin typeface="Comic Sans MS" panose="030F0702030302020204" pitchFamily="66" charset="0"/>
              </a:rPr>
              <a:t> </a:t>
            </a:r>
          </a:p>
          <a:p>
            <a:pPr algn="ctr"/>
            <a:r>
              <a:rPr lang="en-US" dirty="0">
                <a:latin typeface="Comic Sans MS" panose="030F0702030302020204" pitchFamily="66" charset="0"/>
              </a:rPr>
              <a:t>  </a:t>
            </a:r>
          </a:p>
        </p:txBody>
      </p:sp>
    </p:spTree>
    <p:extLst>
      <p:ext uri="{BB962C8B-B14F-4D97-AF65-F5344CB8AC3E}">
        <p14:creationId xmlns:p14="http://schemas.microsoft.com/office/powerpoint/2010/main" val="4065582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32A9D-A92C-B80A-3FC6-BD8F5AF55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A6FE7-DF04-9625-90B4-0CBB2CD2BCF0}"/>
              </a:ext>
            </a:extLst>
          </p:cNvPr>
          <p:cNvSpPr>
            <a:spLocks noGrp="1"/>
          </p:cNvSpPr>
          <p:nvPr>
            <p:ph type="ctrTitle"/>
          </p:nvPr>
        </p:nvSpPr>
        <p:spPr>
          <a:xfrm>
            <a:off x="1524000" y="1122363"/>
            <a:ext cx="9144000" cy="1810842"/>
          </a:xfrm>
        </p:spPr>
        <p:txBody>
          <a:bodyPr/>
          <a:lstStyle/>
          <a:p>
            <a:r>
              <a:rPr lang="en-US" dirty="0"/>
              <a:t>Wisdom from God</a:t>
            </a:r>
          </a:p>
        </p:txBody>
      </p:sp>
      <p:sp>
        <p:nvSpPr>
          <p:cNvPr id="3" name="Subtitle 2">
            <a:extLst>
              <a:ext uri="{FF2B5EF4-FFF2-40B4-BE49-F238E27FC236}">
                <a16:creationId xmlns:a16="http://schemas.microsoft.com/office/drawing/2014/main" id="{1CA14E13-6825-C45E-24EB-3B1A032C280C}"/>
              </a:ext>
            </a:extLst>
          </p:cNvPr>
          <p:cNvSpPr>
            <a:spLocks noGrp="1"/>
          </p:cNvSpPr>
          <p:nvPr>
            <p:ph type="subTitle" idx="1"/>
          </p:nvPr>
        </p:nvSpPr>
        <p:spPr/>
        <p:txBody>
          <a:bodyPr/>
          <a:lstStyle/>
          <a:p>
            <a:r>
              <a:rPr lang="en-US" dirty="0"/>
              <a:t>July 26</a:t>
            </a:r>
          </a:p>
        </p:txBody>
      </p:sp>
    </p:spTree>
    <p:extLst>
      <p:ext uri="{BB962C8B-B14F-4D97-AF65-F5344CB8AC3E}">
        <p14:creationId xmlns:p14="http://schemas.microsoft.com/office/powerpoint/2010/main" val="335073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E6D5-E5F7-3018-4329-835A53E28F6C}"/>
              </a:ext>
            </a:extLst>
          </p:cNvPr>
          <p:cNvSpPr>
            <a:spLocks noGrp="1"/>
          </p:cNvSpPr>
          <p:nvPr>
            <p:ph type="title"/>
          </p:nvPr>
        </p:nvSpPr>
        <p:spPr/>
        <p:txBody>
          <a:bodyPr/>
          <a:lstStyle/>
          <a:p>
            <a:r>
              <a:rPr lang="en-US" dirty="0"/>
              <a:t>It’s amazing …</a:t>
            </a:r>
          </a:p>
        </p:txBody>
      </p:sp>
      <p:sp>
        <p:nvSpPr>
          <p:cNvPr id="3" name="Content Placeholder 2">
            <a:extLst>
              <a:ext uri="{FF2B5EF4-FFF2-40B4-BE49-F238E27FC236}">
                <a16:creationId xmlns:a16="http://schemas.microsoft.com/office/drawing/2014/main" id="{F162A854-3C82-D44D-4493-35CF1568B5DE}"/>
              </a:ext>
            </a:extLst>
          </p:cNvPr>
          <p:cNvSpPr>
            <a:spLocks noGrp="1"/>
          </p:cNvSpPr>
          <p:nvPr>
            <p:ph idx="1"/>
          </p:nvPr>
        </p:nvSpPr>
        <p:spPr/>
        <p:txBody>
          <a:bodyPr>
            <a:normAutofit/>
          </a:bodyPr>
          <a:lstStyle/>
          <a:p>
            <a:r>
              <a:rPr lang="en-US" dirty="0"/>
              <a:t>What are some different ways you access information for home, work, church, areas of curiosity?</a:t>
            </a:r>
          </a:p>
          <a:p>
            <a:r>
              <a:rPr lang="en-US" dirty="0">
                <a:solidFill>
                  <a:srgbClr val="C00000"/>
                </a:solidFill>
              </a:rPr>
              <a:t>Today we look at </a:t>
            </a:r>
            <a:r>
              <a:rPr lang="en-US" dirty="0">
                <a:solidFill>
                  <a:srgbClr val="C00000"/>
                </a:solidFill>
                <a:sym typeface="Wingdings" panose="05000000000000000000" pitchFamily="2" charset="2"/>
              </a:rPr>
              <a:t></a:t>
            </a:r>
            <a:r>
              <a:rPr lang="en-US" dirty="0">
                <a:solidFill>
                  <a:srgbClr val="C00000"/>
                </a:solidFill>
              </a:rPr>
              <a:t> </a:t>
            </a:r>
            <a:r>
              <a:rPr lang="en-US" b="1" dirty="0">
                <a:solidFill>
                  <a:srgbClr val="C00000"/>
                </a:solidFill>
              </a:rPr>
              <a:t>WISDOM</a:t>
            </a:r>
            <a:endParaRPr lang="en-US" dirty="0">
              <a:solidFill>
                <a:srgbClr val="C00000"/>
              </a:solidFill>
            </a:endParaRPr>
          </a:p>
          <a:p>
            <a:pPr lvl="1"/>
            <a:r>
              <a:rPr lang="en-US" dirty="0">
                <a:solidFill>
                  <a:srgbClr val="C00000"/>
                </a:solidFill>
              </a:rPr>
              <a:t>God grants wisdom as we learn from Him and apply what we learn</a:t>
            </a:r>
          </a:p>
          <a:p>
            <a:pPr lvl="1"/>
            <a:r>
              <a:rPr lang="en-US" dirty="0">
                <a:solidFill>
                  <a:srgbClr val="C00000"/>
                </a:solidFill>
              </a:rPr>
              <a:t>Believers have the </a:t>
            </a:r>
            <a:r>
              <a:rPr lang="en-US" i="1" dirty="0">
                <a:solidFill>
                  <a:srgbClr val="C00000"/>
                </a:solidFill>
              </a:rPr>
              <a:t>Wisdom of God</a:t>
            </a:r>
            <a:r>
              <a:rPr lang="en-US" dirty="0">
                <a:solidFill>
                  <a:srgbClr val="C00000"/>
                </a:solidFill>
              </a:rPr>
              <a:t> because we have the </a:t>
            </a:r>
            <a:r>
              <a:rPr lang="en-US" i="1" dirty="0">
                <a:solidFill>
                  <a:srgbClr val="C00000"/>
                </a:solidFill>
              </a:rPr>
              <a:t>Spirit of God</a:t>
            </a:r>
            <a:endParaRPr lang="en-US" dirty="0">
              <a:solidFill>
                <a:srgbClr val="C00000"/>
              </a:solidFill>
            </a:endParaRPr>
          </a:p>
          <a:p>
            <a:endParaRPr lang="en-US" dirty="0"/>
          </a:p>
        </p:txBody>
      </p:sp>
      <p:grpSp>
        <p:nvGrpSpPr>
          <p:cNvPr id="7" name="Group 6">
            <a:extLst>
              <a:ext uri="{FF2B5EF4-FFF2-40B4-BE49-F238E27FC236}">
                <a16:creationId xmlns:a16="http://schemas.microsoft.com/office/drawing/2014/main" id="{A85EBB31-E459-C16F-049D-BB3A531E98FC}"/>
              </a:ext>
            </a:extLst>
          </p:cNvPr>
          <p:cNvGrpSpPr/>
          <p:nvPr/>
        </p:nvGrpSpPr>
        <p:grpSpPr>
          <a:xfrm>
            <a:off x="1626544" y="3429000"/>
            <a:ext cx="9147255" cy="2484914"/>
            <a:chOff x="1653661" y="3515094"/>
            <a:chExt cx="9147255" cy="2484914"/>
          </a:xfrm>
        </p:grpSpPr>
        <p:pic>
          <p:nvPicPr>
            <p:cNvPr id="4" name="Picture 3" descr="Wi-fi">
              <a:extLst>
                <a:ext uri="{FF2B5EF4-FFF2-40B4-BE49-F238E27FC236}">
                  <a16:creationId xmlns:a16="http://schemas.microsoft.com/office/drawing/2014/main" id="{6B938823-A6A0-2BD2-7311-F64D0CEF45AA}"/>
                </a:ext>
              </a:extLst>
            </p:cNvPr>
            <p:cNvPicPr>
              <a:picLocks noChangeAspect="1"/>
            </p:cNvPicPr>
            <p:nvPr/>
          </p:nvPicPr>
          <p:blipFill>
            <a:blip r:embed="rId2"/>
            <a:stretch>
              <a:fillRect/>
            </a:stretch>
          </p:blipFill>
          <p:spPr>
            <a:xfrm>
              <a:off x="1653661" y="3515095"/>
              <a:ext cx="2416578" cy="2484913"/>
            </a:xfrm>
            <a:prstGeom prst="rect">
              <a:avLst/>
            </a:prstGeom>
          </p:spPr>
        </p:pic>
        <p:pic>
          <p:nvPicPr>
            <p:cNvPr id="5" name="Picture 4" descr="Man surfing on internet">
              <a:extLst>
                <a:ext uri="{FF2B5EF4-FFF2-40B4-BE49-F238E27FC236}">
                  <a16:creationId xmlns:a16="http://schemas.microsoft.com/office/drawing/2014/main" id="{050ABD1A-9DE0-5692-6AF3-A0517CB6EADF}"/>
                </a:ext>
              </a:extLst>
            </p:cNvPr>
            <p:cNvPicPr>
              <a:picLocks noChangeAspect="1"/>
            </p:cNvPicPr>
            <p:nvPr/>
          </p:nvPicPr>
          <p:blipFill>
            <a:blip r:embed="rId3"/>
            <a:stretch>
              <a:fillRect/>
            </a:stretch>
          </p:blipFill>
          <p:spPr>
            <a:xfrm flipH="1">
              <a:off x="8121763" y="3515094"/>
              <a:ext cx="2679153" cy="2484914"/>
            </a:xfrm>
            <a:prstGeom prst="rect">
              <a:avLst/>
            </a:prstGeom>
          </p:spPr>
        </p:pic>
        <p:pic>
          <p:nvPicPr>
            <p:cNvPr id="6" name="Picture 5" descr="Programing">
              <a:extLst>
                <a:ext uri="{FF2B5EF4-FFF2-40B4-BE49-F238E27FC236}">
                  <a16:creationId xmlns:a16="http://schemas.microsoft.com/office/drawing/2014/main" id="{21A84848-1467-D6F4-A792-7E030D450BD4}"/>
                </a:ext>
              </a:extLst>
            </p:cNvPr>
            <p:cNvPicPr>
              <a:picLocks noChangeAspect="1"/>
            </p:cNvPicPr>
            <p:nvPr/>
          </p:nvPicPr>
          <p:blipFill>
            <a:blip r:embed="rId4"/>
            <a:stretch>
              <a:fillRect/>
            </a:stretch>
          </p:blipFill>
          <p:spPr>
            <a:xfrm>
              <a:off x="4485747" y="3977133"/>
              <a:ext cx="3083132" cy="1560836"/>
            </a:xfrm>
            <a:prstGeom prst="rect">
              <a:avLst/>
            </a:prstGeom>
          </p:spPr>
        </p:pic>
      </p:grpSp>
    </p:spTree>
    <p:extLst>
      <p:ext uri="{BB962C8B-B14F-4D97-AF65-F5344CB8AC3E}">
        <p14:creationId xmlns:p14="http://schemas.microsoft.com/office/powerpoint/2010/main" val="208001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9DC8-29D7-C263-1D3D-F1B78D34757B}"/>
              </a:ext>
            </a:extLst>
          </p:cNvPr>
          <p:cNvSpPr>
            <a:spLocks noGrp="1"/>
          </p:cNvSpPr>
          <p:nvPr>
            <p:ph type="title"/>
          </p:nvPr>
        </p:nvSpPr>
        <p:spPr/>
        <p:txBody>
          <a:bodyPr/>
          <a:lstStyle/>
          <a:p>
            <a:pPr algn="l"/>
            <a:r>
              <a:rPr lang="en-US" dirty="0"/>
              <a:t>Listen for leading questions.</a:t>
            </a:r>
          </a:p>
        </p:txBody>
      </p:sp>
      <p:sp>
        <p:nvSpPr>
          <p:cNvPr id="3" name="Content Placeholder 2">
            <a:extLst>
              <a:ext uri="{FF2B5EF4-FFF2-40B4-BE49-F238E27FC236}">
                <a16:creationId xmlns:a16="http://schemas.microsoft.com/office/drawing/2014/main" id="{3865B6AD-41A5-E636-04F2-9C55492CF3BB}"/>
              </a:ext>
            </a:extLst>
          </p:cNvPr>
          <p:cNvSpPr>
            <a:spLocks noGrp="1"/>
          </p:cNvSpPr>
          <p:nvPr>
            <p:ph idx="1"/>
          </p:nvPr>
        </p:nvSpPr>
        <p:spPr>
          <a:xfrm>
            <a:off x="1246690" y="2057119"/>
            <a:ext cx="9698620" cy="4351338"/>
          </a:xfrm>
        </p:spPr>
        <p:txBody>
          <a:bodyPr/>
          <a:lstStyle/>
          <a:p>
            <a:pPr marL="0" indent="0" algn="ctr">
              <a:buNone/>
            </a:pPr>
            <a:r>
              <a:rPr lang="en-US" dirty="0"/>
              <a:t>1 Corinthians 1:20-25 (NIV)  Where is the wise man? Where is the scholar? Where is the philosopher of this age? Has not God made foolish the wisdom of the world? 21  For since in the wisdom of God the world through its wisdom did not know him, God was </a:t>
            </a:r>
          </a:p>
        </p:txBody>
      </p:sp>
    </p:spTree>
    <p:extLst>
      <p:ext uri="{BB962C8B-B14F-4D97-AF65-F5344CB8AC3E}">
        <p14:creationId xmlns:p14="http://schemas.microsoft.com/office/powerpoint/2010/main" val="10679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813C2-240D-FF3D-ABA1-E95230D3C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92411-C2D9-7788-139D-F983742438C7}"/>
              </a:ext>
            </a:extLst>
          </p:cNvPr>
          <p:cNvSpPr>
            <a:spLocks noGrp="1"/>
          </p:cNvSpPr>
          <p:nvPr>
            <p:ph type="title"/>
          </p:nvPr>
        </p:nvSpPr>
        <p:spPr/>
        <p:txBody>
          <a:bodyPr/>
          <a:lstStyle/>
          <a:p>
            <a:pPr algn="l"/>
            <a:r>
              <a:rPr lang="en-US" dirty="0"/>
              <a:t>Listen for leading questions.</a:t>
            </a:r>
          </a:p>
        </p:txBody>
      </p:sp>
      <p:sp>
        <p:nvSpPr>
          <p:cNvPr id="3" name="Content Placeholder 2">
            <a:extLst>
              <a:ext uri="{FF2B5EF4-FFF2-40B4-BE49-F238E27FC236}">
                <a16:creationId xmlns:a16="http://schemas.microsoft.com/office/drawing/2014/main" id="{B1893792-6082-0B4F-640D-40E493AB3367}"/>
              </a:ext>
            </a:extLst>
          </p:cNvPr>
          <p:cNvSpPr>
            <a:spLocks noGrp="1"/>
          </p:cNvSpPr>
          <p:nvPr>
            <p:ph idx="1"/>
          </p:nvPr>
        </p:nvSpPr>
        <p:spPr>
          <a:xfrm>
            <a:off x="1873652" y="2141537"/>
            <a:ext cx="8444696" cy="4351338"/>
          </a:xfrm>
        </p:spPr>
        <p:txBody>
          <a:bodyPr/>
          <a:lstStyle/>
          <a:p>
            <a:pPr marL="0" indent="0" algn="ctr">
              <a:buNone/>
            </a:pPr>
            <a:r>
              <a:rPr lang="en-US" dirty="0"/>
              <a:t>pleased through the foolishness of what was preached to save those who believe. 22  Jews demand miraculous signs and Greeks look for wisdom, 23  but we preach Christ crucified: a stumbling block to Jews and </a:t>
            </a:r>
          </a:p>
        </p:txBody>
      </p:sp>
    </p:spTree>
    <p:extLst>
      <p:ext uri="{BB962C8B-B14F-4D97-AF65-F5344CB8AC3E}">
        <p14:creationId xmlns:p14="http://schemas.microsoft.com/office/powerpoint/2010/main" val="169117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5D29E-C893-B9FC-A338-72359F6CD1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F07D3-900A-B2C4-4CDA-F7E962AAB61A}"/>
              </a:ext>
            </a:extLst>
          </p:cNvPr>
          <p:cNvSpPr>
            <a:spLocks noGrp="1"/>
          </p:cNvSpPr>
          <p:nvPr>
            <p:ph type="title"/>
          </p:nvPr>
        </p:nvSpPr>
        <p:spPr/>
        <p:txBody>
          <a:bodyPr/>
          <a:lstStyle/>
          <a:p>
            <a:pPr algn="l"/>
            <a:r>
              <a:rPr lang="en-US" dirty="0"/>
              <a:t>Listen for leading questions.</a:t>
            </a:r>
          </a:p>
        </p:txBody>
      </p:sp>
      <p:sp>
        <p:nvSpPr>
          <p:cNvPr id="3" name="Content Placeholder 2">
            <a:extLst>
              <a:ext uri="{FF2B5EF4-FFF2-40B4-BE49-F238E27FC236}">
                <a16:creationId xmlns:a16="http://schemas.microsoft.com/office/drawing/2014/main" id="{95363D52-B864-49EF-8C8A-627E6F09F038}"/>
              </a:ext>
            </a:extLst>
          </p:cNvPr>
          <p:cNvSpPr>
            <a:spLocks noGrp="1"/>
          </p:cNvSpPr>
          <p:nvPr>
            <p:ph idx="1"/>
          </p:nvPr>
        </p:nvSpPr>
        <p:spPr>
          <a:xfrm>
            <a:off x="1873652" y="1863744"/>
            <a:ext cx="8444696" cy="4351338"/>
          </a:xfrm>
        </p:spPr>
        <p:txBody>
          <a:bodyPr/>
          <a:lstStyle/>
          <a:p>
            <a:pPr marL="0" indent="0" algn="ctr">
              <a:buNone/>
            </a:pPr>
            <a:r>
              <a:rPr lang="en-US" dirty="0"/>
              <a:t>foolishness to Gentiles, 24  but to those whom God has called, both Jews and Greeks, Christ the power of God and the wisdom of God. 25  For the foolishness of God is wiser than man's wisdom, and the weakness of God is stronger than man's strength.</a:t>
            </a:r>
          </a:p>
        </p:txBody>
      </p:sp>
      <p:pic>
        <p:nvPicPr>
          <p:cNvPr id="5" name="Picture 4">
            <a:extLst>
              <a:ext uri="{FF2B5EF4-FFF2-40B4-BE49-F238E27FC236}">
                <a16:creationId xmlns:a16="http://schemas.microsoft.com/office/drawing/2014/main" id="{1914F5A2-0211-26ED-A705-C40B64524D56}"/>
              </a:ext>
            </a:extLst>
          </p:cNvPr>
          <p:cNvPicPr>
            <a:picLocks noChangeAspect="1"/>
          </p:cNvPicPr>
          <p:nvPr/>
        </p:nvPicPr>
        <p:blipFill>
          <a:blip r:embed="rId2"/>
          <a:stretch>
            <a:fillRect/>
          </a:stretch>
        </p:blipFill>
        <p:spPr>
          <a:xfrm>
            <a:off x="5157905" y="5786935"/>
            <a:ext cx="1876190" cy="2380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9749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D7AD-4210-07F5-824F-E9CF5684D1A1}"/>
              </a:ext>
            </a:extLst>
          </p:cNvPr>
          <p:cNvSpPr>
            <a:spLocks noGrp="1"/>
          </p:cNvSpPr>
          <p:nvPr>
            <p:ph type="title"/>
          </p:nvPr>
        </p:nvSpPr>
        <p:spPr/>
        <p:txBody>
          <a:bodyPr/>
          <a:lstStyle/>
          <a:p>
            <a:r>
              <a:rPr lang="en-US" dirty="0"/>
              <a:t>Worldly Wisdom – Foolishness </a:t>
            </a:r>
          </a:p>
        </p:txBody>
      </p:sp>
      <p:sp>
        <p:nvSpPr>
          <p:cNvPr id="3" name="Content Placeholder 2">
            <a:extLst>
              <a:ext uri="{FF2B5EF4-FFF2-40B4-BE49-F238E27FC236}">
                <a16:creationId xmlns:a16="http://schemas.microsoft.com/office/drawing/2014/main" id="{6F90659A-FCD3-F19E-15AB-59C231BE6743}"/>
              </a:ext>
            </a:extLst>
          </p:cNvPr>
          <p:cNvSpPr>
            <a:spLocks noGrp="1"/>
          </p:cNvSpPr>
          <p:nvPr>
            <p:ph idx="1"/>
          </p:nvPr>
        </p:nvSpPr>
        <p:spPr/>
        <p:txBody>
          <a:bodyPr/>
          <a:lstStyle/>
          <a:p>
            <a:r>
              <a:rPr lang="en-US" dirty="0"/>
              <a:t>What kinds of things do the Jews seek? What are the Greeks looking for? </a:t>
            </a:r>
          </a:p>
          <a:p>
            <a:endParaRPr lang="en-US" dirty="0"/>
          </a:p>
        </p:txBody>
      </p:sp>
      <p:graphicFrame>
        <p:nvGraphicFramePr>
          <p:cNvPr id="4" name="Table 3">
            <a:extLst>
              <a:ext uri="{FF2B5EF4-FFF2-40B4-BE49-F238E27FC236}">
                <a16:creationId xmlns:a16="http://schemas.microsoft.com/office/drawing/2014/main" id="{38C57437-C55F-F6D2-557B-D6F794262D14}"/>
              </a:ext>
            </a:extLst>
          </p:cNvPr>
          <p:cNvGraphicFramePr>
            <a:graphicFrameLocks noGrp="1"/>
          </p:cNvGraphicFramePr>
          <p:nvPr>
            <p:extLst>
              <p:ext uri="{D42A27DB-BD31-4B8C-83A1-F6EECF244321}">
                <p14:modId xmlns:p14="http://schemas.microsoft.com/office/powerpoint/2010/main" val="1707225551"/>
              </p:ext>
            </p:extLst>
          </p:nvPr>
        </p:nvGraphicFramePr>
        <p:xfrm>
          <a:off x="1382531" y="3429000"/>
          <a:ext cx="9426938" cy="1463040"/>
        </p:xfrm>
        <a:graphic>
          <a:graphicData uri="http://schemas.openxmlformats.org/drawingml/2006/table">
            <a:tbl>
              <a:tblPr firstRow="1" bandRow="1">
                <a:tableStyleId>{5C22544A-7EE6-4342-B048-85BDC9FD1C3A}</a:tableStyleId>
              </a:tblPr>
              <a:tblGrid>
                <a:gridCol w="4713469">
                  <a:extLst>
                    <a:ext uri="{9D8B030D-6E8A-4147-A177-3AD203B41FA5}">
                      <a16:colId xmlns:a16="http://schemas.microsoft.com/office/drawing/2014/main" val="3072384720"/>
                    </a:ext>
                  </a:extLst>
                </a:gridCol>
                <a:gridCol w="4713469">
                  <a:extLst>
                    <a:ext uri="{9D8B030D-6E8A-4147-A177-3AD203B41FA5}">
                      <a16:colId xmlns:a16="http://schemas.microsoft.com/office/drawing/2014/main" val="1361742820"/>
                    </a:ext>
                  </a:extLst>
                </a:gridCol>
              </a:tblGrid>
              <a:tr h="370840">
                <a:tc>
                  <a:txBody>
                    <a:bodyPr/>
                    <a:lstStyle/>
                    <a:p>
                      <a:pPr algn="ctr"/>
                      <a:r>
                        <a:rPr lang="en-US" sz="2800" dirty="0"/>
                        <a:t>Jews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Greeks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98256"/>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9467802"/>
                  </a:ext>
                </a:extLst>
              </a:tr>
            </a:tbl>
          </a:graphicData>
        </a:graphic>
      </p:graphicFrame>
    </p:spTree>
    <p:extLst>
      <p:ext uri="{BB962C8B-B14F-4D97-AF65-F5344CB8AC3E}">
        <p14:creationId xmlns:p14="http://schemas.microsoft.com/office/powerpoint/2010/main" val="11932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8FF82-8FFE-FF04-B56F-407CD96B8F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23B78-176D-190F-60BE-B33CD2D98E12}"/>
              </a:ext>
            </a:extLst>
          </p:cNvPr>
          <p:cNvSpPr>
            <a:spLocks noGrp="1"/>
          </p:cNvSpPr>
          <p:nvPr>
            <p:ph type="title"/>
          </p:nvPr>
        </p:nvSpPr>
        <p:spPr/>
        <p:txBody>
          <a:bodyPr/>
          <a:lstStyle/>
          <a:p>
            <a:r>
              <a:rPr lang="en-US" dirty="0"/>
              <a:t>Worldly Wisdom – Foolishness </a:t>
            </a:r>
          </a:p>
        </p:txBody>
      </p:sp>
      <p:sp>
        <p:nvSpPr>
          <p:cNvPr id="3" name="Content Placeholder 2">
            <a:extLst>
              <a:ext uri="{FF2B5EF4-FFF2-40B4-BE49-F238E27FC236}">
                <a16:creationId xmlns:a16="http://schemas.microsoft.com/office/drawing/2014/main" id="{5D6EC871-BAAC-805D-FF9C-7086EF8A6029}"/>
              </a:ext>
            </a:extLst>
          </p:cNvPr>
          <p:cNvSpPr>
            <a:spLocks noGrp="1"/>
          </p:cNvSpPr>
          <p:nvPr>
            <p:ph idx="1"/>
          </p:nvPr>
        </p:nvSpPr>
        <p:spPr/>
        <p:txBody>
          <a:bodyPr/>
          <a:lstStyle/>
          <a:p>
            <a:r>
              <a:rPr lang="en-US" dirty="0"/>
              <a:t>Why do you think each group would struggle with the message of the cross?</a:t>
            </a:r>
          </a:p>
          <a:p>
            <a:endParaRPr lang="en-US" dirty="0"/>
          </a:p>
        </p:txBody>
      </p:sp>
      <p:graphicFrame>
        <p:nvGraphicFramePr>
          <p:cNvPr id="4" name="Table 3">
            <a:extLst>
              <a:ext uri="{FF2B5EF4-FFF2-40B4-BE49-F238E27FC236}">
                <a16:creationId xmlns:a16="http://schemas.microsoft.com/office/drawing/2014/main" id="{0AB79798-2A89-A74B-F6D3-E5FD805C8E5F}"/>
              </a:ext>
            </a:extLst>
          </p:cNvPr>
          <p:cNvGraphicFramePr>
            <a:graphicFrameLocks noGrp="1"/>
          </p:cNvGraphicFramePr>
          <p:nvPr>
            <p:extLst>
              <p:ext uri="{D42A27DB-BD31-4B8C-83A1-F6EECF244321}">
                <p14:modId xmlns:p14="http://schemas.microsoft.com/office/powerpoint/2010/main" val="649613147"/>
              </p:ext>
            </p:extLst>
          </p:nvPr>
        </p:nvGraphicFramePr>
        <p:xfrm>
          <a:off x="1382531" y="3429000"/>
          <a:ext cx="9426938" cy="1889760"/>
        </p:xfrm>
        <a:graphic>
          <a:graphicData uri="http://schemas.openxmlformats.org/drawingml/2006/table">
            <a:tbl>
              <a:tblPr firstRow="1" bandRow="1">
                <a:tableStyleId>{5C22544A-7EE6-4342-B048-85BDC9FD1C3A}</a:tableStyleId>
              </a:tblPr>
              <a:tblGrid>
                <a:gridCol w="4713469">
                  <a:extLst>
                    <a:ext uri="{9D8B030D-6E8A-4147-A177-3AD203B41FA5}">
                      <a16:colId xmlns:a16="http://schemas.microsoft.com/office/drawing/2014/main" val="3072384720"/>
                    </a:ext>
                  </a:extLst>
                </a:gridCol>
                <a:gridCol w="4713469">
                  <a:extLst>
                    <a:ext uri="{9D8B030D-6E8A-4147-A177-3AD203B41FA5}">
                      <a16:colId xmlns:a16="http://schemas.microsoft.com/office/drawing/2014/main" val="1361742820"/>
                    </a:ext>
                  </a:extLst>
                </a:gridCol>
              </a:tblGrid>
              <a:tr h="370840">
                <a:tc>
                  <a:txBody>
                    <a:bodyPr/>
                    <a:lstStyle/>
                    <a:p>
                      <a:pPr algn="ctr"/>
                      <a:r>
                        <a:rPr lang="en-US" sz="2800" dirty="0"/>
                        <a:t>Jews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Greeks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98256"/>
                  </a:ext>
                </a:extLst>
              </a:tr>
              <a:tr h="687408">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9467802"/>
                  </a:ext>
                </a:extLst>
              </a:tr>
            </a:tbl>
          </a:graphicData>
        </a:graphic>
      </p:graphicFrame>
    </p:spTree>
    <p:extLst>
      <p:ext uri="{BB962C8B-B14F-4D97-AF65-F5344CB8AC3E}">
        <p14:creationId xmlns:p14="http://schemas.microsoft.com/office/powerpoint/2010/main" val="321467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210B-DB84-0D61-C19A-A5B744351A48}"/>
              </a:ext>
            </a:extLst>
          </p:cNvPr>
          <p:cNvSpPr>
            <a:spLocks noGrp="1"/>
          </p:cNvSpPr>
          <p:nvPr>
            <p:ph type="title"/>
          </p:nvPr>
        </p:nvSpPr>
        <p:spPr/>
        <p:txBody>
          <a:bodyPr/>
          <a:lstStyle/>
          <a:p>
            <a:r>
              <a:rPr lang="en-US" dirty="0"/>
              <a:t>Worldly Wisdom – Foolishness </a:t>
            </a:r>
          </a:p>
        </p:txBody>
      </p:sp>
      <p:sp>
        <p:nvSpPr>
          <p:cNvPr id="3" name="Content Placeholder 2">
            <a:extLst>
              <a:ext uri="{FF2B5EF4-FFF2-40B4-BE49-F238E27FC236}">
                <a16:creationId xmlns:a16="http://schemas.microsoft.com/office/drawing/2014/main" id="{FF28375E-A903-441E-AC3D-661134B86FFD}"/>
              </a:ext>
            </a:extLst>
          </p:cNvPr>
          <p:cNvSpPr>
            <a:spLocks noGrp="1"/>
          </p:cNvSpPr>
          <p:nvPr>
            <p:ph idx="1"/>
          </p:nvPr>
        </p:nvSpPr>
        <p:spPr/>
        <p:txBody>
          <a:bodyPr/>
          <a:lstStyle/>
          <a:p>
            <a:r>
              <a:rPr lang="en-US" dirty="0"/>
              <a:t>In what ways are we tempted to trust human wisdom more than God's wisdom?</a:t>
            </a:r>
          </a:p>
          <a:p>
            <a:r>
              <a:rPr lang="en-US" dirty="0"/>
              <a:t>Why do you think people often admire intelligence, education, wealth, or influence more readily than humility, faith, or obedience?</a:t>
            </a:r>
          </a:p>
          <a:p>
            <a:endParaRPr lang="en-US" dirty="0"/>
          </a:p>
        </p:txBody>
      </p:sp>
    </p:spTree>
    <p:extLst>
      <p:ext uri="{BB962C8B-B14F-4D97-AF65-F5344CB8AC3E}">
        <p14:creationId xmlns:p14="http://schemas.microsoft.com/office/powerpoint/2010/main" val="149909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63</TotalTime>
  <Words>1112</Words>
  <Application>Microsoft Office PowerPoint</Application>
  <PresentationFormat>Widescreen</PresentationFormat>
  <Paragraphs>84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Comic Sans MS</vt:lpstr>
      <vt:lpstr>Wingdings</vt:lpstr>
      <vt:lpstr>Office Theme</vt:lpstr>
      <vt:lpstr>Wisdom from God</vt:lpstr>
      <vt:lpstr>Video Introduction</vt:lpstr>
      <vt:lpstr>It’s amazing …</vt:lpstr>
      <vt:lpstr>Listen for leading questions.</vt:lpstr>
      <vt:lpstr>Listen for leading questions.</vt:lpstr>
      <vt:lpstr>Listen for leading questions.</vt:lpstr>
      <vt:lpstr>Worldly Wisdom – Foolishness </vt:lpstr>
      <vt:lpstr>Worldly Wisdom – Foolishness </vt:lpstr>
      <vt:lpstr>Worldly Wisdom – Foolishness </vt:lpstr>
      <vt:lpstr>Worldly Wisdom – Foolishness </vt:lpstr>
      <vt:lpstr>Worldly Wisdom – Foolishness </vt:lpstr>
      <vt:lpstr>Listen for how God’s “mystery” is discovered.</vt:lpstr>
      <vt:lpstr>Listen for how God’s “mystery” is discovered.</vt:lpstr>
      <vt:lpstr>The Spirit Reveals the Mind of God</vt:lpstr>
      <vt:lpstr>The Spirit Reveals the Mind of God</vt:lpstr>
      <vt:lpstr>The Spirit Reveals the Mind of God</vt:lpstr>
      <vt:lpstr>Listen for more foolishness.</vt:lpstr>
      <vt:lpstr>Listen for more foolishness.</vt:lpstr>
      <vt:lpstr>Listen for more foolishness.</vt:lpstr>
      <vt:lpstr>Depend on the Holy Spirit</vt:lpstr>
      <vt:lpstr>Depend on the Holy Spirit</vt:lpstr>
      <vt:lpstr>Depend on the Holy Spirit</vt:lpstr>
      <vt:lpstr>Application</vt:lpstr>
      <vt:lpstr>Application</vt:lpstr>
      <vt:lpstr>Application</vt:lpstr>
      <vt:lpstr>Family Activities</vt:lpstr>
      <vt:lpstr>Wisdom from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2</cp:revision>
  <dcterms:created xsi:type="dcterms:W3CDTF">2026-07-09T14:36:17Z</dcterms:created>
  <dcterms:modified xsi:type="dcterms:W3CDTF">2026-07-09T15:39:38Z</dcterms:modified>
</cp:coreProperties>
</file>