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67" r:id="rId2"/>
    <p:sldId id="256" r:id="rId3"/>
    <p:sldId id="568" r:id="rId4"/>
    <p:sldId id="569" r:id="rId5"/>
    <p:sldId id="570" r:id="rId6"/>
    <p:sldId id="571" r:id="rId7"/>
    <p:sldId id="572" r:id="rId8"/>
    <p:sldId id="573" r:id="rId9"/>
    <p:sldId id="588" r:id="rId10"/>
    <p:sldId id="574" r:id="rId11"/>
    <p:sldId id="575" r:id="rId12"/>
    <p:sldId id="576" r:id="rId13"/>
    <p:sldId id="577" r:id="rId14"/>
    <p:sldId id="578" r:id="rId15"/>
    <p:sldId id="581" r:id="rId16"/>
    <p:sldId id="582" r:id="rId17"/>
    <p:sldId id="579" r:id="rId18"/>
    <p:sldId id="580" r:id="rId19"/>
    <p:sldId id="583" r:id="rId20"/>
    <p:sldId id="584" r:id="rId21"/>
    <p:sldId id="585" r:id="rId22"/>
    <p:sldId id="586" r:id="rId23"/>
    <p:sldId id="5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tretch>
            <a:fillRect/>
          </a:stretch>
        </p:blipFill>
        <p:spPr>
          <a:xfrm>
            <a:off x="-138896" y="893"/>
            <a:ext cx="12329309" cy="6856214"/>
          </a:xfrm>
          <a:prstGeom prst="rect">
            <a:avLst/>
          </a:prstGeom>
        </p:spPr>
      </p:pic>
      <p:sp>
        <p:nvSpPr>
          <p:cNvPr id="5" name="TextBox 4">
            <a:extLst>
              <a:ext uri="{FF2B5EF4-FFF2-40B4-BE49-F238E27FC236}">
                <a16:creationId xmlns:a16="http://schemas.microsoft.com/office/drawing/2014/main" id="{B92BEF30-066F-6F45-7DDE-CB91C3F3C4CD}"/>
              </a:ext>
            </a:extLst>
          </p:cNvPr>
          <p:cNvSpPr txBox="1"/>
          <p:nvPr/>
        </p:nvSpPr>
        <p:spPr>
          <a:xfrm>
            <a:off x="2667000" y="4800600"/>
            <a:ext cx="6477000" cy="1107996"/>
          </a:xfrm>
          <a:prstGeom prst="rect">
            <a:avLst/>
          </a:prstGeom>
          <a:noFill/>
        </p:spPr>
        <p:txBody>
          <a:bodyPr wrap="square" rtlCol="0">
            <a:spAutoFit/>
          </a:bodyPr>
          <a:lstStyle/>
          <a:p>
            <a:pPr algn="ctr"/>
            <a:r>
              <a:rPr lang="en-US" sz="6600" b="1" dirty="0">
                <a:ln>
                  <a:solidFill>
                    <a:sysClr val="windowText" lastClr="000000"/>
                  </a:solidFill>
                </a:ln>
                <a:solidFill>
                  <a:schemeClr val="bg1"/>
                </a:solidFill>
              </a:rPr>
              <a:t>STEWARDSHIP</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335E-2FE2-5F11-8801-6590820D7514}"/>
              </a:ext>
            </a:extLst>
          </p:cNvPr>
          <p:cNvSpPr>
            <a:spLocks noGrp="1"/>
          </p:cNvSpPr>
          <p:nvPr>
            <p:ph type="title"/>
          </p:nvPr>
        </p:nvSpPr>
        <p:spPr/>
        <p:txBody>
          <a:bodyPr/>
          <a:lstStyle/>
          <a:p>
            <a:pPr algn="l"/>
            <a:r>
              <a:rPr lang="en-US" dirty="0"/>
              <a:t>Listen for how Joseph was responsible.</a:t>
            </a:r>
          </a:p>
        </p:txBody>
      </p:sp>
      <p:sp>
        <p:nvSpPr>
          <p:cNvPr id="3" name="Content Placeholder 2">
            <a:extLst>
              <a:ext uri="{FF2B5EF4-FFF2-40B4-BE49-F238E27FC236}">
                <a16:creationId xmlns:a16="http://schemas.microsoft.com/office/drawing/2014/main" id="{9F7C8A87-0862-08FE-2BEE-B25975C2B265}"/>
              </a:ext>
            </a:extLst>
          </p:cNvPr>
          <p:cNvSpPr>
            <a:spLocks noGrp="1"/>
          </p:cNvSpPr>
          <p:nvPr>
            <p:ph idx="1"/>
          </p:nvPr>
        </p:nvSpPr>
        <p:spPr>
          <a:xfrm>
            <a:off x="1597306" y="1690688"/>
            <a:ext cx="9362954" cy="4351338"/>
          </a:xfrm>
        </p:spPr>
        <p:txBody>
          <a:bodyPr/>
          <a:lstStyle/>
          <a:p>
            <a:pPr marL="0" indent="0" algn="ctr">
              <a:buNone/>
            </a:pPr>
            <a:r>
              <a:rPr lang="en-US" dirty="0"/>
              <a:t>Genesis 39:3-6 (NIV)  3  When his master saw that the LORD was with him and that the LORD gave him success in everything he did,  4  Joseph found favor in his eyes and became his attendant. Potiphar put him in charge of his household, and he entrusted to his care everything he owned. </a:t>
            </a:r>
          </a:p>
        </p:txBody>
      </p:sp>
    </p:spTree>
    <p:extLst>
      <p:ext uri="{BB962C8B-B14F-4D97-AF65-F5344CB8AC3E}">
        <p14:creationId xmlns:p14="http://schemas.microsoft.com/office/powerpoint/2010/main" val="8722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335E-2FE2-5F11-8801-6590820D7514}"/>
              </a:ext>
            </a:extLst>
          </p:cNvPr>
          <p:cNvSpPr>
            <a:spLocks noGrp="1"/>
          </p:cNvSpPr>
          <p:nvPr>
            <p:ph type="title"/>
          </p:nvPr>
        </p:nvSpPr>
        <p:spPr/>
        <p:txBody>
          <a:bodyPr/>
          <a:lstStyle/>
          <a:p>
            <a:pPr algn="l"/>
            <a:r>
              <a:rPr lang="en-US" dirty="0"/>
              <a:t>Listen for how Joseph was responsible.</a:t>
            </a:r>
          </a:p>
        </p:txBody>
      </p:sp>
      <p:sp>
        <p:nvSpPr>
          <p:cNvPr id="3" name="Content Placeholder 2">
            <a:extLst>
              <a:ext uri="{FF2B5EF4-FFF2-40B4-BE49-F238E27FC236}">
                <a16:creationId xmlns:a16="http://schemas.microsoft.com/office/drawing/2014/main" id="{9F7C8A87-0862-08FE-2BEE-B25975C2B265}"/>
              </a:ext>
            </a:extLst>
          </p:cNvPr>
          <p:cNvSpPr>
            <a:spLocks noGrp="1"/>
          </p:cNvSpPr>
          <p:nvPr>
            <p:ph idx="1"/>
          </p:nvPr>
        </p:nvSpPr>
        <p:spPr>
          <a:xfrm>
            <a:off x="1597306" y="1690688"/>
            <a:ext cx="9362954" cy="4351338"/>
          </a:xfrm>
        </p:spPr>
        <p:txBody>
          <a:bodyPr/>
          <a:lstStyle/>
          <a:p>
            <a:pPr marL="0" indent="0" algn="ctr">
              <a:buNone/>
            </a:pPr>
            <a:r>
              <a:rPr lang="en-US" dirty="0"/>
              <a:t>From the time he put him in charge of his household and of all that he owned, the LORD blessed the household of the Egyptian because of Joseph. The blessing of the LORD was on everything Potiphar had, both in the house and in the field. </a:t>
            </a:r>
          </a:p>
        </p:txBody>
      </p:sp>
      <p:pic>
        <p:nvPicPr>
          <p:cNvPr id="4" name="Picture 3">
            <a:extLst>
              <a:ext uri="{FF2B5EF4-FFF2-40B4-BE49-F238E27FC236}">
                <a16:creationId xmlns:a16="http://schemas.microsoft.com/office/drawing/2014/main" id="{9BA460C8-44C3-72C7-3063-5C5B7B8A3BDA}"/>
              </a:ext>
            </a:extLst>
          </p:cNvPr>
          <p:cNvPicPr>
            <a:picLocks noChangeAspect="1"/>
          </p:cNvPicPr>
          <p:nvPr/>
        </p:nvPicPr>
        <p:blipFill>
          <a:blip r:embed="rId2"/>
          <a:stretch>
            <a:fillRect/>
          </a:stretch>
        </p:blipFill>
        <p:spPr>
          <a:xfrm>
            <a:off x="5124708" y="5167930"/>
            <a:ext cx="1942584" cy="274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558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724E-BC52-ED53-9D6C-EF5F8211C1FD}"/>
              </a:ext>
            </a:extLst>
          </p:cNvPr>
          <p:cNvSpPr>
            <a:spLocks noGrp="1"/>
          </p:cNvSpPr>
          <p:nvPr>
            <p:ph type="title"/>
          </p:nvPr>
        </p:nvSpPr>
        <p:spPr/>
        <p:txBody>
          <a:bodyPr/>
          <a:lstStyle/>
          <a:p>
            <a:r>
              <a:rPr lang="en-US" dirty="0"/>
              <a:t>Be A </a:t>
            </a:r>
            <a:r>
              <a:rPr lang="en-US" b="1" dirty="0">
                <a:ln>
                  <a:solidFill>
                    <a:sysClr val="windowText" lastClr="000000"/>
                  </a:solidFill>
                </a:ln>
                <a:solidFill>
                  <a:srgbClr val="FFFF00"/>
                </a:solidFill>
              </a:rPr>
              <a:t>Responsible</a:t>
            </a:r>
            <a:r>
              <a:rPr lang="en-US" dirty="0"/>
              <a:t> </a:t>
            </a:r>
            <a:r>
              <a:rPr lang="en-US" b="1" dirty="0">
                <a:ln>
                  <a:solidFill>
                    <a:sysClr val="windowText" lastClr="000000"/>
                  </a:solidFill>
                </a:ln>
                <a:solidFill>
                  <a:srgbClr val="FFFF00"/>
                </a:solidFill>
              </a:rPr>
              <a:t>Steward</a:t>
            </a:r>
          </a:p>
        </p:txBody>
      </p:sp>
      <p:sp>
        <p:nvSpPr>
          <p:cNvPr id="3" name="Content Placeholder 2">
            <a:extLst>
              <a:ext uri="{FF2B5EF4-FFF2-40B4-BE49-F238E27FC236}">
                <a16:creationId xmlns:a16="http://schemas.microsoft.com/office/drawing/2014/main" id="{C1F655EC-D6EA-48FE-2936-DA0302354B46}"/>
              </a:ext>
            </a:extLst>
          </p:cNvPr>
          <p:cNvSpPr>
            <a:spLocks noGrp="1"/>
          </p:cNvSpPr>
          <p:nvPr>
            <p:ph idx="1"/>
          </p:nvPr>
        </p:nvSpPr>
        <p:spPr/>
        <p:txBody>
          <a:bodyPr/>
          <a:lstStyle/>
          <a:p>
            <a:r>
              <a:rPr lang="en-US" dirty="0"/>
              <a:t>What responsibilities was Joseph entrusted with, and how did he handle them?</a:t>
            </a:r>
          </a:p>
        </p:txBody>
      </p:sp>
      <p:sp>
        <p:nvSpPr>
          <p:cNvPr id="4" name="TextBox 3">
            <a:extLst>
              <a:ext uri="{FF2B5EF4-FFF2-40B4-BE49-F238E27FC236}">
                <a16:creationId xmlns:a16="http://schemas.microsoft.com/office/drawing/2014/main" id="{68078F01-8CC6-5DB4-4EAF-6276BDDE2BD2}"/>
              </a:ext>
            </a:extLst>
          </p:cNvPr>
          <p:cNvSpPr txBox="1"/>
          <p:nvPr/>
        </p:nvSpPr>
        <p:spPr>
          <a:xfrm>
            <a:off x="1593448" y="3275635"/>
            <a:ext cx="9005103" cy="2554545"/>
          </a:xfrm>
          <a:prstGeom prst="rect">
            <a:avLst/>
          </a:prstGeom>
          <a:solidFill>
            <a:srgbClr val="00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From the time he put him in charge of his household and of all that he owned, the LORD blessed the household of the Egyptian because of Joseph. The blessing of the LORD was on everything Potiphar had, both in the house and in the field</a:t>
            </a:r>
          </a:p>
        </p:txBody>
      </p:sp>
    </p:spTree>
    <p:extLst>
      <p:ext uri="{BB962C8B-B14F-4D97-AF65-F5344CB8AC3E}">
        <p14:creationId xmlns:p14="http://schemas.microsoft.com/office/powerpoint/2010/main" val="41382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724E-BC52-ED53-9D6C-EF5F8211C1FD}"/>
              </a:ext>
            </a:extLst>
          </p:cNvPr>
          <p:cNvSpPr>
            <a:spLocks noGrp="1"/>
          </p:cNvSpPr>
          <p:nvPr>
            <p:ph type="title"/>
          </p:nvPr>
        </p:nvSpPr>
        <p:spPr/>
        <p:txBody>
          <a:bodyPr/>
          <a:lstStyle/>
          <a:p>
            <a:r>
              <a:rPr lang="en-US" dirty="0"/>
              <a:t>Be A Responsible Steward</a:t>
            </a:r>
          </a:p>
        </p:txBody>
      </p:sp>
      <p:sp>
        <p:nvSpPr>
          <p:cNvPr id="3" name="Content Placeholder 2">
            <a:extLst>
              <a:ext uri="{FF2B5EF4-FFF2-40B4-BE49-F238E27FC236}">
                <a16:creationId xmlns:a16="http://schemas.microsoft.com/office/drawing/2014/main" id="{C1F655EC-D6EA-48FE-2936-DA0302354B46}"/>
              </a:ext>
            </a:extLst>
          </p:cNvPr>
          <p:cNvSpPr>
            <a:spLocks noGrp="1"/>
          </p:cNvSpPr>
          <p:nvPr>
            <p:ph idx="1"/>
          </p:nvPr>
        </p:nvSpPr>
        <p:spPr/>
        <p:txBody>
          <a:bodyPr/>
          <a:lstStyle/>
          <a:p>
            <a:r>
              <a:rPr lang="en-US" dirty="0"/>
              <a:t>What did Potiphar observe/perceive about Joseph?</a:t>
            </a:r>
          </a:p>
        </p:txBody>
      </p:sp>
      <p:sp>
        <p:nvSpPr>
          <p:cNvPr id="4" name="TextBox 3">
            <a:extLst>
              <a:ext uri="{FF2B5EF4-FFF2-40B4-BE49-F238E27FC236}">
                <a16:creationId xmlns:a16="http://schemas.microsoft.com/office/drawing/2014/main" id="{68078F01-8CC6-5DB4-4EAF-6276BDDE2BD2}"/>
              </a:ext>
            </a:extLst>
          </p:cNvPr>
          <p:cNvSpPr txBox="1"/>
          <p:nvPr/>
        </p:nvSpPr>
        <p:spPr>
          <a:xfrm>
            <a:off x="1593448" y="3275635"/>
            <a:ext cx="9356203" cy="2554545"/>
          </a:xfrm>
          <a:prstGeom prst="rect">
            <a:avLst/>
          </a:prstGeom>
          <a:solidFill>
            <a:srgbClr val="00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When his master saw that the LORD was with him and that the LORD gave him success in everything he did,    Joseph found favor in his eyes and became his attendant. Potiphar put him in charge of his household, and he entrusted to his care everything he owned.</a:t>
            </a:r>
          </a:p>
        </p:txBody>
      </p:sp>
    </p:spTree>
    <p:extLst>
      <p:ext uri="{BB962C8B-B14F-4D97-AF65-F5344CB8AC3E}">
        <p14:creationId xmlns:p14="http://schemas.microsoft.com/office/powerpoint/2010/main" val="383498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13DF-2C9B-14AA-148F-DC3101E5F42D}"/>
              </a:ext>
            </a:extLst>
          </p:cNvPr>
          <p:cNvSpPr>
            <a:spLocks noGrp="1"/>
          </p:cNvSpPr>
          <p:nvPr>
            <p:ph type="title"/>
          </p:nvPr>
        </p:nvSpPr>
        <p:spPr/>
        <p:txBody>
          <a:bodyPr/>
          <a:lstStyle/>
          <a:p>
            <a:r>
              <a:rPr lang="en-US" dirty="0"/>
              <a:t>Be A Responsible Steward</a:t>
            </a:r>
          </a:p>
        </p:txBody>
      </p:sp>
      <p:sp>
        <p:nvSpPr>
          <p:cNvPr id="3" name="Content Placeholder 2">
            <a:extLst>
              <a:ext uri="{FF2B5EF4-FFF2-40B4-BE49-F238E27FC236}">
                <a16:creationId xmlns:a16="http://schemas.microsoft.com/office/drawing/2014/main" id="{B8C7D31D-820E-ED14-B1A4-44874BEE8B72}"/>
              </a:ext>
            </a:extLst>
          </p:cNvPr>
          <p:cNvSpPr>
            <a:spLocks noGrp="1"/>
          </p:cNvSpPr>
          <p:nvPr>
            <p:ph idx="1"/>
          </p:nvPr>
        </p:nvSpPr>
        <p:spPr/>
        <p:txBody>
          <a:bodyPr/>
          <a:lstStyle/>
          <a:p>
            <a:r>
              <a:rPr lang="en-US" dirty="0"/>
              <a:t>What principles of stewardship can we derive from Joseph's actions in Potiphar's household?</a:t>
            </a:r>
          </a:p>
          <a:p>
            <a:r>
              <a:rPr lang="en-US" dirty="0"/>
              <a:t>Let’s list further characteristics about someone that would suggest they are good stewards?  What qualities would you look for in hiring this position?</a:t>
            </a:r>
          </a:p>
        </p:txBody>
      </p:sp>
      <p:sp>
        <p:nvSpPr>
          <p:cNvPr id="4" name="TextBox 3">
            <a:extLst>
              <a:ext uri="{FF2B5EF4-FFF2-40B4-BE49-F238E27FC236}">
                <a16:creationId xmlns:a16="http://schemas.microsoft.com/office/drawing/2014/main" id="{9B23FA49-4CC2-28ED-5930-FC56E3D294D7}"/>
              </a:ext>
            </a:extLst>
          </p:cNvPr>
          <p:cNvSpPr txBox="1"/>
          <p:nvPr/>
        </p:nvSpPr>
        <p:spPr>
          <a:xfrm>
            <a:off x="2141317" y="2431634"/>
            <a:ext cx="7187879" cy="1569660"/>
          </a:xfrm>
          <a:prstGeom prst="rect">
            <a:avLst/>
          </a:prstGeom>
          <a:solidFill>
            <a:srgbClr val="00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God can enable us with these qualities to be good stewards of our time, our finances, and our skills.</a:t>
            </a:r>
          </a:p>
        </p:txBody>
      </p:sp>
    </p:spTree>
    <p:extLst>
      <p:ext uri="{BB962C8B-B14F-4D97-AF65-F5344CB8AC3E}">
        <p14:creationId xmlns:p14="http://schemas.microsoft.com/office/powerpoint/2010/main" val="18673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58D0-2025-D2C1-C444-E40E4B86550C}"/>
              </a:ext>
            </a:extLst>
          </p:cNvPr>
          <p:cNvSpPr>
            <a:spLocks noGrp="1"/>
          </p:cNvSpPr>
          <p:nvPr>
            <p:ph type="title"/>
          </p:nvPr>
        </p:nvSpPr>
        <p:spPr/>
        <p:txBody>
          <a:bodyPr/>
          <a:lstStyle/>
          <a:p>
            <a:pPr algn="l"/>
            <a:r>
              <a:rPr lang="en-US" dirty="0"/>
              <a:t>Listen for who was a good steward.</a:t>
            </a:r>
          </a:p>
        </p:txBody>
      </p:sp>
      <p:sp>
        <p:nvSpPr>
          <p:cNvPr id="3" name="Content Placeholder 2">
            <a:extLst>
              <a:ext uri="{FF2B5EF4-FFF2-40B4-BE49-F238E27FC236}">
                <a16:creationId xmlns:a16="http://schemas.microsoft.com/office/drawing/2014/main" id="{AFDFFC18-E536-0BCF-A7D6-9383DC9F70A4}"/>
              </a:ext>
            </a:extLst>
          </p:cNvPr>
          <p:cNvSpPr>
            <a:spLocks noGrp="1"/>
          </p:cNvSpPr>
          <p:nvPr>
            <p:ph idx="1"/>
          </p:nvPr>
        </p:nvSpPr>
        <p:spPr/>
        <p:txBody>
          <a:bodyPr/>
          <a:lstStyle/>
          <a:p>
            <a:pPr marL="0" indent="0" algn="ctr">
              <a:buNone/>
            </a:pPr>
            <a:r>
              <a:rPr lang="en-US" dirty="0"/>
              <a:t>Matthew 25:14-18, 21  For it is just like a man about to go on a journey. He called his own servants and entrusted his possessions to them. 15 To one he gave five talents, to another two talents, and to another one talent, depending on each one’s ability. Then he went on his journey. Immediately 16 the man who had received five talents went, put </a:t>
            </a:r>
          </a:p>
        </p:txBody>
      </p:sp>
    </p:spTree>
    <p:extLst>
      <p:ext uri="{BB962C8B-B14F-4D97-AF65-F5344CB8AC3E}">
        <p14:creationId xmlns:p14="http://schemas.microsoft.com/office/powerpoint/2010/main" val="41597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58D0-2025-D2C1-C444-E40E4B86550C}"/>
              </a:ext>
            </a:extLst>
          </p:cNvPr>
          <p:cNvSpPr>
            <a:spLocks noGrp="1"/>
          </p:cNvSpPr>
          <p:nvPr>
            <p:ph type="title"/>
          </p:nvPr>
        </p:nvSpPr>
        <p:spPr/>
        <p:txBody>
          <a:bodyPr/>
          <a:lstStyle/>
          <a:p>
            <a:pPr algn="l"/>
            <a:r>
              <a:rPr lang="en-US" dirty="0"/>
              <a:t>Listen for who was a good steward.</a:t>
            </a:r>
          </a:p>
        </p:txBody>
      </p:sp>
      <p:sp>
        <p:nvSpPr>
          <p:cNvPr id="3" name="Content Placeholder 2">
            <a:extLst>
              <a:ext uri="{FF2B5EF4-FFF2-40B4-BE49-F238E27FC236}">
                <a16:creationId xmlns:a16="http://schemas.microsoft.com/office/drawing/2014/main" id="{AFDFFC18-E536-0BCF-A7D6-9383DC9F70A4}"/>
              </a:ext>
            </a:extLst>
          </p:cNvPr>
          <p:cNvSpPr>
            <a:spLocks noGrp="1"/>
          </p:cNvSpPr>
          <p:nvPr>
            <p:ph idx="1"/>
          </p:nvPr>
        </p:nvSpPr>
        <p:spPr/>
        <p:txBody>
          <a:bodyPr/>
          <a:lstStyle/>
          <a:p>
            <a:pPr marL="0" indent="0" algn="ctr">
              <a:buNone/>
            </a:pPr>
            <a:r>
              <a:rPr lang="en-US" dirty="0"/>
              <a:t>them to work, and earned five more. 17 In the same way the man with the two earned two more. 18 But the man who had received one talent went off, dug a hole in the ground and hid his master’s money…21 His master said to him, “Well done, good and faithful servant! You were faithful over a few things; I will put you in charge of many things.”</a:t>
            </a:r>
          </a:p>
        </p:txBody>
      </p:sp>
      <p:pic>
        <p:nvPicPr>
          <p:cNvPr id="4" name="Picture 3">
            <a:extLst>
              <a:ext uri="{FF2B5EF4-FFF2-40B4-BE49-F238E27FC236}">
                <a16:creationId xmlns:a16="http://schemas.microsoft.com/office/drawing/2014/main" id="{6F531BF2-4B55-DD23-210A-11300ADCF13C}"/>
              </a:ext>
            </a:extLst>
          </p:cNvPr>
          <p:cNvPicPr>
            <a:picLocks noChangeAspect="1"/>
          </p:cNvPicPr>
          <p:nvPr/>
        </p:nvPicPr>
        <p:blipFill>
          <a:blip r:embed="rId2"/>
          <a:stretch>
            <a:fillRect/>
          </a:stretch>
        </p:blipFill>
        <p:spPr>
          <a:xfrm>
            <a:off x="5124708" y="5781388"/>
            <a:ext cx="1942584" cy="274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464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8F75-775B-6A21-087A-4D1723AE0ACF}"/>
              </a:ext>
            </a:extLst>
          </p:cNvPr>
          <p:cNvSpPr>
            <a:spLocks noGrp="1"/>
          </p:cNvSpPr>
          <p:nvPr>
            <p:ph type="title"/>
          </p:nvPr>
        </p:nvSpPr>
        <p:spPr/>
        <p:txBody>
          <a:bodyPr/>
          <a:lstStyle/>
          <a:p>
            <a:r>
              <a:rPr lang="en-US" b="1" dirty="0">
                <a:ln>
                  <a:solidFill>
                    <a:sysClr val="windowText" lastClr="000000"/>
                  </a:solidFill>
                </a:ln>
                <a:solidFill>
                  <a:srgbClr val="FFFF00"/>
                </a:solidFill>
              </a:rPr>
              <a:t>Held</a:t>
            </a:r>
            <a:r>
              <a:rPr lang="en-US" dirty="0"/>
              <a:t> </a:t>
            </a:r>
            <a:r>
              <a:rPr lang="en-US" b="1" dirty="0">
                <a:ln>
                  <a:solidFill>
                    <a:sysClr val="windowText" lastClr="000000"/>
                  </a:solidFill>
                </a:ln>
                <a:solidFill>
                  <a:srgbClr val="FFFF00"/>
                </a:solidFill>
              </a:rPr>
              <a:t>Accountable</a:t>
            </a:r>
            <a:r>
              <a:rPr lang="en-US" dirty="0"/>
              <a:t> for Our </a:t>
            </a:r>
            <a:r>
              <a:rPr lang="en-US" b="1" dirty="0">
                <a:ln>
                  <a:solidFill>
                    <a:sysClr val="windowText" lastClr="000000"/>
                  </a:solidFill>
                </a:ln>
                <a:solidFill>
                  <a:srgbClr val="FFFF00"/>
                </a:solidFill>
              </a:rPr>
              <a:t>Stewardship</a:t>
            </a:r>
          </a:p>
        </p:txBody>
      </p:sp>
      <p:sp>
        <p:nvSpPr>
          <p:cNvPr id="3" name="Content Placeholder 2">
            <a:extLst>
              <a:ext uri="{FF2B5EF4-FFF2-40B4-BE49-F238E27FC236}">
                <a16:creationId xmlns:a16="http://schemas.microsoft.com/office/drawing/2014/main" id="{42B8EC3D-326A-CF67-303C-F1D144728377}"/>
              </a:ext>
            </a:extLst>
          </p:cNvPr>
          <p:cNvSpPr>
            <a:spLocks noGrp="1"/>
          </p:cNvSpPr>
          <p:nvPr>
            <p:ph idx="1"/>
          </p:nvPr>
        </p:nvSpPr>
        <p:spPr/>
        <p:txBody>
          <a:bodyPr/>
          <a:lstStyle/>
          <a:p>
            <a:r>
              <a:rPr lang="en-US" dirty="0"/>
              <a:t>What was expected of the servant/stewards?</a:t>
            </a:r>
          </a:p>
          <a:p>
            <a:r>
              <a:rPr lang="en-US" dirty="0"/>
              <a:t>What happened to the servant/stewards who invested and showed a return?</a:t>
            </a:r>
          </a:p>
          <a:p>
            <a:r>
              <a:rPr lang="en-US" dirty="0"/>
              <a:t>What happened to the “wicked and lazy” servant?</a:t>
            </a:r>
          </a:p>
        </p:txBody>
      </p:sp>
    </p:spTree>
    <p:extLst>
      <p:ext uri="{BB962C8B-B14F-4D97-AF65-F5344CB8AC3E}">
        <p14:creationId xmlns:p14="http://schemas.microsoft.com/office/powerpoint/2010/main" val="397437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8F75-775B-6A21-087A-4D1723AE0ACF}"/>
              </a:ext>
            </a:extLst>
          </p:cNvPr>
          <p:cNvSpPr>
            <a:spLocks noGrp="1"/>
          </p:cNvSpPr>
          <p:nvPr>
            <p:ph type="title"/>
          </p:nvPr>
        </p:nvSpPr>
        <p:spPr/>
        <p:txBody>
          <a:bodyPr/>
          <a:lstStyle/>
          <a:p>
            <a:r>
              <a:rPr lang="en-US" dirty="0"/>
              <a:t>Held Accountable for Our Stewardship</a:t>
            </a:r>
          </a:p>
        </p:txBody>
      </p:sp>
      <p:sp>
        <p:nvSpPr>
          <p:cNvPr id="3" name="Content Placeholder 2">
            <a:extLst>
              <a:ext uri="{FF2B5EF4-FFF2-40B4-BE49-F238E27FC236}">
                <a16:creationId xmlns:a16="http://schemas.microsoft.com/office/drawing/2014/main" id="{42B8EC3D-326A-CF67-303C-F1D144728377}"/>
              </a:ext>
            </a:extLst>
          </p:cNvPr>
          <p:cNvSpPr>
            <a:spLocks noGrp="1"/>
          </p:cNvSpPr>
          <p:nvPr>
            <p:ph idx="1"/>
          </p:nvPr>
        </p:nvSpPr>
        <p:spPr/>
        <p:txBody>
          <a:bodyPr/>
          <a:lstStyle/>
          <a:p>
            <a:r>
              <a:rPr lang="en-US" dirty="0">
                <a:solidFill>
                  <a:srgbClr val="C00000"/>
                </a:solidFill>
              </a:rPr>
              <a:t>We have said that the resources God has entrusted to us include time, finances, and skills or abilities.  </a:t>
            </a:r>
          </a:p>
          <a:p>
            <a:pPr lvl="1"/>
            <a:r>
              <a:rPr lang="en-US" sz="3600" dirty="0">
                <a:solidFill>
                  <a:srgbClr val="C00000"/>
                </a:solidFill>
              </a:rPr>
              <a:t>Remember that these things </a:t>
            </a:r>
            <a:r>
              <a:rPr lang="en-US" sz="3600" b="1" dirty="0">
                <a:solidFill>
                  <a:srgbClr val="C00000"/>
                </a:solidFill>
              </a:rPr>
              <a:t>belong to God</a:t>
            </a:r>
          </a:p>
          <a:p>
            <a:pPr lvl="1"/>
            <a:r>
              <a:rPr lang="en-US" sz="3600" dirty="0">
                <a:solidFill>
                  <a:srgbClr val="C00000"/>
                </a:solidFill>
              </a:rPr>
              <a:t>Just like the man in the story, He has left them with us to invest and bring an increase.</a:t>
            </a:r>
          </a:p>
          <a:p>
            <a:endParaRPr lang="en-US" dirty="0"/>
          </a:p>
        </p:txBody>
      </p:sp>
    </p:spTree>
    <p:extLst>
      <p:ext uri="{BB962C8B-B14F-4D97-AF65-F5344CB8AC3E}">
        <p14:creationId xmlns:p14="http://schemas.microsoft.com/office/powerpoint/2010/main" val="3301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F8CD-A987-9C4E-452E-D6F47564FB31}"/>
              </a:ext>
            </a:extLst>
          </p:cNvPr>
          <p:cNvSpPr>
            <a:spLocks noGrp="1"/>
          </p:cNvSpPr>
          <p:nvPr>
            <p:ph type="title"/>
          </p:nvPr>
        </p:nvSpPr>
        <p:spPr/>
        <p:txBody>
          <a:bodyPr/>
          <a:lstStyle/>
          <a:p>
            <a:r>
              <a:rPr lang="en-US" dirty="0"/>
              <a:t>Held Accountable for Our Stewardship</a:t>
            </a:r>
          </a:p>
        </p:txBody>
      </p:sp>
      <p:sp>
        <p:nvSpPr>
          <p:cNvPr id="3" name="Content Placeholder 2">
            <a:extLst>
              <a:ext uri="{FF2B5EF4-FFF2-40B4-BE49-F238E27FC236}">
                <a16:creationId xmlns:a16="http://schemas.microsoft.com/office/drawing/2014/main" id="{2BB1C013-44D8-9A95-15CD-9E63E1AC7D56}"/>
              </a:ext>
            </a:extLst>
          </p:cNvPr>
          <p:cNvSpPr>
            <a:spLocks noGrp="1"/>
          </p:cNvSpPr>
          <p:nvPr>
            <p:ph idx="1"/>
          </p:nvPr>
        </p:nvSpPr>
        <p:spPr/>
        <p:txBody>
          <a:bodyPr/>
          <a:lstStyle/>
          <a:p>
            <a:r>
              <a:rPr lang="en-US" dirty="0"/>
              <a:t>Why/how are we tempted to act like the servant who buried his bag of gold?</a:t>
            </a:r>
          </a:p>
          <a:p>
            <a:r>
              <a:rPr lang="en-US" dirty="0"/>
              <a:t>At our stage of life, in what way might we be able to invest the resources God has entrusted to us?  What kinds of investments does He intend for us to make with His resources?</a:t>
            </a:r>
          </a:p>
        </p:txBody>
      </p:sp>
    </p:spTree>
    <p:extLst>
      <p:ext uri="{BB962C8B-B14F-4D97-AF65-F5344CB8AC3E}">
        <p14:creationId xmlns:p14="http://schemas.microsoft.com/office/powerpoint/2010/main" val="23504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CFBAD-4B35-29F0-52E1-4984F144839A}"/>
              </a:ext>
            </a:extLst>
          </p:cNvPr>
          <p:cNvSpPr>
            <a:spLocks noGrp="1"/>
          </p:cNvSpPr>
          <p:nvPr>
            <p:ph type="title"/>
          </p:nvPr>
        </p:nvSpPr>
        <p:spPr/>
        <p:txBody>
          <a:bodyPr/>
          <a:lstStyle/>
          <a:p>
            <a:pPr algn="l"/>
            <a:r>
              <a:rPr lang="en-US" dirty="0"/>
              <a:t>Be honest, now …</a:t>
            </a:r>
          </a:p>
        </p:txBody>
      </p:sp>
      <p:sp>
        <p:nvSpPr>
          <p:cNvPr id="5" name="Content Placeholder 4">
            <a:extLst>
              <a:ext uri="{FF2B5EF4-FFF2-40B4-BE49-F238E27FC236}">
                <a16:creationId xmlns:a16="http://schemas.microsoft.com/office/drawing/2014/main" id="{45F6ED68-49D4-2E77-CED4-8C6E74DF5E19}"/>
              </a:ext>
            </a:extLst>
          </p:cNvPr>
          <p:cNvSpPr>
            <a:spLocks noGrp="1"/>
          </p:cNvSpPr>
          <p:nvPr>
            <p:ph idx="1"/>
          </p:nvPr>
        </p:nvSpPr>
        <p:spPr>
          <a:xfrm>
            <a:off x="838200" y="1825625"/>
            <a:ext cx="4838205" cy="4351338"/>
          </a:xfrm>
        </p:spPr>
        <p:txBody>
          <a:bodyPr/>
          <a:lstStyle/>
          <a:p>
            <a:r>
              <a:rPr lang="en-US" dirty="0"/>
              <a:t>When you see a sermon title announced that contains the word “stewardship”, what does that suggest to you?</a:t>
            </a:r>
          </a:p>
        </p:txBody>
      </p:sp>
      <p:pic>
        <p:nvPicPr>
          <p:cNvPr id="1026" name="Picture 2">
            <a:extLst>
              <a:ext uri="{FF2B5EF4-FFF2-40B4-BE49-F238E27FC236}">
                <a16:creationId xmlns:a16="http://schemas.microsoft.com/office/drawing/2014/main" id="{CDE75568-2450-ED42-4175-4E20B229CE9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5667" l="7310" r="89474">
                        <a14:foregroundMark x1="76901" y1="13000" x2="15789" y2="9500"/>
                        <a14:foregroundMark x1="15789" y1="9500" x2="28070" y2="16333"/>
                        <a14:foregroundMark x1="28070" y1="16333" x2="77485" y2="16000"/>
                        <a14:foregroundMark x1="78070" y1="86333" x2="42398" y2="83333"/>
                        <a14:foregroundMark x1="42398" y1="83333" x2="26901" y2="83667"/>
                        <a14:foregroundMark x1="26901" y1="83667" x2="67544" y2="93667"/>
                        <a14:foregroundMark x1="67544" y1="93667" x2="86842" y2="91500"/>
                        <a14:foregroundMark x1="86842" y1="91500" x2="89181" y2="90167"/>
                        <a14:foregroundMark x1="88596" y1="89667" x2="89474" y2="13167"/>
                        <a14:foregroundMark x1="89474" y1="13167" x2="73684" y2="6167"/>
                        <a14:foregroundMark x1="73684" y1="6167" x2="26901" y2="7333"/>
                        <a14:foregroundMark x1="26901" y1="7333" x2="67251" y2="8833"/>
                        <a14:foregroundMark x1="67251" y1="8833" x2="52924" y2="2833"/>
                        <a14:foregroundMark x1="52924" y1="2833" x2="12573" y2="6000"/>
                        <a14:foregroundMark x1="77485" y1="3000" x2="12573" y2="5167"/>
                        <a14:foregroundMark x1="30702" y1="3333" x2="14035" y2="4500"/>
                        <a14:foregroundMark x1="81579" y1="96333" x2="10526" y2="93333"/>
                        <a14:foregroundMark x1="10526" y1="93333" x2="7602" y2="87000"/>
                        <a14:foregroundMark x1="33041" y1="95667" x2="23977" y2="95667"/>
                        <a14:foregroundMark x1="19006" y1="30500" x2="46491" y2="33667"/>
                        <a14:foregroundMark x1="46491" y1="33667" x2="28363" y2="37833"/>
                        <a14:foregroundMark x1="28363" y1="37833" x2="56725" y2="56167"/>
                        <a14:foregroundMark x1="56725" y1="56167" x2="40643" y2="63000"/>
                        <a14:foregroundMark x1="40643" y1="63000" x2="64327" y2="74833"/>
                        <a14:foregroundMark x1="64327" y1="74833" x2="44152" y2="74000"/>
                        <a14:foregroundMark x1="44152" y1="74000" x2="69883" y2="56167"/>
                        <a14:foregroundMark x1="69883" y1="56167" x2="69591" y2="40000"/>
                        <a14:foregroundMark x1="69591" y1="40000" x2="47368" y2="47167"/>
                        <a14:foregroundMark x1="47368" y1="47167" x2="49708" y2="74833"/>
                        <a14:foregroundMark x1="49708" y1="74833" x2="70468" y2="54167"/>
                        <a14:foregroundMark x1="70468" y1="54167" x2="69298" y2="34667"/>
                        <a14:foregroundMark x1="69298" y1="34667" x2="48538" y2="34167"/>
                        <a14:foregroundMark x1="48538" y1="34167" x2="33333" y2="56667"/>
                        <a14:foregroundMark x1="33333" y1="56667" x2="38304" y2="75167"/>
                        <a14:foregroundMark x1="38304" y1="75167" x2="74269" y2="69000"/>
                        <a14:foregroundMark x1="74269" y1="69000" x2="75146" y2="36833"/>
                        <a14:foregroundMark x1="75146" y1="36833" x2="74561" y2="36667"/>
                        <a14:foregroundMark x1="11111" y1="37167" x2="7602" y2="70000"/>
                        <a14:foregroundMark x1="7602" y1="70000" x2="10526" y2="89500"/>
                      </a14:backgroundRemoval>
                    </a14:imgEffect>
                  </a14:imgLayer>
                </a14:imgProps>
              </a:ext>
              <a:ext uri="{28A0092B-C50C-407E-A947-70E740481C1C}">
                <a14:useLocalDpi xmlns:a14="http://schemas.microsoft.com/office/drawing/2010/main" val="0"/>
              </a:ext>
            </a:extLst>
          </a:blip>
          <a:srcRect/>
          <a:stretch>
            <a:fillRect/>
          </a:stretch>
        </p:blipFill>
        <p:spPr bwMode="auto">
          <a:xfrm>
            <a:off x="6723537" y="447119"/>
            <a:ext cx="325755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19D1-7228-A651-286B-FB86C5EC778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A09B86-E85D-8E4C-96C4-0C67178752B6}"/>
              </a:ext>
            </a:extLst>
          </p:cNvPr>
          <p:cNvSpPr>
            <a:spLocks noGrp="1"/>
          </p:cNvSpPr>
          <p:nvPr>
            <p:ph idx="1"/>
          </p:nvPr>
        </p:nvSpPr>
        <p:spPr>
          <a:xfrm>
            <a:off x="838200" y="2662177"/>
            <a:ext cx="10515600" cy="3514786"/>
          </a:xfrm>
        </p:spPr>
        <p:txBody>
          <a:bodyPr/>
          <a:lstStyle/>
          <a:p>
            <a:r>
              <a:rPr lang="en-US" dirty="0"/>
              <a:t>Pray for God to help you see your time, talents, and treasures as something to be managed for His good. </a:t>
            </a:r>
          </a:p>
          <a:p>
            <a:pPr marL="0" indent="0">
              <a:buNone/>
            </a:pPr>
            <a:endParaRPr lang="en-US" dirty="0"/>
          </a:p>
        </p:txBody>
      </p:sp>
    </p:spTree>
    <p:extLst>
      <p:ext uri="{BB962C8B-B14F-4D97-AF65-F5344CB8AC3E}">
        <p14:creationId xmlns:p14="http://schemas.microsoft.com/office/powerpoint/2010/main" val="93169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19D1-7228-A651-286B-FB86C5EC778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A09B86-E85D-8E4C-96C4-0C67178752B6}"/>
              </a:ext>
            </a:extLst>
          </p:cNvPr>
          <p:cNvSpPr>
            <a:spLocks noGrp="1"/>
          </p:cNvSpPr>
          <p:nvPr>
            <p:ph idx="1"/>
          </p:nvPr>
        </p:nvSpPr>
        <p:spPr>
          <a:xfrm>
            <a:off x="838200" y="2662177"/>
            <a:ext cx="10515600" cy="3514786"/>
          </a:xfrm>
        </p:spPr>
        <p:txBody>
          <a:bodyPr/>
          <a:lstStyle/>
          <a:p>
            <a:r>
              <a:rPr lang="en-US" dirty="0"/>
              <a:t>Pray for God to guard your heart and mind against the temptation to obtain more possessions for personal glorification.</a:t>
            </a:r>
          </a:p>
          <a:p>
            <a:pPr marL="0" indent="0">
              <a:buNone/>
            </a:pPr>
            <a:endParaRPr lang="en-US" dirty="0"/>
          </a:p>
        </p:txBody>
      </p:sp>
    </p:spTree>
    <p:extLst>
      <p:ext uri="{BB962C8B-B14F-4D97-AF65-F5344CB8AC3E}">
        <p14:creationId xmlns:p14="http://schemas.microsoft.com/office/powerpoint/2010/main" val="159058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19D1-7228-A651-286B-FB86C5EC778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A09B86-E85D-8E4C-96C4-0C67178752B6}"/>
              </a:ext>
            </a:extLst>
          </p:cNvPr>
          <p:cNvSpPr>
            <a:spLocks noGrp="1"/>
          </p:cNvSpPr>
          <p:nvPr>
            <p:ph idx="1"/>
          </p:nvPr>
        </p:nvSpPr>
        <p:spPr>
          <a:xfrm>
            <a:off x="838200" y="2662177"/>
            <a:ext cx="10515600" cy="3514786"/>
          </a:xfrm>
        </p:spPr>
        <p:txBody>
          <a:bodyPr/>
          <a:lstStyle/>
          <a:p>
            <a:r>
              <a:rPr lang="en-US" dirty="0"/>
              <a:t>Ask God to grow you in the discipline of stewardship so you can use your possessions to bring Him glory. </a:t>
            </a:r>
          </a:p>
        </p:txBody>
      </p:sp>
    </p:spTree>
    <p:extLst>
      <p:ext uri="{BB962C8B-B14F-4D97-AF65-F5344CB8AC3E}">
        <p14:creationId xmlns:p14="http://schemas.microsoft.com/office/powerpoint/2010/main" val="341337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tretch>
            <a:fillRect/>
          </a:stretch>
        </p:blipFill>
        <p:spPr>
          <a:xfrm>
            <a:off x="-173620" y="893"/>
            <a:ext cx="12364033" cy="6856214"/>
          </a:xfrm>
          <a:prstGeom prst="rect">
            <a:avLst/>
          </a:prstGeom>
        </p:spPr>
      </p:pic>
      <p:sp>
        <p:nvSpPr>
          <p:cNvPr id="5" name="TextBox 4">
            <a:extLst>
              <a:ext uri="{FF2B5EF4-FFF2-40B4-BE49-F238E27FC236}">
                <a16:creationId xmlns:a16="http://schemas.microsoft.com/office/drawing/2014/main" id="{B92BEF30-066F-6F45-7DDE-CB91C3F3C4CD}"/>
              </a:ext>
            </a:extLst>
          </p:cNvPr>
          <p:cNvSpPr txBox="1"/>
          <p:nvPr/>
        </p:nvSpPr>
        <p:spPr>
          <a:xfrm>
            <a:off x="2667000" y="4800600"/>
            <a:ext cx="6477000" cy="1107996"/>
          </a:xfrm>
          <a:prstGeom prst="rect">
            <a:avLst/>
          </a:prstGeom>
          <a:noFill/>
        </p:spPr>
        <p:txBody>
          <a:bodyPr wrap="square" rtlCol="0">
            <a:spAutoFit/>
          </a:bodyPr>
          <a:lstStyle/>
          <a:p>
            <a:pPr algn="ctr"/>
            <a:r>
              <a:rPr lang="en-US" sz="6600" b="1" dirty="0">
                <a:ln>
                  <a:solidFill>
                    <a:sysClr val="windowText" lastClr="000000"/>
                  </a:solidFill>
                </a:ln>
                <a:solidFill>
                  <a:schemeClr val="bg1"/>
                </a:solidFill>
              </a:rPr>
              <a:t>STEWARDSHIP</a:t>
            </a:r>
          </a:p>
        </p:txBody>
      </p:sp>
    </p:spTree>
    <p:extLst>
      <p:ext uri="{BB962C8B-B14F-4D97-AF65-F5344CB8AC3E}">
        <p14:creationId xmlns:p14="http://schemas.microsoft.com/office/powerpoint/2010/main" val="30180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0C8-DD14-DB84-8A35-D1E193F7EEF1}"/>
              </a:ext>
            </a:extLst>
          </p:cNvPr>
          <p:cNvSpPr>
            <a:spLocks noGrp="1"/>
          </p:cNvSpPr>
          <p:nvPr>
            <p:ph type="title"/>
          </p:nvPr>
        </p:nvSpPr>
        <p:spPr/>
        <p:txBody>
          <a:bodyPr/>
          <a:lstStyle/>
          <a:p>
            <a:r>
              <a:rPr lang="en-US" dirty="0"/>
              <a:t>Stewardship</a:t>
            </a:r>
          </a:p>
        </p:txBody>
      </p:sp>
      <p:sp>
        <p:nvSpPr>
          <p:cNvPr id="3" name="Content Placeholder 2">
            <a:extLst>
              <a:ext uri="{FF2B5EF4-FFF2-40B4-BE49-F238E27FC236}">
                <a16:creationId xmlns:a16="http://schemas.microsoft.com/office/drawing/2014/main" id="{6679993A-085C-1820-641C-2C649FE9CF74}"/>
              </a:ext>
            </a:extLst>
          </p:cNvPr>
          <p:cNvSpPr>
            <a:spLocks noGrp="1"/>
          </p:cNvSpPr>
          <p:nvPr>
            <p:ph idx="1"/>
          </p:nvPr>
        </p:nvSpPr>
        <p:spPr/>
        <p:txBody>
          <a:bodyPr/>
          <a:lstStyle/>
          <a:p>
            <a:r>
              <a:rPr lang="en-US" dirty="0">
                <a:solidFill>
                  <a:srgbClr val="C00000"/>
                </a:solidFill>
              </a:rPr>
              <a:t>Today we are going to look at the concept of stewardship.</a:t>
            </a:r>
          </a:p>
          <a:p>
            <a:pPr lvl="1"/>
            <a:r>
              <a:rPr lang="en-US" dirty="0">
                <a:solidFill>
                  <a:srgbClr val="C00000"/>
                </a:solidFill>
              </a:rPr>
              <a:t>We will see that it is more than how we use our money.</a:t>
            </a:r>
          </a:p>
          <a:p>
            <a:pPr lvl="1"/>
            <a:r>
              <a:rPr lang="en-US" dirty="0">
                <a:solidFill>
                  <a:srgbClr val="C00000"/>
                </a:solidFill>
              </a:rPr>
              <a:t>It is the management of </a:t>
            </a:r>
            <a:r>
              <a:rPr lang="en-US" i="1" dirty="0">
                <a:solidFill>
                  <a:srgbClr val="C00000"/>
                </a:solidFill>
              </a:rPr>
              <a:t>everything</a:t>
            </a:r>
            <a:r>
              <a:rPr lang="en-US" dirty="0">
                <a:solidFill>
                  <a:srgbClr val="C00000"/>
                </a:solidFill>
              </a:rPr>
              <a:t> that God brings into the life of a believer</a:t>
            </a:r>
          </a:p>
          <a:p>
            <a:endParaRPr lang="en-US" dirty="0"/>
          </a:p>
        </p:txBody>
      </p:sp>
    </p:spTree>
    <p:extLst>
      <p:ext uri="{BB962C8B-B14F-4D97-AF65-F5344CB8AC3E}">
        <p14:creationId xmlns:p14="http://schemas.microsoft.com/office/powerpoint/2010/main" val="413325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49F6-7D93-B6B7-743F-53F2A5BFD9A8}"/>
              </a:ext>
            </a:extLst>
          </p:cNvPr>
          <p:cNvSpPr>
            <a:spLocks noGrp="1"/>
          </p:cNvSpPr>
          <p:nvPr>
            <p:ph type="title"/>
          </p:nvPr>
        </p:nvSpPr>
        <p:spPr/>
        <p:txBody>
          <a:bodyPr/>
          <a:lstStyle/>
          <a:p>
            <a:pPr algn="l"/>
            <a:r>
              <a:rPr lang="en-US" dirty="0"/>
              <a:t>Listen for who owns what.</a:t>
            </a:r>
          </a:p>
        </p:txBody>
      </p:sp>
      <p:sp>
        <p:nvSpPr>
          <p:cNvPr id="3" name="Content Placeholder 2">
            <a:extLst>
              <a:ext uri="{FF2B5EF4-FFF2-40B4-BE49-F238E27FC236}">
                <a16:creationId xmlns:a16="http://schemas.microsoft.com/office/drawing/2014/main" id="{BCE75730-16AB-A577-09F8-E49EA9D40AF0}"/>
              </a:ext>
            </a:extLst>
          </p:cNvPr>
          <p:cNvSpPr>
            <a:spLocks noGrp="1"/>
          </p:cNvSpPr>
          <p:nvPr>
            <p:ph idx="1"/>
          </p:nvPr>
        </p:nvSpPr>
        <p:spPr>
          <a:xfrm>
            <a:off x="1297874" y="1908752"/>
            <a:ext cx="9596252" cy="4351338"/>
          </a:xfrm>
        </p:spPr>
        <p:txBody>
          <a:bodyPr>
            <a:normAutofit/>
          </a:bodyPr>
          <a:lstStyle/>
          <a:p>
            <a:pPr marL="0" indent="0" algn="ctr">
              <a:buNone/>
            </a:pPr>
            <a:r>
              <a:rPr lang="en-US" dirty="0"/>
              <a:t>"The earth is the Lord's, and everything in it, the world, and all who live in it." (Psalm 24:1) "To the Lord your God belong the heavens, even the highest heavens, the earth and everything in it." (Deuteronomy 10:14) "Who has a claim against me that I must pay? </a:t>
            </a:r>
          </a:p>
        </p:txBody>
      </p:sp>
    </p:spTree>
    <p:extLst>
      <p:ext uri="{BB962C8B-B14F-4D97-AF65-F5344CB8AC3E}">
        <p14:creationId xmlns:p14="http://schemas.microsoft.com/office/powerpoint/2010/main" val="22581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49F6-7D93-B6B7-743F-53F2A5BFD9A8}"/>
              </a:ext>
            </a:extLst>
          </p:cNvPr>
          <p:cNvSpPr>
            <a:spLocks noGrp="1"/>
          </p:cNvSpPr>
          <p:nvPr>
            <p:ph type="title"/>
          </p:nvPr>
        </p:nvSpPr>
        <p:spPr/>
        <p:txBody>
          <a:bodyPr/>
          <a:lstStyle/>
          <a:p>
            <a:pPr algn="l"/>
            <a:r>
              <a:rPr lang="en-US" dirty="0"/>
              <a:t>Listen for who owns what.</a:t>
            </a:r>
          </a:p>
        </p:txBody>
      </p:sp>
      <p:sp>
        <p:nvSpPr>
          <p:cNvPr id="3" name="Content Placeholder 2">
            <a:extLst>
              <a:ext uri="{FF2B5EF4-FFF2-40B4-BE49-F238E27FC236}">
                <a16:creationId xmlns:a16="http://schemas.microsoft.com/office/drawing/2014/main" id="{BCE75730-16AB-A577-09F8-E49EA9D40AF0}"/>
              </a:ext>
            </a:extLst>
          </p:cNvPr>
          <p:cNvSpPr>
            <a:spLocks noGrp="1"/>
          </p:cNvSpPr>
          <p:nvPr>
            <p:ph idx="1"/>
          </p:nvPr>
        </p:nvSpPr>
        <p:spPr>
          <a:xfrm>
            <a:off x="1724628" y="2181031"/>
            <a:ext cx="8255098" cy="2894742"/>
          </a:xfrm>
        </p:spPr>
        <p:txBody>
          <a:bodyPr>
            <a:normAutofit/>
          </a:bodyPr>
          <a:lstStyle/>
          <a:p>
            <a:pPr marL="0" indent="0" algn="ctr">
              <a:buNone/>
            </a:pPr>
            <a:r>
              <a:rPr lang="en-US" dirty="0"/>
              <a:t>Everything under heaven belongs to me." (Job 41:11) For every animal of the forest is mine, and the cattle on a thousand hills. Psalm 50:10 (NIV)</a:t>
            </a:r>
          </a:p>
        </p:txBody>
      </p:sp>
      <p:pic>
        <p:nvPicPr>
          <p:cNvPr id="5" name="Picture 4">
            <a:extLst>
              <a:ext uri="{FF2B5EF4-FFF2-40B4-BE49-F238E27FC236}">
                <a16:creationId xmlns:a16="http://schemas.microsoft.com/office/drawing/2014/main" id="{B67985D2-B17E-D8FB-5F72-A9A6B3E3BABD}"/>
              </a:ext>
            </a:extLst>
          </p:cNvPr>
          <p:cNvPicPr>
            <a:picLocks noChangeAspect="1"/>
          </p:cNvPicPr>
          <p:nvPr/>
        </p:nvPicPr>
        <p:blipFill>
          <a:blip r:embed="rId2"/>
          <a:stretch>
            <a:fillRect/>
          </a:stretch>
        </p:blipFill>
        <p:spPr>
          <a:xfrm>
            <a:off x="5124708" y="5167930"/>
            <a:ext cx="1942584" cy="274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7183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8D1D-7C19-F31E-772B-01C3E027FCCD}"/>
              </a:ext>
            </a:extLst>
          </p:cNvPr>
          <p:cNvSpPr>
            <a:spLocks noGrp="1"/>
          </p:cNvSpPr>
          <p:nvPr>
            <p:ph type="title"/>
          </p:nvPr>
        </p:nvSpPr>
        <p:spPr/>
        <p:txBody>
          <a:bodyPr/>
          <a:lstStyle/>
          <a:p>
            <a:r>
              <a:rPr lang="en-US" dirty="0"/>
              <a:t>God Is the </a:t>
            </a:r>
            <a:r>
              <a:rPr lang="en-US" b="1" dirty="0">
                <a:ln>
                  <a:solidFill>
                    <a:sysClr val="windowText" lastClr="000000"/>
                  </a:solidFill>
                </a:ln>
                <a:solidFill>
                  <a:srgbClr val="FFFF00"/>
                </a:solidFill>
              </a:rPr>
              <a:t>Owner</a:t>
            </a:r>
          </a:p>
        </p:txBody>
      </p:sp>
      <p:sp>
        <p:nvSpPr>
          <p:cNvPr id="3" name="Content Placeholder 2">
            <a:extLst>
              <a:ext uri="{FF2B5EF4-FFF2-40B4-BE49-F238E27FC236}">
                <a16:creationId xmlns:a16="http://schemas.microsoft.com/office/drawing/2014/main" id="{12464534-EB75-D0F0-1D59-4F59DDEC31F0}"/>
              </a:ext>
            </a:extLst>
          </p:cNvPr>
          <p:cNvSpPr>
            <a:spLocks noGrp="1"/>
          </p:cNvSpPr>
          <p:nvPr>
            <p:ph idx="1"/>
          </p:nvPr>
        </p:nvSpPr>
        <p:spPr>
          <a:xfrm>
            <a:off x="838200" y="2465407"/>
            <a:ext cx="10515600" cy="3711555"/>
          </a:xfrm>
        </p:spPr>
        <p:txBody>
          <a:bodyPr/>
          <a:lstStyle/>
          <a:p>
            <a:r>
              <a:rPr lang="en-US" dirty="0"/>
              <a:t>List what these verses say belong to God.</a:t>
            </a:r>
          </a:p>
          <a:p>
            <a:r>
              <a:rPr lang="en-US" dirty="0"/>
              <a:t>If all “our” </a:t>
            </a:r>
            <a:r>
              <a:rPr lang="en-US" b="1" dirty="0">
                <a:ln>
                  <a:solidFill>
                    <a:sysClr val="windowText" lastClr="000000"/>
                  </a:solidFill>
                </a:ln>
                <a:solidFill>
                  <a:srgbClr val="FFFF00"/>
                </a:solidFill>
              </a:rPr>
              <a:t>time</a:t>
            </a:r>
            <a:r>
              <a:rPr lang="en-US" dirty="0"/>
              <a:t>, </a:t>
            </a:r>
            <a:r>
              <a:rPr lang="en-US" b="1" dirty="0">
                <a:ln>
                  <a:solidFill>
                    <a:sysClr val="windowText" lastClr="000000"/>
                  </a:solidFill>
                </a:ln>
                <a:solidFill>
                  <a:srgbClr val="FFFF00"/>
                </a:solidFill>
              </a:rPr>
              <a:t>treasure</a:t>
            </a:r>
            <a:r>
              <a:rPr lang="en-US" dirty="0"/>
              <a:t>, and </a:t>
            </a:r>
            <a:r>
              <a:rPr lang="en-US" b="1" dirty="0">
                <a:ln>
                  <a:solidFill>
                    <a:sysClr val="windowText" lastClr="000000"/>
                  </a:solidFill>
                </a:ln>
                <a:solidFill>
                  <a:srgbClr val="FFFF00"/>
                </a:solidFill>
              </a:rPr>
              <a:t>talent</a:t>
            </a:r>
            <a:r>
              <a:rPr lang="en-US" dirty="0"/>
              <a:t> belong to God, that makes us “stewards”.   What are some synonyms of “steward”</a:t>
            </a:r>
          </a:p>
        </p:txBody>
      </p:sp>
      <p:sp>
        <p:nvSpPr>
          <p:cNvPr id="5" name="TextBox 4">
            <a:extLst>
              <a:ext uri="{FF2B5EF4-FFF2-40B4-BE49-F238E27FC236}">
                <a16:creationId xmlns:a16="http://schemas.microsoft.com/office/drawing/2014/main" id="{3F746F5D-5CE7-BC6E-FAB4-4AC6E6A96BFC}"/>
              </a:ext>
            </a:extLst>
          </p:cNvPr>
          <p:cNvSpPr txBox="1"/>
          <p:nvPr/>
        </p:nvSpPr>
        <p:spPr>
          <a:xfrm>
            <a:off x="2663913" y="2315597"/>
            <a:ext cx="2584704" cy="267765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t>Keeper</a:t>
            </a:r>
          </a:p>
          <a:p>
            <a:pPr algn="ctr"/>
            <a:r>
              <a:rPr lang="en-US" sz="2800" dirty="0"/>
              <a:t>Curator</a:t>
            </a:r>
          </a:p>
          <a:p>
            <a:pPr algn="ctr"/>
            <a:r>
              <a:rPr lang="en-US" sz="2800" dirty="0"/>
              <a:t>Superintendent</a:t>
            </a:r>
          </a:p>
          <a:p>
            <a:pPr algn="ctr"/>
            <a:r>
              <a:rPr lang="en-US" sz="2800" dirty="0"/>
              <a:t>Supervisor</a:t>
            </a:r>
          </a:p>
          <a:p>
            <a:pPr algn="ctr"/>
            <a:r>
              <a:rPr lang="en-US" sz="2800" dirty="0"/>
              <a:t>Guardian</a:t>
            </a:r>
          </a:p>
          <a:p>
            <a:pPr algn="ctr"/>
            <a:r>
              <a:rPr lang="en-US" sz="2800" dirty="0"/>
              <a:t>Manager</a:t>
            </a:r>
          </a:p>
        </p:txBody>
      </p:sp>
      <p:sp>
        <p:nvSpPr>
          <p:cNvPr id="6" name="TextBox 5">
            <a:extLst>
              <a:ext uri="{FF2B5EF4-FFF2-40B4-BE49-F238E27FC236}">
                <a16:creationId xmlns:a16="http://schemas.microsoft.com/office/drawing/2014/main" id="{121CA2D2-82EC-4C2C-C1D7-01665F56B088}"/>
              </a:ext>
            </a:extLst>
          </p:cNvPr>
          <p:cNvSpPr txBox="1"/>
          <p:nvPr/>
        </p:nvSpPr>
        <p:spPr>
          <a:xfrm>
            <a:off x="6096000" y="3089249"/>
            <a:ext cx="466695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t>Note: in this context </a:t>
            </a:r>
            <a:r>
              <a:rPr lang="en-US" sz="2800" i="1" dirty="0"/>
              <a:t>WE</a:t>
            </a:r>
            <a:r>
              <a:rPr lang="en-US" sz="2800" dirty="0"/>
              <a:t> are NOT the owners.</a:t>
            </a:r>
          </a:p>
        </p:txBody>
      </p:sp>
    </p:spTree>
    <p:extLst>
      <p:ext uri="{BB962C8B-B14F-4D97-AF65-F5344CB8AC3E}">
        <p14:creationId xmlns:p14="http://schemas.microsoft.com/office/powerpoint/2010/main" val="19642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366F-828C-1FCB-C23C-851A4C7D22D0}"/>
              </a:ext>
            </a:extLst>
          </p:cNvPr>
          <p:cNvSpPr>
            <a:spLocks noGrp="1"/>
          </p:cNvSpPr>
          <p:nvPr>
            <p:ph type="title"/>
          </p:nvPr>
        </p:nvSpPr>
        <p:spPr/>
        <p:txBody>
          <a:bodyPr/>
          <a:lstStyle/>
          <a:p>
            <a:r>
              <a:rPr lang="en-US" dirty="0"/>
              <a:t>God Is the Owner</a:t>
            </a:r>
          </a:p>
        </p:txBody>
      </p:sp>
      <p:sp>
        <p:nvSpPr>
          <p:cNvPr id="3" name="Content Placeholder 2">
            <a:extLst>
              <a:ext uri="{FF2B5EF4-FFF2-40B4-BE49-F238E27FC236}">
                <a16:creationId xmlns:a16="http://schemas.microsoft.com/office/drawing/2014/main" id="{37044D47-C9DB-04D1-7E01-F4EB5A2BF9F9}"/>
              </a:ext>
            </a:extLst>
          </p:cNvPr>
          <p:cNvSpPr>
            <a:spLocks noGrp="1"/>
          </p:cNvSpPr>
          <p:nvPr>
            <p:ph idx="1"/>
          </p:nvPr>
        </p:nvSpPr>
        <p:spPr/>
        <p:txBody>
          <a:bodyPr/>
          <a:lstStyle/>
          <a:p>
            <a:r>
              <a:rPr lang="en-US" dirty="0"/>
              <a:t>In what ways do we too often squander or mismanage each of these resources which God owns?</a:t>
            </a:r>
          </a:p>
        </p:txBody>
      </p:sp>
      <p:graphicFrame>
        <p:nvGraphicFramePr>
          <p:cNvPr id="4" name="Table 3">
            <a:extLst>
              <a:ext uri="{FF2B5EF4-FFF2-40B4-BE49-F238E27FC236}">
                <a16:creationId xmlns:a16="http://schemas.microsoft.com/office/drawing/2014/main" id="{AC9B95B9-C3FA-A324-A29A-457392EA6274}"/>
              </a:ext>
            </a:extLst>
          </p:cNvPr>
          <p:cNvGraphicFramePr>
            <a:graphicFrameLocks noGrp="1"/>
          </p:cNvGraphicFramePr>
          <p:nvPr>
            <p:extLst>
              <p:ext uri="{D42A27DB-BD31-4B8C-83A1-F6EECF244321}">
                <p14:modId xmlns:p14="http://schemas.microsoft.com/office/powerpoint/2010/main" val="2186495781"/>
              </p:ext>
            </p:extLst>
          </p:nvPr>
        </p:nvGraphicFramePr>
        <p:xfrm>
          <a:off x="1071301" y="3752233"/>
          <a:ext cx="10144566" cy="1645920"/>
        </p:xfrm>
        <a:graphic>
          <a:graphicData uri="http://schemas.openxmlformats.org/drawingml/2006/table">
            <a:tbl>
              <a:tblPr firstRow="1" bandRow="1">
                <a:tableStyleId>{5C22544A-7EE6-4342-B048-85BDC9FD1C3A}</a:tableStyleId>
              </a:tblPr>
              <a:tblGrid>
                <a:gridCol w="3381522">
                  <a:extLst>
                    <a:ext uri="{9D8B030D-6E8A-4147-A177-3AD203B41FA5}">
                      <a16:colId xmlns:a16="http://schemas.microsoft.com/office/drawing/2014/main" val="2040358433"/>
                    </a:ext>
                  </a:extLst>
                </a:gridCol>
                <a:gridCol w="3381522">
                  <a:extLst>
                    <a:ext uri="{9D8B030D-6E8A-4147-A177-3AD203B41FA5}">
                      <a16:colId xmlns:a16="http://schemas.microsoft.com/office/drawing/2014/main" val="73462545"/>
                    </a:ext>
                  </a:extLst>
                </a:gridCol>
                <a:gridCol w="3381522">
                  <a:extLst>
                    <a:ext uri="{9D8B030D-6E8A-4147-A177-3AD203B41FA5}">
                      <a16:colId xmlns:a16="http://schemas.microsoft.com/office/drawing/2014/main" val="949063822"/>
                    </a:ext>
                  </a:extLst>
                </a:gridCol>
              </a:tblGrid>
              <a:tr h="370840">
                <a:tc>
                  <a:txBody>
                    <a:bodyPr/>
                    <a:lstStyle/>
                    <a:p>
                      <a:pPr algn="ctr"/>
                      <a:r>
                        <a:rPr lang="en-US" sz="3200" dirty="0"/>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Treasure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Talent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268763"/>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99533"/>
                  </a:ext>
                </a:extLst>
              </a:tr>
            </a:tbl>
          </a:graphicData>
        </a:graphic>
      </p:graphicFrame>
    </p:spTree>
    <p:extLst>
      <p:ext uri="{BB962C8B-B14F-4D97-AF65-F5344CB8AC3E}">
        <p14:creationId xmlns:p14="http://schemas.microsoft.com/office/powerpoint/2010/main" val="388279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74C738B-DF26-5303-0208-BF7FF050E546}"/>
              </a:ext>
            </a:extLst>
          </p:cNvPr>
          <p:cNvGrpSpPr/>
          <p:nvPr/>
        </p:nvGrpSpPr>
        <p:grpSpPr>
          <a:xfrm>
            <a:off x="1273216" y="2161642"/>
            <a:ext cx="9456516" cy="3279773"/>
            <a:chOff x="925975" y="3052893"/>
            <a:chExt cx="9456516" cy="3279773"/>
          </a:xfrm>
        </p:grpSpPr>
        <p:sp>
          <p:nvSpPr>
            <p:cNvPr id="11" name="Parallelogram 10">
              <a:extLst>
                <a:ext uri="{FF2B5EF4-FFF2-40B4-BE49-F238E27FC236}">
                  <a16:creationId xmlns:a16="http://schemas.microsoft.com/office/drawing/2014/main" id="{98221EF3-9D67-A48E-D5DC-86C6CCC6BF34}"/>
                </a:ext>
              </a:extLst>
            </p:cNvPr>
            <p:cNvSpPr/>
            <p:nvPr/>
          </p:nvSpPr>
          <p:spPr>
            <a:xfrm>
              <a:off x="925975" y="3608706"/>
              <a:ext cx="9456516" cy="2106592"/>
            </a:xfrm>
            <a:prstGeom prst="parallelogram">
              <a:avLst>
                <a:gd name="adj" fmla="val 166373"/>
              </a:avLst>
            </a:prstGeom>
            <a:solidFill>
              <a:schemeClr val="accent2">
                <a:alpha val="50000"/>
              </a:schemeClr>
            </a:solidFill>
            <a:ln>
              <a:solidFill>
                <a:srgbClr val="C00000"/>
              </a:solidFill>
            </a:ln>
            <a:effectLst>
              <a:outerShdw blurRad="127000" dist="1397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C00000"/>
                </a:solidFill>
              </a:endParaRPr>
            </a:p>
          </p:txBody>
        </p:sp>
        <p:cxnSp>
          <p:nvCxnSpPr>
            <p:cNvPr id="7" name="Straight Arrow Connector 6">
              <a:extLst>
                <a:ext uri="{FF2B5EF4-FFF2-40B4-BE49-F238E27FC236}">
                  <a16:creationId xmlns:a16="http://schemas.microsoft.com/office/drawing/2014/main" id="{DDCED55D-E405-69D6-27F5-897D4BA89C9A}"/>
                </a:ext>
              </a:extLst>
            </p:cNvPr>
            <p:cNvCxnSpPr>
              <a:cxnSpLocks/>
              <a:stCxn id="11" idx="3"/>
              <a:endCxn id="11" idx="1"/>
            </p:cNvCxnSpPr>
            <p:nvPr/>
          </p:nvCxnSpPr>
          <p:spPr>
            <a:xfrm flipV="1">
              <a:off x="3901833" y="3608706"/>
              <a:ext cx="3504800" cy="2106592"/>
            </a:xfrm>
            <a:prstGeom prst="straightConnector1">
              <a:avLst/>
            </a:prstGeom>
            <a:ln w="28575">
              <a:solidFill>
                <a:srgbClr val="C0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A4957DB-97E6-0157-6DE3-72E6FC527813}"/>
                </a:ext>
              </a:extLst>
            </p:cNvPr>
            <p:cNvSpPr txBox="1"/>
            <p:nvPr/>
          </p:nvSpPr>
          <p:spPr>
            <a:xfrm>
              <a:off x="7006543" y="3052893"/>
              <a:ext cx="1674469" cy="461665"/>
            </a:xfrm>
            <a:prstGeom prst="rect">
              <a:avLst/>
            </a:prstGeom>
            <a:noFill/>
            <a:ln>
              <a:noFill/>
            </a:ln>
          </p:spPr>
          <p:txBody>
            <a:bodyPr wrap="square" rtlCol="0">
              <a:spAutoFit/>
            </a:bodyPr>
            <a:lstStyle/>
            <a:p>
              <a:pPr algn="ctr"/>
              <a:r>
                <a:rPr lang="en-US" sz="2400" dirty="0">
                  <a:solidFill>
                    <a:srgbClr val="C00000"/>
                  </a:solidFill>
                </a:rPr>
                <a:t>Excessive</a:t>
              </a:r>
              <a:endParaRPr lang="en-US" dirty="0">
                <a:solidFill>
                  <a:srgbClr val="C00000"/>
                </a:solidFill>
              </a:endParaRPr>
            </a:p>
          </p:txBody>
        </p:sp>
        <p:sp>
          <p:nvSpPr>
            <p:cNvPr id="15" name="TextBox 14">
              <a:extLst>
                <a:ext uri="{FF2B5EF4-FFF2-40B4-BE49-F238E27FC236}">
                  <a16:creationId xmlns:a16="http://schemas.microsoft.com/office/drawing/2014/main" id="{BF776167-228A-648E-5E88-6D29AA8DD464}"/>
                </a:ext>
              </a:extLst>
            </p:cNvPr>
            <p:cNvSpPr txBox="1"/>
            <p:nvPr/>
          </p:nvSpPr>
          <p:spPr>
            <a:xfrm>
              <a:off x="2629381" y="5871001"/>
              <a:ext cx="1896319" cy="461665"/>
            </a:xfrm>
            <a:prstGeom prst="rect">
              <a:avLst/>
            </a:prstGeom>
            <a:noFill/>
            <a:ln>
              <a:noFill/>
            </a:ln>
          </p:spPr>
          <p:txBody>
            <a:bodyPr wrap="square" rtlCol="0">
              <a:spAutoFit/>
            </a:bodyPr>
            <a:lstStyle/>
            <a:p>
              <a:pPr algn="ctr"/>
              <a:r>
                <a:rPr lang="en-US" sz="2400" dirty="0">
                  <a:solidFill>
                    <a:srgbClr val="C00000"/>
                  </a:solidFill>
                </a:rPr>
                <a:t>Restricted</a:t>
              </a:r>
              <a:r>
                <a:rPr lang="en-US" dirty="0">
                  <a:solidFill>
                    <a:srgbClr val="C00000"/>
                  </a:solidFill>
                </a:rPr>
                <a:t> `</a:t>
              </a:r>
            </a:p>
          </p:txBody>
        </p:sp>
      </p:grpSp>
      <p:sp>
        <p:nvSpPr>
          <p:cNvPr id="2" name="Title 1">
            <a:extLst>
              <a:ext uri="{FF2B5EF4-FFF2-40B4-BE49-F238E27FC236}">
                <a16:creationId xmlns:a16="http://schemas.microsoft.com/office/drawing/2014/main" id="{3DD33EFA-D9DF-2B80-B3F2-35E9A0A73900}"/>
              </a:ext>
            </a:extLst>
          </p:cNvPr>
          <p:cNvSpPr>
            <a:spLocks noGrp="1"/>
          </p:cNvSpPr>
          <p:nvPr>
            <p:ph type="title"/>
          </p:nvPr>
        </p:nvSpPr>
        <p:spPr/>
        <p:txBody>
          <a:bodyPr/>
          <a:lstStyle/>
          <a:p>
            <a:r>
              <a:rPr lang="en-US" dirty="0"/>
              <a:t>God Is the Owner</a:t>
            </a:r>
          </a:p>
        </p:txBody>
      </p:sp>
      <p:grpSp>
        <p:nvGrpSpPr>
          <p:cNvPr id="17" name="Group 16">
            <a:extLst>
              <a:ext uri="{FF2B5EF4-FFF2-40B4-BE49-F238E27FC236}">
                <a16:creationId xmlns:a16="http://schemas.microsoft.com/office/drawing/2014/main" id="{1631C1C1-23CD-9344-91A2-BB21E4637BF5}"/>
              </a:ext>
            </a:extLst>
          </p:cNvPr>
          <p:cNvGrpSpPr/>
          <p:nvPr/>
        </p:nvGrpSpPr>
        <p:grpSpPr>
          <a:xfrm>
            <a:off x="945790" y="3424037"/>
            <a:ext cx="9996143" cy="515052"/>
            <a:chOff x="892338" y="4514653"/>
            <a:chExt cx="9653334" cy="515052"/>
          </a:xfrm>
        </p:grpSpPr>
        <p:cxnSp>
          <p:nvCxnSpPr>
            <p:cNvPr id="4" name="Straight Arrow Connector 3">
              <a:extLst>
                <a:ext uri="{FF2B5EF4-FFF2-40B4-BE49-F238E27FC236}">
                  <a16:creationId xmlns:a16="http://schemas.microsoft.com/office/drawing/2014/main" id="{D988291B-FAA8-E955-A88D-FAE679889C82}"/>
                </a:ext>
              </a:extLst>
            </p:cNvPr>
            <p:cNvCxnSpPr/>
            <p:nvPr/>
          </p:nvCxnSpPr>
          <p:spPr>
            <a:xfrm>
              <a:off x="2960215" y="4791919"/>
              <a:ext cx="5891514" cy="0"/>
            </a:xfrm>
            <a:prstGeom prst="straightConnector1">
              <a:avLst/>
            </a:prstGeom>
            <a:ln w="28575">
              <a:solidFill>
                <a:srgbClr val="C0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527C885-1004-8B27-078E-93053022F3C6}"/>
                </a:ext>
              </a:extLst>
            </p:cNvPr>
            <p:cNvSpPr txBox="1"/>
            <p:nvPr/>
          </p:nvSpPr>
          <p:spPr>
            <a:xfrm>
              <a:off x="892338" y="4514653"/>
              <a:ext cx="2157303" cy="461665"/>
            </a:xfrm>
            <a:prstGeom prst="rect">
              <a:avLst/>
            </a:prstGeom>
            <a:noFill/>
            <a:ln>
              <a:noFill/>
            </a:ln>
          </p:spPr>
          <p:txBody>
            <a:bodyPr wrap="square" rtlCol="0">
              <a:spAutoFit/>
            </a:bodyPr>
            <a:lstStyle/>
            <a:p>
              <a:pPr algn="ctr"/>
              <a:r>
                <a:rPr lang="en-US" sz="2400" dirty="0">
                  <a:solidFill>
                    <a:srgbClr val="C00000"/>
                  </a:solidFill>
                </a:rPr>
                <a:t>Conservative</a:t>
              </a:r>
              <a:r>
                <a:rPr lang="en-US" sz="2000" dirty="0">
                  <a:solidFill>
                    <a:srgbClr val="C00000"/>
                  </a:solidFill>
                </a:rPr>
                <a:t> </a:t>
              </a:r>
            </a:p>
          </p:txBody>
        </p:sp>
        <p:sp>
          <p:nvSpPr>
            <p:cNvPr id="6" name="TextBox 5">
              <a:extLst>
                <a:ext uri="{FF2B5EF4-FFF2-40B4-BE49-F238E27FC236}">
                  <a16:creationId xmlns:a16="http://schemas.microsoft.com/office/drawing/2014/main" id="{619B36B8-3D72-D91A-A025-21D06609493F}"/>
                </a:ext>
              </a:extLst>
            </p:cNvPr>
            <p:cNvSpPr txBox="1"/>
            <p:nvPr/>
          </p:nvSpPr>
          <p:spPr>
            <a:xfrm>
              <a:off x="9064113" y="4568040"/>
              <a:ext cx="1481559" cy="461665"/>
            </a:xfrm>
            <a:prstGeom prst="rect">
              <a:avLst/>
            </a:prstGeom>
            <a:noFill/>
            <a:ln>
              <a:noFill/>
            </a:ln>
          </p:spPr>
          <p:txBody>
            <a:bodyPr wrap="square" rtlCol="0">
              <a:spAutoFit/>
            </a:bodyPr>
            <a:lstStyle/>
            <a:p>
              <a:pPr algn="ctr"/>
              <a:r>
                <a:rPr lang="en-US" sz="2400" dirty="0">
                  <a:solidFill>
                    <a:srgbClr val="C00000"/>
                  </a:solidFill>
                </a:rPr>
                <a:t>Generous</a:t>
              </a:r>
              <a:endParaRPr lang="en-US" sz="2000" dirty="0">
                <a:solidFill>
                  <a:srgbClr val="C00000"/>
                </a:solidFill>
              </a:endParaRPr>
            </a:p>
          </p:txBody>
        </p:sp>
      </p:grpSp>
      <p:sp>
        <p:nvSpPr>
          <p:cNvPr id="20" name="TextBox 19">
            <a:extLst>
              <a:ext uri="{FF2B5EF4-FFF2-40B4-BE49-F238E27FC236}">
                <a16:creationId xmlns:a16="http://schemas.microsoft.com/office/drawing/2014/main" id="{20B1138B-4EE0-CD3D-0610-8AD8B7D4078A}"/>
              </a:ext>
            </a:extLst>
          </p:cNvPr>
          <p:cNvSpPr txBox="1"/>
          <p:nvPr/>
        </p:nvSpPr>
        <p:spPr>
          <a:xfrm>
            <a:off x="1419828" y="1454919"/>
            <a:ext cx="3113588" cy="1077218"/>
          </a:xfrm>
          <a:prstGeom prst="rect">
            <a:avLst/>
          </a:prstGeom>
          <a:noFill/>
        </p:spPr>
        <p:txBody>
          <a:bodyPr wrap="square" rtlCol="0">
            <a:spAutoFit/>
          </a:bodyPr>
          <a:lstStyle/>
          <a:p>
            <a:pPr algn="ctr"/>
            <a:r>
              <a:rPr lang="en-US" sz="3200" dirty="0">
                <a:solidFill>
                  <a:srgbClr val="C00000"/>
                </a:solidFill>
              </a:rPr>
              <a:t>Stewardship Continuum</a:t>
            </a:r>
          </a:p>
        </p:txBody>
      </p:sp>
      <p:sp>
        <p:nvSpPr>
          <p:cNvPr id="21" name="Heart 20">
            <a:extLst>
              <a:ext uri="{FF2B5EF4-FFF2-40B4-BE49-F238E27FC236}">
                <a16:creationId xmlns:a16="http://schemas.microsoft.com/office/drawing/2014/main" id="{4E1C8901-E968-D999-EADE-0D7D8B0A1163}"/>
              </a:ext>
            </a:extLst>
          </p:cNvPr>
          <p:cNvSpPr/>
          <p:nvPr/>
        </p:nvSpPr>
        <p:spPr>
          <a:xfrm>
            <a:off x="5580038" y="3182507"/>
            <a:ext cx="1151046" cy="995420"/>
          </a:xfrm>
          <a:prstGeom prst="hear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a:p>
        </p:txBody>
      </p:sp>
    </p:spTree>
    <p:extLst>
      <p:ext uri="{BB962C8B-B14F-4D97-AF65-F5344CB8AC3E}">
        <p14:creationId xmlns:p14="http://schemas.microsoft.com/office/powerpoint/2010/main" val="32087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ou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9F08-BF6D-D859-5507-8C01F871E0FC}"/>
              </a:ext>
            </a:extLst>
          </p:cNvPr>
          <p:cNvSpPr>
            <a:spLocks noGrp="1"/>
          </p:cNvSpPr>
          <p:nvPr>
            <p:ph type="title"/>
          </p:nvPr>
        </p:nvSpPr>
        <p:spPr/>
        <p:txBody>
          <a:bodyPr/>
          <a:lstStyle/>
          <a:p>
            <a:r>
              <a:rPr lang="en-US" dirty="0"/>
              <a:t>God Is the Owner</a:t>
            </a:r>
          </a:p>
        </p:txBody>
      </p:sp>
      <p:sp>
        <p:nvSpPr>
          <p:cNvPr id="3" name="Content Placeholder 2">
            <a:extLst>
              <a:ext uri="{FF2B5EF4-FFF2-40B4-BE49-F238E27FC236}">
                <a16:creationId xmlns:a16="http://schemas.microsoft.com/office/drawing/2014/main" id="{5ACE41ED-0CD9-1D04-E3F4-D3287E21E947}"/>
              </a:ext>
            </a:extLst>
          </p:cNvPr>
          <p:cNvSpPr>
            <a:spLocks noGrp="1"/>
          </p:cNvSpPr>
          <p:nvPr>
            <p:ph idx="1"/>
          </p:nvPr>
        </p:nvSpPr>
        <p:spPr/>
        <p:txBody>
          <a:bodyPr/>
          <a:lstStyle/>
          <a:p>
            <a:r>
              <a:rPr lang="en-US" dirty="0"/>
              <a:t>How does a healthy view of your being a steward of what God owns draw you closer to God?</a:t>
            </a:r>
          </a:p>
          <a:p>
            <a:r>
              <a:rPr lang="en-US" dirty="0"/>
              <a:t>We so often stress daily reading and applying God’s Word to our lives.  How would that practice make you more aware that God is the owner of all we have?</a:t>
            </a:r>
          </a:p>
          <a:p>
            <a:endParaRPr lang="en-US" dirty="0"/>
          </a:p>
        </p:txBody>
      </p:sp>
    </p:spTree>
    <p:extLst>
      <p:ext uri="{BB962C8B-B14F-4D97-AF65-F5344CB8AC3E}">
        <p14:creationId xmlns:p14="http://schemas.microsoft.com/office/powerpoint/2010/main" val="11291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125</TotalTime>
  <Words>1042</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Be honest, now …</vt:lpstr>
      <vt:lpstr>Stewardship</vt:lpstr>
      <vt:lpstr>Listen for who owns what.</vt:lpstr>
      <vt:lpstr>Listen for who owns what.</vt:lpstr>
      <vt:lpstr>God Is the Owner</vt:lpstr>
      <vt:lpstr>God Is the Owner</vt:lpstr>
      <vt:lpstr>God Is the Owner</vt:lpstr>
      <vt:lpstr>God Is the Owner</vt:lpstr>
      <vt:lpstr>Listen for how Joseph was responsible.</vt:lpstr>
      <vt:lpstr>Listen for how Joseph was responsible.</vt:lpstr>
      <vt:lpstr>Be A Responsible Steward</vt:lpstr>
      <vt:lpstr>Be A Responsible Steward</vt:lpstr>
      <vt:lpstr>Be A Responsible Steward</vt:lpstr>
      <vt:lpstr>Listen for who was a good steward.</vt:lpstr>
      <vt:lpstr>Listen for who was a good steward.</vt:lpstr>
      <vt:lpstr>Held Accountable for Our Stewardship</vt:lpstr>
      <vt:lpstr>Held Accountable for Our Stewardship</vt:lpstr>
      <vt:lpstr>Held Accountable for Our Stewardship</vt:lpstr>
      <vt:lpstr>Application</vt:lpstr>
      <vt:lpstr>Application</vt:lpstr>
      <vt:lpstr>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4</cp:revision>
  <dcterms:created xsi:type="dcterms:W3CDTF">2023-12-07T16:25:37Z</dcterms:created>
  <dcterms:modified xsi:type="dcterms:W3CDTF">2023-12-09T15:47:04Z</dcterms:modified>
</cp:coreProperties>
</file>